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766" r:id="rId1"/>
  </p:sldMasterIdLst>
  <p:notesMasterIdLst>
    <p:notesMasterId r:id="rId392"/>
  </p:notesMasterIdLst>
  <p:sldIdLst>
    <p:sldId id="1100" r:id="rId2"/>
    <p:sldId id="1290" r:id="rId3"/>
    <p:sldId id="1291" r:id="rId4"/>
    <p:sldId id="1292" r:id="rId5"/>
    <p:sldId id="1293" r:id="rId6"/>
    <p:sldId id="1294" r:id="rId7"/>
    <p:sldId id="1296" r:id="rId8"/>
    <p:sldId id="526" r:id="rId9"/>
    <p:sldId id="900" r:id="rId10"/>
    <p:sldId id="1324" r:id="rId11"/>
    <p:sldId id="901" r:id="rId12"/>
    <p:sldId id="1326" r:id="rId13"/>
    <p:sldId id="1327" r:id="rId14"/>
    <p:sldId id="902" r:id="rId15"/>
    <p:sldId id="906" r:id="rId16"/>
    <p:sldId id="905" r:id="rId17"/>
    <p:sldId id="903" r:id="rId18"/>
    <p:sldId id="904" r:id="rId19"/>
    <p:sldId id="907" r:id="rId20"/>
    <p:sldId id="908" r:id="rId21"/>
    <p:sldId id="909" r:id="rId22"/>
    <p:sldId id="910" r:id="rId23"/>
    <p:sldId id="914" r:id="rId24"/>
    <p:sldId id="915" r:id="rId25"/>
    <p:sldId id="916" r:id="rId26"/>
    <p:sldId id="917" r:id="rId27"/>
    <p:sldId id="918" r:id="rId28"/>
    <p:sldId id="919" r:id="rId29"/>
    <p:sldId id="921" r:id="rId30"/>
    <p:sldId id="922" r:id="rId31"/>
    <p:sldId id="923" r:id="rId32"/>
    <p:sldId id="924" r:id="rId33"/>
    <p:sldId id="925" r:id="rId34"/>
    <p:sldId id="1423" r:id="rId35"/>
    <p:sldId id="1331" r:id="rId36"/>
    <p:sldId id="1330" r:id="rId37"/>
    <p:sldId id="929" r:id="rId38"/>
    <p:sldId id="965" r:id="rId39"/>
    <p:sldId id="1289" r:id="rId40"/>
    <p:sldId id="930" r:id="rId41"/>
    <p:sldId id="931" r:id="rId42"/>
    <p:sldId id="932" r:id="rId43"/>
    <p:sldId id="933" r:id="rId44"/>
    <p:sldId id="934" r:id="rId45"/>
    <p:sldId id="935" r:id="rId46"/>
    <p:sldId id="945" r:id="rId47"/>
    <p:sldId id="1402" r:id="rId48"/>
    <p:sldId id="936" r:id="rId49"/>
    <p:sldId id="938" r:id="rId50"/>
    <p:sldId id="942" r:id="rId51"/>
    <p:sldId id="943" r:id="rId52"/>
    <p:sldId id="944" r:id="rId53"/>
    <p:sldId id="946" r:id="rId54"/>
    <p:sldId id="1431" r:id="rId55"/>
    <p:sldId id="949" r:id="rId56"/>
    <p:sldId id="1333" r:id="rId57"/>
    <p:sldId id="1334" r:id="rId58"/>
    <p:sldId id="1440" r:id="rId59"/>
    <p:sldId id="1332" r:id="rId60"/>
    <p:sldId id="950" r:id="rId61"/>
    <p:sldId id="952" r:id="rId62"/>
    <p:sldId id="953" r:id="rId63"/>
    <p:sldId id="954" r:id="rId64"/>
    <p:sldId id="955" r:id="rId65"/>
    <p:sldId id="956" r:id="rId66"/>
    <p:sldId id="957" r:id="rId67"/>
    <p:sldId id="958" r:id="rId68"/>
    <p:sldId id="960" r:id="rId69"/>
    <p:sldId id="1344" r:id="rId70"/>
    <p:sldId id="963" r:id="rId71"/>
    <p:sldId id="964" r:id="rId72"/>
    <p:sldId id="962" r:id="rId73"/>
    <p:sldId id="1336" r:id="rId74"/>
    <p:sldId id="1337" r:id="rId75"/>
    <p:sldId id="1338" r:id="rId76"/>
    <p:sldId id="1339" r:id="rId77"/>
    <p:sldId id="968" r:id="rId78"/>
    <p:sldId id="1341" r:id="rId79"/>
    <p:sldId id="1342" r:id="rId80"/>
    <p:sldId id="1340" r:id="rId81"/>
    <p:sldId id="981" r:id="rId82"/>
    <p:sldId id="982" r:id="rId83"/>
    <p:sldId id="980" r:id="rId84"/>
    <p:sldId id="983" r:id="rId85"/>
    <p:sldId id="969" r:id="rId86"/>
    <p:sldId id="1404" r:id="rId87"/>
    <p:sldId id="971" r:id="rId88"/>
    <p:sldId id="972" r:id="rId89"/>
    <p:sldId id="1343" r:id="rId90"/>
    <p:sldId id="973" r:id="rId91"/>
    <p:sldId id="975" r:id="rId92"/>
    <p:sldId id="976" r:id="rId93"/>
    <p:sldId id="984" r:id="rId94"/>
    <p:sldId id="985" r:id="rId95"/>
    <p:sldId id="986" r:id="rId96"/>
    <p:sldId id="1441" r:id="rId97"/>
    <p:sldId id="1424" r:id="rId98"/>
    <p:sldId id="987" r:id="rId99"/>
    <p:sldId id="988" r:id="rId100"/>
    <p:sldId id="977" r:id="rId101"/>
    <p:sldId id="979" r:id="rId102"/>
    <p:sldId id="990" r:id="rId103"/>
    <p:sldId id="989" r:id="rId104"/>
    <p:sldId id="991" r:id="rId105"/>
    <p:sldId id="992" r:id="rId106"/>
    <p:sldId id="993" r:id="rId107"/>
    <p:sldId id="994" r:id="rId108"/>
    <p:sldId id="995" r:id="rId109"/>
    <p:sldId id="996" r:id="rId110"/>
    <p:sldId id="998" r:id="rId111"/>
    <p:sldId id="1016" r:id="rId112"/>
    <p:sldId id="1017" r:id="rId113"/>
    <p:sldId id="1018" r:id="rId114"/>
    <p:sldId id="1019" r:id="rId115"/>
    <p:sldId id="1020" r:id="rId116"/>
    <p:sldId id="1407" r:id="rId117"/>
    <p:sldId id="1021" r:id="rId118"/>
    <p:sldId id="1023" r:id="rId119"/>
    <p:sldId id="1025" r:id="rId120"/>
    <p:sldId id="1026" r:id="rId121"/>
    <p:sldId id="1027" r:id="rId122"/>
    <p:sldId id="1028" r:id="rId123"/>
    <p:sldId id="1029" r:id="rId124"/>
    <p:sldId id="1030" r:id="rId125"/>
    <p:sldId id="1031" r:id="rId126"/>
    <p:sldId id="1032" r:id="rId127"/>
    <p:sldId id="1034" r:id="rId128"/>
    <p:sldId id="1033" r:id="rId129"/>
    <p:sldId id="1036" r:id="rId130"/>
    <p:sldId id="1037" r:id="rId131"/>
    <p:sldId id="1039" r:id="rId132"/>
    <p:sldId id="1041" r:id="rId133"/>
    <p:sldId id="1042" r:id="rId134"/>
    <p:sldId id="1043" r:id="rId135"/>
    <p:sldId id="1442" r:id="rId136"/>
    <p:sldId id="1443" r:id="rId137"/>
    <p:sldId id="1348" r:id="rId138"/>
    <p:sldId id="1044" r:id="rId139"/>
    <p:sldId id="1045" r:id="rId140"/>
    <p:sldId id="1426" r:id="rId141"/>
    <p:sldId id="1444" r:id="rId142"/>
    <p:sldId id="1445" r:id="rId143"/>
    <p:sldId id="1446" r:id="rId144"/>
    <p:sldId id="1046" r:id="rId145"/>
    <p:sldId id="1047" r:id="rId146"/>
    <p:sldId id="1048" r:id="rId147"/>
    <p:sldId id="1049" r:id="rId148"/>
    <p:sldId id="1051" r:id="rId149"/>
    <p:sldId id="1052" r:id="rId150"/>
    <p:sldId id="1053" r:id="rId151"/>
    <p:sldId id="1054" r:id="rId152"/>
    <p:sldId id="1001" r:id="rId153"/>
    <p:sldId id="1055" r:id="rId154"/>
    <p:sldId id="1056" r:id="rId155"/>
    <p:sldId id="1057" r:id="rId156"/>
    <p:sldId id="1432" r:id="rId157"/>
    <p:sldId id="1409" r:id="rId158"/>
    <p:sldId id="1410" r:id="rId159"/>
    <p:sldId id="1411" r:id="rId160"/>
    <p:sldId id="1447" r:id="rId161"/>
    <p:sldId id="1408" r:id="rId162"/>
    <p:sldId id="1058" r:id="rId163"/>
    <p:sldId id="1059" r:id="rId164"/>
    <p:sldId id="1413" r:id="rId165"/>
    <p:sldId id="1414" r:id="rId166"/>
    <p:sldId id="1352" r:id="rId167"/>
    <p:sldId id="1415" r:id="rId168"/>
    <p:sldId id="1416" r:id="rId169"/>
    <p:sldId id="1448" r:id="rId170"/>
    <p:sldId id="1060" r:id="rId171"/>
    <p:sldId id="1347" r:id="rId172"/>
    <p:sldId id="1061" r:id="rId173"/>
    <p:sldId id="1063" r:id="rId174"/>
    <p:sldId id="1064" r:id="rId175"/>
    <p:sldId id="1066" r:id="rId176"/>
    <p:sldId id="1067" r:id="rId177"/>
    <p:sldId id="1068" r:id="rId178"/>
    <p:sldId id="1069" r:id="rId179"/>
    <p:sldId id="1070" r:id="rId180"/>
    <p:sldId id="1449" r:id="rId181"/>
    <p:sldId id="1071" r:id="rId182"/>
    <p:sldId id="1072" r:id="rId183"/>
    <p:sldId id="1073" r:id="rId184"/>
    <p:sldId id="1074" r:id="rId185"/>
    <p:sldId id="1076" r:id="rId186"/>
    <p:sldId id="1077" r:id="rId187"/>
    <p:sldId id="1078" r:id="rId188"/>
    <p:sldId id="1079" r:id="rId189"/>
    <p:sldId id="1080" r:id="rId190"/>
    <p:sldId id="1081" r:id="rId191"/>
    <p:sldId id="1082" r:id="rId192"/>
    <p:sldId id="1083" r:id="rId193"/>
    <p:sldId id="1084" r:id="rId194"/>
    <p:sldId id="1085" r:id="rId195"/>
    <p:sldId id="1086" r:id="rId196"/>
    <p:sldId id="1089" r:id="rId197"/>
    <p:sldId id="1090" r:id="rId198"/>
    <p:sldId id="1091" r:id="rId199"/>
    <p:sldId id="1092" r:id="rId200"/>
    <p:sldId id="1093" r:id="rId201"/>
    <p:sldId id="1095" r:id="rId202"/>
    <p:sldId id="1096" r:id="rId203"/>
    <p:sldId id="1097" r:id="rId204"/>
    <p:sldId id="1428" r:id="rId205"/>
    <p:sldId id="1098" r:id="rId206"/>
    <p:sldId id="1099" r:id="rId207"/>
    <p:sldId id="1418" r:id="rId208"/>
    <p:sldId id="1102" r:id="rId209"/>
    <p:sldId id="1103" r:id="rId210"/>
    <p:sldId id="1104" r:id="rId211"/>
    <p:sldId id="1105" r:id="rId212"/>
    <p:sldId id="1419" r:id="rId213"/>
    <p:sldId id="1106" r:id="rId214"/>
    <p:sldId id="1107" r:id="rId215"/>
    <p:sldId id="1108" r:id="rId216"/>
    <p:sldId id="1109" r:id="rId217"/>
    <p:sldId id="1110" r:id="rId218"/>
    <p:sldId id="1111" r:id="rId219"/>
    <p:sldId id="1354" r:id="rId220"/>
    <p:sldId id="1429" r:id="rId221"/>
    <p:sldId id="1430" r:id="rId222"/>
    <p:sldId id="1113" r:id="rId223"/>
    <p:sldId id="1114" r:id="rId224"/>
    <p:sldId id="1115" r:id="rId225"/>
    <p:sldId id="1116" r:id="rId226"/>
    <p:sldId id="1117" r:id="rId227"/>
    <p:sldId id="1420" r:id="rId228"/>
    <p:sldId id="1119" r:id="rId229"/>
    <p:sldId id="1120" r:id="rId230"/>
    <p:sldId id="1124" r:id="rId231"/>
    <p:sldId id="1121" r:id="rId232"/>
    <p:sldId id="1122" r:id="rId233"/>
    <p:sldId id="1123" r:id="rId234"/>
    <p:sldId id="1006" r:id="rId235"/>
    <p:sldId id="1125" r:id="rId236"/>
    <p:sldId id="1126" r:id="rId237"/>
    <p:sldId id="1127" r:id="rId238"/>
    <p:sldId id="1128" r:id="rId239"/>
    <p:sldId id="1129" r:id="rId240"/>
    <p:sldId id="1130" r:id="rId241"/>
    <p:sldId id="1131" r:id="rId242"/>
    <p:sldId id="1132" r:id="rId243"/>
    <p:sldId id="1133" r:id="rId244"/>
    <p:sldId id="1134" r:id="rId245"/>
    <p:sldId id="1135" r:id="rId246"/>
    <p:sldId id="1297" r:id="rId247"/>
    <p:sldId id="1298" r:id="rId248"/>
    <p:sldId id="1301" r:id="rId249"/>
    <p:sldId id="1302" r:id="rId250"/>
    <p:sldId id="1303" r:id="rId251"/>
    <p:sldId id="1304" r:id="rId252"/>
    <p:sldId id="1305" r:id="rId253"/>
    <p:sldId id="1306" r:id="rId254"/>
    <p:sldId id="1307" r:id="rId255"/>
    <p:sldId id="1308" r:id="rId256"/>
    <p:sldId id="1359" r:id="rId257"/>
    <p:sldId id="1309" r:id="rId258"/>
    <p:sldId id="1310" r:id="rId259"/>
    <p:sldId id="1312" r:id="rId260"/>
    <p:sldId id="1313" r:id="rId261"/>
    <p:sldId id="1314" r:id="rId262"/>
    <p:sldId id="1360" r:id="rId263"/>
    <p:sldId id="1362" r:id="rId264"/>
    <p:sldId id="1363" r:id="rId265"/>
    <p:sldId id="1364" r:id="rId266"/>
    <p:sldId id="1361" r:id="rId267"/>
    <p:sldId id="1421" r:id="rId268"/>
    <p:sldId id="1450" r:id="rId269"/>
    <p:sldId id="1315" r:id="rId270"/>
    <p:sldId id="1365" r:id="rId271"/>
    <p:sldId id="1434" r:id="rId272"/>
    <p:sldId id="1316" r:id="rId273"/>
    <p:sldId id="1366" r:id="rId274"/>
    <p:sldId id="1435" r:id="rId275"/>
    <p:sldId id="1367" r:id="rId276"/>
    <p:sldId id="1436" r:id="rId277"/>
    <p:sldId id="1369" r:id="rId278"/>
    <p:sldId id="1451" r:id="rId279"/>
    <p:sldId id="1374" r:id="rId280"/>
    <p:sldId id="1375" r:id="rId281"/>
    <p:sldId id="1376" r:id="rId282"/>
    <p:sldId id="1377" r:id="rId283"/>
    <p:sldId id="1378" r:id="rId284"/>
    <p:sldId id="1379" r:id="rId285"/>
    <p:sldId id="1139" r:id="rId286"/>
    <p:sldId id="1140" r:id="rId287"/>
    <p:sldId id="1317" r:id="rId288"/>
    <p:sldId id="1141" r:id="rId289"/>
    <p:sldId id="1318" r:id="rId290"/>
    <p:sldId id="1320" r:id="rId291"/>
    <p:sldId id="1319" r:id="rId292"/>
    <p:sldId id="1438" r:id="rId293"/>
    <p:sldId id="1439" r:id="rId294"/>
    <p:sldId id="1321" r:id="rId295"/>
    <p:sldId id="1322" r:id="rId296"/>
    <p:sldId id="1323" r:id="rId297"/>
    <p:sldId id="1299" r:id="rId298"/>
    <p:sldId id="1143" r:id="rId299"/>
    <p:sldId id="1144" r:id="rId300"/>
    <p:sldId id="1145" r:id="rId301"/>
    <p:sldId id="1146" r:id="rId302"/>
    <p:sldId id="1147" r:id="rId303"/>
    <p:sldId id="1148" r:id="rId304"/>
    <p:sldId id="1149" r:id="rId305"/>
    <p:sldId id="1150" r:id="rId306"/>
    <p:sldId id="1151" r:id="rId307"/>
    <p:sldId id="1153" r:id="rId308"/>
    <p:sldId id="1154" r:id="rId309"/>
    <p:sldId id="1155" r:id="rId310"/>
    <p:sldId id="1156" r:id="rId311"/>
    <p:sldId id="1157" r:id="rId312"/>
    <p:sldId id="1158" r:id="rId313"/>
    <p:sldId id="1159" r:id="rId314"/>
    <p:sldId id="1160" r:id="rId315"/>
    <p:sldId id="1161" r:id="rId316"/>
    <p:sldId id="1162" r:id="rId317"/>
    <p:sldId id="1163" r:id="rId318"/>
    <p:sldId id="1164" r:id="rId319"/>
    <p:sldId id="1165" r:id="rId320"/>
    <p:sldId id="1167" r:id="rId321"/>
    <p:sldId id="1168" r:id="rId322"/>
    <p:sldId id="1169" r:id="rId323"/>
    <p:sldId id="1170" r:id="rId324"/>
    <p:sldId id="1171" r:id="rId325"/>
    <p:sldId id="1172" r:id="rId326"/>
    <p:sldId id="1173" r:id="rId327"/>
    <p:sldId id="1174" r:id="rId328"/>
    <p:sldId id="1008" r:id="rId329"/>
    <p:sldId id="1239" r:id="rId330"/>
    <p:sldId id="1240" r:id="rId331"/>
    <p:sldId id="1241" r:id="rId332"/>
    <p:sldId id="1242" r:id="rId333"/>
    <p:sldId id="1243" r:id="rId334"/>
    <p:sldId id="1244" r:id="rId335"/>
    <p:sldId id="1245" r:id="rId336"/>
    <p:sldId id="1246" r:id="rId337"/>
    <p:sldId id="1247" r:id="rId338"/>
    <p:sldId id="1248" r:id="rId339"/>
    <p:sldId id="1249" r:id="rId340"/>
    <p:sldId id="1384" r:id="rId341"/>
    <p:sldId id="1382" r:id="rId342"/>
    <p:sldId id="1383" r:id="rId343"/>
    <p:sldId id="1385" r:id="rId344"/>
    <p:sldId id="1386" r:id="rId345"/>
    <p:sldId id="1387" r:id="rId346"/>
    <p:sldId id="1388" r:id="rId347"/>
    <p:sldId id="1389" r:id="rId348"/>
    <p:sldId id="1390" r:id="rId349"/>
    <p:sldId id="1391" r:id="rId350"/>
    <p:sldId id="1392" r:id="rId351"/>
    <p:sldId id="1393" r:id="rId352"/>
    <p:sldId id="1250" r:id="rId353"/>
    <p:sldId id="1251" r:id="rId354"/>
    <p:sldId id="1252" r:id="rId355"/>
    <p:sldId id="1253" r:id="rId356"/>
    <p:sldId id="1255" r:id="rId357"/>
    <p:sldId id="1394" r:id="rId358"/>
    <p:sldId id="1259" r:id="rId359"/>
    <p:sldId id="1260" r:id="rId360"/>
    <p:sldId id="1261" r:id="rId361"/>
    <p:sldId id="1262" r:id="rId362"/>
    <p:sldId id="1263" r:id="rId363"/>
    <p:sldId id="1264" r:id="rId364"/>
    <p:sldId id="1265" r:id="rId365"/>
    <p:sldId id="1395" r:id="rId366"/>
    <p:sldId id="1266" r:id="rId367"/>
    <p:sldId id="1267" r:id="rId368"/>
    <p:sldId id="1396" r:id="rId369"/>
    <p:sldId id="1397" r:id="rId370"/>
    <p:sldId id="1399" r:id="rId371"/>
    <p:sldId id="1400" r:id="rId372"/>
    <p:sldId id="1398" r:id="rId373"/>
    <p:sldId id="1401" r:id="rId374"/>
    <p:sldId id="1268" r:id="rId375"/>
    <p:sldId id="1269" r:id="rId376"/>
    <p:sldId id="1271" r:id="rId377"/>
    <p:sldId id="1272" r:id="rId378"/>
    <p:sldId id="1273" r:id="rId379"/>
    <p:sldId id="1274" r:id="rId380"/>
    <p:sldId id="1275" r:id="rId381"/>
    <p:sldId id="1276" r:id="rId382"/>
    <p:sldId id="1277" r:id="rId383"/>
    <p:sldId id="1278" r:id="rId384"/>
    <p:sldId id="1279" r:id="rId385"/>
    <p:sldId id="1280" r:id="rId386"/>
    <p:sldId id="1283" r:id="rId387"/>
    <p:sldId id="1284" r:id="rId388"/>
    <p:sldId id="1286" r:id="rId389"/>
    <p:sldId id="1287" r:id="rId390"/>
    <p:sldId id="1288" r:id="rId391"/>
  </p:sldIdLst>
  <p:sldSz cx="9906000" cy="6858000" type="A4"/>
  <p:notesSz cx="9928225" cy="6797675"/>
  <p:embeddedFontLst>
    <p:embeddedFont>
      <p:font typeface="Bradley Hand ITC" panose="03070402050302030203" pitchFamily="66" charset="0"/>
      <p:regular r:id="rId393"/>
    </p:embeddedFont>
    <p:embeddedFont>
      <p:font typeface="Calibri" panose="020F0502020204030204" pitchFamily="34" charset="0"/>
      <p:regular r:id="rId394"/>
      <p:bold r:id="rId395"/>
      <p:italic r:id="rId396"/>
      <p:boldItalic r:id="rId397"/>
    </p:embeddedFont>
    <p:embeddedFont>
      <p:font typeface="Calibri Light" panose="020F0302020204030204" pitchFamily="34" charset="0"/>
      <p:regular r:id="rId398"/>
      <p:italic r:id="rId399"/>
    </p:embeddedFont>
    <p:embeddedFont>
      <p:font typeface="Cambria Math" panose="02040503050406030204" pitchFamily="18" charset="0"/>
      <p:regular r:id="rId400"/>
    </p:embeddedFont>
    <p:embeddedFont>
      <p:font typeface="Candara" panose="020E0502030303020204" pitchFamily="34" charset="0"/>
      <p:regular r:id="rId401"/>
      <p:bold r:id="rId402"/>
      <p:italic r:id="rId403"/>
      <p:boldItalic r:id="rId404"/>
    </p:embeddedFont>
    <p:embeddedFont>
      <p:font typeface="Consolas" panose="020B0609020204030204" pitchFamily="49" charset="0"/>
      <p:regular r:id="rId405"/>
      <p:bold r:id="rId406"/>
      <p:italic r:id="rId407"/>
      <p:boldItalic r:id="rId408"/>
    </p:embeddedFont>
    <p:embeddedFont>
      <p:font typeface="LG스마트체2.0 Regular" panose="020B0600000101010101" pitchFamily="50" charset="-127"/>
      <p:regular r:id="rId409"/>
    </p:embeddedFont>
    <p:embeddedFont>
      <p:font typeface="고도 B" panose="02000503000000020004" pitchFamily="2" charset="-127"/>
      <p:regular r:id="rId410"/>
    </p:embeddedFont>
    <p:embeddedFont>
      <p:font typeface="고도 M" panose="02000503000000020004" pitchFamily="2" charset="-127"/>
      <p:regular r:id="rId411"/>
    </p:embeddedFont>
    <p:embeddedFont>
      <p:font typeface="나눔스퀘어 ExtraBold" panose="020B0600000101010101" pitchFamily="50" charset="-127"/>
      <p:bold r:id="rId412"/>
    </p:embeddedFont>
    <p:embeddedFont>
      <p:font typeface="맑은 고딕" panose="020B0503020000020004" pitchFamily="50" charset="-127"/>
      <p:regular r:id="rId413"/>
      <p:bold r:id="rId414"/>
    </p:embeddedFont>
    <p:embeddedFont>
      <p:font typeface="맑은 고딕" panose="020B0503020000020004" pitchFamily="50" charset="-127"/>
      <p:regular r:id="rId413"/>
      <p:bold r:id="rId41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7" orient="horz" pos="2160" userDrawn="1">
          <p15:clr>
            <a:srgbClr val="A4A3A4"/>
          </p15:clr>
        </p15:guide>
        <p15:guide id="39" pos="3120" userDrawn="1">
          <p15:clr>
            <a:srgbClr val="A4A3A4"/>
          </p15:clr>
        </p15:guide>
        <p15:guide id="41" pos="6068" userDrawn="1">
          <p15:clr>
            <a:srgbClr val="A4A3A4"/>
          </p15:clr>
        </p15:guide>
        <p15:guide id="45" orient="horz" pos="3906" userDrawn="1">
          <p15:clr>
            <a:srgbClr val="A4A3A4"/>
          </p15:clr>
        </p15:guide>
        <p15:guide id="47" pos="2984" userDrawn="1">
          <p15:clr>
            <a:srgbClr val="A4A3A4"/>
          </p15:clr>
        </p15:guide>
        <p15:guide id="48" pos="3256" userDrawn="1">
          <p15:clr>
            <a:srgbClr val="A4A3A4"/>
          </p15:clr>
        </p15:guide>
        <p15:guide id="51" orient="horz" pos="4204">
          <p15:clr>
            <a:srgbClr val="A4A3A4"/>
          </p15:clr>
        </p15:guide>
        <p15:guide id="52" orient="horz" pos="4044">
          <p15:clr>
            <a:srgbClr val="A4A3A4"/>
          </p15:clr>
        </p15:guide>
        <p15:guide id="53" orient="horz" pos="4013">
          <p15:clr>
            <a:srgbClr val="A4A3A4"/>
          </p15:clr>
        </p15:guide>
        <p15:guide id="54" orient="horz" pos="4156" userDrawn="1">
          <p15:clr>
            <a:srgbClr val="A4A3A4"/>
          </p15:clr>
        </p15:guide>
        <p15:guide id="55" orient="horz" pos="4242">
          <p15:clr>
            <a:srgbClr val="A4A3A4"/>
          </p15:clr>
        </p15:guide>
        <p15:guide id="57" orient="horz" pos="187" userDrawn="1">
          <p15:clr>
            <a:srgbClr val="A4A3A4"/>
          </p15:clr>
        </p15:guide>
        <p15:guide id="58" pos="172" userDrawn="1">
          <p15:clr>
            <a:srgbClr val="A4A3A4"/>
          </p15:clr>
        </p15:guide>
        <p15:guide id="59" orient="horz" pos="300" userDrawn="1">
          <p15:clr>
            <a:srgbClr val="A4A3A4"/>
          </p15:clr>
        </p15:guide>
        <p15:guide id="60" orient="horz" pos="4172">
          <p15:clr>
            <a:srgbClr val="A4A3A4"/>
          </p15:clr>
        </p15:guide>
        <p15:guide id="61" orient="horz" pos="151">
          <p15:clr>
            <a:srgbClr val="A4A3A4"/>
          </p15:clr>
        </p15:guide>
        <p15:guide id="62" orient="horz" pos="287">
          <p15:clr>
            <a:srgbClr val="A4A3A4"/>
          </p15:clr>
        </p15:guide>
        <p15:guide id="63" orient="horz" pos="934">
          <p15:clr>
            <a:srgbClr val="A4A3A4"/>
          </p15:clr>
        </p15:guide>
        <p15:guide id="64" orient="horz" pos="704">
          <p15:clr>
            <a:srgbClr val="A4A3A4"/>
          </p15:clr>
        </p15:guide>
        <p15:guide id="65" orient="horz" pos="1191">
          <p15:clr>
            <a:srgbClr val="A4A3A4"/>
          </p15:clr>
        </p15:guide>
        <p15:guide id="66" orient="horz" pos="3398">
          <p15:clr>
            <a:srgbClr val="A4A3A4"/>
          </p15:clr>
        </p15:guide>
        <p15:guide id="67" orient="horz" pos="3314">
          <p15:clr>
            <a:srgbClr val="A4A3A4"/>
          </p15:clr>
        </p15:guide>
        <p15:guide id="68" pos="3978">
          <p15:clr>
            <a:srgbClr val="A4A3A4"/>
          </p15:clr>
        </p15:guide>
        <p15:guide id="69" pos="396">
          <p15:clr>
            <a:srgbClr val="A4A3A4"/>
          </p15:clr>
        </p15:guide>
        <p15:guide id="70" orient="horz" pos="3905">
          <p15:clr>
            <a:srgbClr val="A4A3A4"/>
          </p15:clr>
        </p15:guide>
        <p15:guide id="71" orient="horz" pos="4050">
          <p15:clr>
            <a:srgbClr val="A4A3A4"/>
          </p15:clr>
        </p15:guide>
        <p15:guide id="72" orient="horz" pos="4049">
          <p15:clr>
            <a:srgbClr val="A4A3A4"/>
          </p15:clr>
        </p15:guide>
        <p15:guide id="73" orient="horz" pos="878">
          <p15:clr>
            <a:srgbClr val="A4A3A4"/>
          </p15:clr>
        </p15:guide>
        <p15:guide id="74" orient="horz" pos="1751">
          <p15:clr>
            <a:srgbClr val="A4A3A4"/>
          </p15:clr>
        </p15:guide>
        <p15:guide id="75" orient="horz" pos="4012">
          <p15:clr>
            <a:srgbClr val="A4A3A4"/>
          </p15:clr>
        </p15:guide>
        <p15:guide id="76" orient="horz" pos="877">
          <p15:clr>
            <a:srgbClr val="A4A3A4"/>
          </p15:clr>
        </p15:guide>
        <p15:guide id="77" orient="horz" pos="2159">
          <p15:clr>
            <a:srgbClr val="A4A3A4"/>
          </p15:clr>
        </p15:guide>
        <p15:guide id="78" orient="horz" pos="1750">
          <p15:clr>
            <a:srgbClr val="A4A3A4"/>
          </p15:clr>
        </p15:guide>
        <p15:guide id="79" orient="horz" pos="3377">
          <p15:clr>
            <a:srgbClr val="A4A3A4"/>
          </p15:clr>
        </p15:guide>
        <p15:guide id="80" orient="horz" pos="3974">
          <p15:clr>
            <a:srgbClr val="A4A3A4"/>
          </p15:clr>
        </p15:guide>
        <p15:guide id="81" orient="horz" pos="935">
          <p15:clr>
            <a:srgbClr val="A4A3A4"/>
          </p15:clr>
        </p15:guide>
        <p15:guide id="82" pos="5842">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8BBC"/>
    <a:srgbClr val="F5F5F5"/>
    <a:srgbClr val="A30046"/>
    <a:srgbClr val="FF9966"/>
    <a:srgbClr val="FF0066"/>
    <a:srgbClr val="3590A9"/>
    <a:srgbClr val="3CA2BE"/>
    <a:srgbClr val="246172"/>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64" autoAdjust="0"/>
    <p:restoredTop sz="95921" autoAdjust="0"/>
  </p:normalViewPr>
  <p:slideViewPr>
    <p:cSldViewPr snapToObjects="1">
      <p:cViewPr varScale="1">
        <p:scale>
          <a:sx n="159" d="100"/>
          <a:sy n="159" d="100"/>
        </p:scale>
        <p:origin x="2004" y="112"/>
      </p:cViewPr>
      <p:guideLst>
        <p:guide orient="horz" pos="2160"/>
        <p:guide pos="3120"/>
        <p:guide pos="6068"/>
        <p:guide orient="horz" pos="3906"/>
        <p:guide pos="2984"/>
        <p:guide pos="3256"/>
        <p:guide orient="horz" pos="4204"/>
        <p:guide orient="horz" pos="4044"/>
        <p:guide orient="horz" pos="4013"/>
        <p:guide orient="horz" pos="4156"/>
        <p:guide orient="horz" pos="4242"/>
        <p:guide orient="horz" pos="187"/>
        <p:guide pos="172"/>
        <p:guide orient="horz" pos="300"/>
        <p:guide orient="horz" pos="4172"/>
        <p:guide orient="horz" pos="151"/>
        <p:guide orient="horz" pos="287"/>
        <p:guide orient="horz" pos="934"/>
        <p:guide orient="horz" pos="704"/>
        <p:guide orient="horz" pos="1191"/>
        <p:guide orient="horz" pos="3398"/>
        <p:guide orient="horz" pos="3314"/>
        <p:guide pos="3978"/>
        <p:guide pos="396"/>
        <p:guide orient="horz" pos="3905"/>
        <p:guide orient="horz" pos="4050"/>
        <p:guide orient="horz" pos="4049"/>
        <p:guide orient="horz" pos="878"/>
        <p:guide orient="horz" pos="1751"/>
        <p:guide orient="horz" pos="4012"/>
        <p:guide orient="horz" pos="877"/>
        <p:guide orient="horz" pos="2159"/>
        <p:guide orient="horz" pos="1750"/>
        <p:guide orient="horz" pos="3377"/>
        <p:guide orient="horz" pos="3974"/>
        <p:guide orient="horz" pos="935"/>
        <p:guide pos="5842"/>
      </p:guideLst>
    </p:cSldViewPr>
  </p:slideViewPr>
  <p:outlineViewPr>
    <p:cViewPr>
      <p:scale>
        <a:sx n="33" d="100"/>
        <a:sy n="33" d="100"/>
      </p:scale>
      <p:origin x="0" y="-75810"/>
    </p:cViewPr>
  </p:outlineViewPr>
  <p:notesTextViewPr>
    <p:cViewPr>
      <p:scale>
        <a:sx n="100" d="100"/>
        <a:sy n="100" d="100"/>
      </p:scale>
      <p:origin x="0" y="0"/>
    </p:cViewPr>
  </p:notesTextViewPr>
  <p:sorterViewPr>
    <p:cViewPr varScale="1">
      <p:scale>
        <a:sx n="1" d="1"/>
        <a:sy n="1" d="1"/>
      </p:scale>
      <p:origin x="0" y="-29598"/>
    </p:cViewPr>
  </p:sorterViewPr>
  <p:notesViewPr>
    <p:cSldViewPr snapToObjects="1">
      <p:cViewPr varScale="1">
        <p:scale>
          <a:sx n="118" d="100"/>
          <a:sy n="118" d="100"/>
        </p:scale>
        <p:origin x="930" y="84"/>
      </p:cViewPr>
      <p:guideLst>
        <p:guide orient="horz" pos="2141"/>
        <p:guide pos="3127"/>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font" Target="fonts/font10.fntdata"/><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font" Target="fonts/font21.fntdata"/><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font" Target="fonts/font7.fntdata"/><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font" Target="fonts/font12.fntdata"/><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presProps" Target="presProps.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font" Target="fonts/font14.fntdata"/><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theme" Target="theme/theme1.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font" Target="fonts/font2.fntdata"/><Relationship Id="rId408" Type="http://schemas.openxmlformats.org/officeDocument/2006/relationships/font" Target="fonts/font16.fntdata"/><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font" Target="fonts/font3.fntdata"/><Relationship Id="rId409" Type="http://schemas.openxmlformats.org/officeDocument/2006/relationships/font" Target="fonts/font17.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font" Target="fonts/font18.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font" Target="fonts/font4.fntdata"/><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font" Target="fonts/font8.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font" Target="fonts/font19.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font" Target="fonts/font5.fntdata"/><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font" Target="fonts/font9.fntdata"/><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font" Target="fonts/font20.fntdata"/><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font" Target="fonts/font6.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font" Target="fonts/font11.fntdata"/><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font" Target="fonts/font22.fntdata"/><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font" Target="fonts/font13.fntdata"/><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viewProps" Target="viewProps.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font" Target="fonts/font1.fntdata"/><Relationship Id="rId407" Type="http://schemas.openxmlformats.org/officeDocument/2006/relationships/font" Target="fonts/font15.fntdata"/><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5624271" y="0"/>
            <a:ext cx="4302231" cy="339884"/>
          </a:xfrm>
          <a:prstGeom prst="rect">
            <a:avLst/>
          </a:prstGeom>
        </p:spPr>
        <p:txBody>
          <a:bodyPr vert="horz" lIns="91440" tIns="45720" rIns="91440" bIns="45720" rtlCol="0"/>
          <a:lstStyle>
            <a:lvl1pPr algn="r">
              <a:defRPr sz="1200">
                <a:latin typeface="Arial" panose="020B0604020202020204" pitchFamily="34" charset="0"/>
              </a:defRPr>
            </a:lvl1pPr>
          </a:lstStyle>
          <a:p>
            <a:fld id="{21BBB323-B373-494B-99D2-C0F0967645D2}" type="datetimeFigureOut">
              <a:rPr lang="en-US" smtClean="0"/>
              <a:pPr/>
              <a:t>10/24/2022</a:t>
            </a:fld>
            <a:endParaRPr lang="en-US" dirty="0"/>
          </a:p>
        </p:txBody>
      </p:sp>
      <p:sp>
        <p:nvSpPr>
          <p:cNvPr id="4" name="Slide Image Placeholder 3"/>
          <p:cNvSpPr>
            <a:spLocks noGrp="1" noRot="1" noChangeAspect="1"/>
          </p:cNvSpPr>
          <p:nvPr>
            <p:ph type="sldImg" idx="2"/>
          </p:nvPr>
        </p:nvSpPr>
        <p:spPr>
          <a:xfrm>
            <a:off x="3122613" y="509588"/>
            <a:ext cx="3683000" cy="25495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6" name="Footer Placeholder 5"/>
          <p:cNvSpPr>
            <a:spLocks noGrp="1"/>
          </p:cNvSpPr>
          <p:nvPr>
            <p:ph type="ftr" sz="quarter" idx="4"/>
          </p:nvPr>
        </p:nvSpPr>
        <p:spPr>
          <a:xfrm>
            <a:off x="0" y="6456218"/>
            <a:ext cx="4302231" cy="339884"/>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5624271" y="6456218"/>
            <a:ext cx="4302231" cy="339884"/>
          </a:xfrm>
          <a:prstGeom prst="rect">
            <a:avLst/>
          </a:prstGeom>
        </p:spPr>
        <p:txBody>
          <a:bodyPr vert="horz" lIns="91440" tIns="45720" rIns="91440" bIns="45720" rtlCol="0" anchor="b"/>
          <a:lstStyle>
            <a:lvl1pPr algn="r">
              <a:defRPr sz="1200">
                <a:latin typeface="Arial" panose="020B0604020202020204" pitchFamily="34" charset="0"/>
              </a:defRPr>
            </a:lvl1pPr>
          </a:lstStyle>
          <a:p>
            <a:fld id="{7AADE8DC-FF3C-EB41-AEF7-554403F730EC}" type="slidenum">
              <a:rPr lang="en-US" smtClean="0"/>
              <a:pPr/>
              <a:t>‹#›</a:t>
            </a:fld>
            <a:endParaRPr lang="en-US" dirty="0"/>
          </a:p>
        </p:txBody>
      </p:sp>
    </p:spTree>
    <p:extLst>
      <p:ext uri="{BB962C8B-B14F-4D97-AF65-F5344CB8AC3E}">
        <p14:creationId xmlns:p14="http://schemas.microsoft.com/office/powerpoint/2010/main" val="27378618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panose="020B0604020202020204" pitchFamily="34" charset="0"/>
        <a:ea typeface="+mn-ea"/>
        <a:cs typeface="+mn-cs"/>
      </a:defRPr>
    </a:lvl1pPr>
    <a:lvl2pPr marL="457200" algn="l" defTabSz="457200" rtl="0" eaLnBrk="1" latinLnBrk="0" hangingPunct="1">
      <a:defRPr sz="1200" kern="1200">
        <a:solidFill>
          <a:schemeClr val="tx1"/>
        </a:solidFill>
        <a:latin typeface="Arial" panose="020B0604020202020204" pitchFamily="34" charset="0"/>
        <a:ea typeface="+mn-ea"/>
        <a:cs typeface="+mn-cs"/>
      </a:defRPr>
    </a:lvl2pPr>
    <a:lvl3pPr marL="914400" algn="l" defTabSz="457200" rtl="0" eaLnBrk="1" latinLnBrk="0" hangingPunct="1">
      <a:defRPr sz="1200" kern="1200">
        <a:solidFill>
          <a:schemeClr val="tx1"/>
        </a:solidFill>
        <a:latin typeface="Arial" panose="020B0604020202020204" pitchFamily="34" charset="0"/>
        <a:ea typeface="+mn-ea"/>
        <a:cs typeface="+mn-cs"/>
      </a:defRPr>
    </a:lvl3pPr>
    <a:lvl4pPr marL="1371600" algn="l" defTabSz="457200" rtl="0" eaLnBrk="1" latinLnBrk="0" hangingPunct="1">
      <a:defRPr sz="1200" kern="1200">
        <a:solidFill>
          <a:schemeClr val="tx1"/>
        </a:solidFill>
        <a:latin typeface="Arial" panose="020B0604020202020204" pitchFamily="34" charset="0"/>
        <a:ea typeface="+mn-ea"/>
        <a:cs typeface="+mn-cs"/>
      </a:defRPr>
    </a:lvl4pPr>
    <a:lvl5pPr marL="1828800" algn="l" defTabSz="457200" rtl="0" eaLnBrk="1" latinLnBrk="0" hangingPunct="1">
      <a:defRPr sz="1200" kern="1200">
        <a:solidFill>
          <a:schemeClr val="tx1"/>
        </a:solidFill>
        <a:latin typeface="Arial" panose="020B060402020202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1</a:t>
            </a:fld>
            <a:endParaRPr lang="en-US" dirty="0"/>
          </a:p>
        </p:txBody>
      </p:sp>
    </p:spTree>
    <p:extLst>
      <p:ext uri="{BB962C8B-B14F-4D97-AF65-F5344CB8AC3E}">
        <p14:creationId xmlns:p14="http://schemas.microsoft.com/office/powerpoint/2010/main" val="3538071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86248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137914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85258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89087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02591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010727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899744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556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0156170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7106947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019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607982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328087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300903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476253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31131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0924000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42685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8396472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78812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2700695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3566737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336550" y="649288"/>
            <a:ext cx="6127750"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5209231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5916768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8450110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915763"/>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6688012"/>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919309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87199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5622969"/>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34</a:t>
            </a:fld>
            <a:endParaRPr lang="en-US" dirty="0"/>
          </a:p>
        </p:txBody>
      </p:sp>
    </p:spTree>
    <p:extLst>
      <p:ext uri="{BB962C8B-B14F-4D97-AF65-F5344CB8AC3E}">
        <p14:creationId xmlns:p14="http://schemas.microsoft.com/office/powerpoint/2010/main" val="3458804376"/>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4068"/>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897817"/>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38632"/>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599373"/>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50455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8094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22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2642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0525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380150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23032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23238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dex">
    <p:spTree>
      <p:nvGrpSpPr>
        <p:cNvPr id="1" name=""/>
        <p:cNvGrpSpPr/>
        <p:nvPr/>
      </p:nvGrpSpPr>
      <p:grpSpPr>
        <a:xfrm>
          <a:off x="0" y="0"/>
          <a:ext cx="0" cy="0"/>
          <a:chOff x="0" y="0"/>
          <a:chExt cx="0" cy="0"/>
        </a:xfrm>
      </p:grpSpPr>
      <p:pic>
        <p:nvPicPr>
          <p:cNvPr id="6" name="Picture 4" descr="C:\Users\Administrator\Desktop\LG Multy_V\간지.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3" y="0"/>
            <a:ext cx="9904412" cy="4357694"/>
          </a:xfrm>
          <a:prstGeom prst="rect">
            <a:avLst/>
          </a:prstGeom>
          <a:noFill/>
        </p:spPr>
      </p:pic>
      <p:cxnSp>
        <p:nvCxnSpPr>
          <p:cNvPr id="7" name="Straight Connector 25"/>
          <p:cNvCxnSpPr/>
          <p:nvPr userDrawn="1"/>
        </p:nvCxnSpPr>
        <p:spPr>
          <a:xfrm>
            <a:off x="4883150" y="3649687"/>
            <a:ext cx="4851400" cy="0"/>
          </a:xfrm>
          <a:prstGeom prst="line">
            <a:avLst/>
          </a:prstGeom>
          <a:ln w="3175" cmpd="sng">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4891095" y="3104964"/>
            <a:ext cx="4441589" cy="492443"/>
          </a:xfrm>
          <a:prstGeom prst="rect">
            <a:avLst/>
          </a:prstGeom>
        </p:spPr>
        <p:txBody>
          <a:bodyPr wrap="square" lIns="0" tIns="0" rIns="0" bIns="0">
            <a:spAutoFit/>
          </a:bodyPr>
          <a:lstStyle>
            <a:lvl1pPr marL="0" indent="0">
              <a:buFontTx/>
              <a:buNone/>
              <a:defRPr>
                <a:latin typeface="Arial"/>
                <a:cs typeface="Arial"/>
              </a:defRPr>
            </a:lvl1pPr>
          </a:lstStyle>
          <a:p>
            <a:pPr lvl="0"/>
            <a:r>
              <a:rPr lang="en-US" altLang="ko-KR" dirty="0"/>
              <a:t>Main Title Arial 32pt</a:t>
            </a:r>
            <a:endParaRPr lang="ko-KR" altLang="en-US" dirty="0"/>
          </a:p>
        </p:txBody>
      </p:sp>
      <p:sp>
        <p:nvSpPr>
          <p:cNvPr id="15" name="Rectangle 23"/>
          <p:cNvSpPr/>
          <p:nvPr userDrawn="1"/>
        </p:nvSpPr>
        <p:spPr>
          <a:xfrm>
            <a:off x="4883150" y="3648651"/>
            <a:ext cx="828000" cy="4571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dirty="0">
              <a:solidFill>
                <a:prstClr val="white"/>
              </a:solidFill>
              <a:latin typeface="Arial" panose="020B0604020202020204" pitchFamily="34" charset="0"/>
            </a:endParaRPr>
          </a:p>
        </p:txBody>
      </p:sp>
      <p:sp>
        <p:nvSpPr>
          <p:cNvPr id="18" name="Text Placeholder 17"/>
          <p:cNvSpPr>
            <a:spLocks noGrp="1"/>
          </p:cNvSpPr>
          <p:nvPr>
            <p:ph type="body" sz="quarter" idx="13" hasCustomPrompt="1"/>
          </p:nvPr>
        </p:nvSpPr>
        <p:spPr>
          <a:xfrm>
            <a:off x="4883150" y="3899844"/>
            <a:ext cx="4464050" cy="276999"/>
          </a:xfrm>
          <a:prstGeom prst="rect">
            <a:avLst/>
          </a:prstGeom>
        </p:spPr>
        <p:txBody>
          <a:bodyPr wrap="square" lIns="0" tIns="0" rIns="0" bIns="0">
            <a:spAutoFit/>
          </a:bodyPr>
          <a:lstStyle>
            <a:lvl1pPr marL="285750" indent="-285750">
              <a:lnSpc>
                <a:spcPct val="100000"/>
              </a:lnSpc>
              <a:buFont typeface="Arial" panose="020B0604020202020204" pitchFamily="34" charset="0"/>
              <a:buChar char="•"/>
              <a:defRPr sz="1800" baseline="0">
                <a:latin typeface="Arial" panose="020B0604020202020204" pitchFamily="34" charset="0"/>
                <a:cs typeface="Arial" panose="020B0604020202020204" pitchFamily="34" charset="0"/>
              </a:defRPr>
            </a:lvl1pPr>
            <a:lvl2pPr>
              <a:defRPr sz="1800"/>
            </a:lvl2pPr>
            <a:lvl3pPr>
              <a:defRPr sz="1800"/>
            </a:lvl3pPr>
            <a:lvl4pPr>
              <a:defRPr sz="1800"/>
            </a:lvl4pPr>
            <a:lvl5pPr>
              <a:defRPr sz="1800"/>
            </a:lvl5pPr>
          </a:lstStyle>
          <a:p>
            <a:pPr lvl="0"/>
            <a:r>
              <a:rPr lang="en-US" altLang="ko-KR" dirty="0"/>
              <a:t>Sub Title Arial 18pt Arial 18pt</a:t>
            </a:r>
          </a:p>
        </p:txBody>
      </p:sp>
    </p:spTree>
    <p:extLst>
      <p:ext uri="{BB962C8B-B14F-4D97-AF65-F5344CB8AC3E}">
        <p14:creationId xmlns:p14="http://schemas.microsoft.com/office/powerpoint/2010/main" val="1994679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913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7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age(headcopy+full Image)">
    <p:spTree>
      <p:nvGrpSpPr>
        <p:cNvPr id="1" name=""/>
        <p:cNvGrpSpPr/>
        <p:nvPr/>
      </p:nvGrpSpPr>
      <p:grpSpPr>
        <a:xfrm>
          <a:off x="0" y="0"/>
          <a:ext cx="0" cy="0"/>
          <a:chOff x="0" y="0"/>
          <a:chExt cx="0" cy="0"/>
        </a:xfrm>
      </p:grpSpPr>
      <p:cxnSp>
        <p:nvCxnSpPr>
          <p:cNvPr id="22" name="Straight Connector 25"/>
          <p:cNvCxnSpPr/>
          <p:nvPr userDrawn="1"/>
        </p:nvCxnSpPr>
        <p:spPr>
          <a:xfrm>
            <a:off x="275815" y="589880"/>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3" name="Rectangle 23"/>
          <p:cNvSpPr/>
          <p:nvPr userDrawn="1"/>
        </p:nvSpPr>
        <p:spPr>
          <a:xfrm>
            <a:off x="277241" y="589880"/>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
        <p:nvSpPr>
          <p:cNvPr id="11" name="Text Placeholder 13"/>
          <p:cNvSpPr>
            <a:spLocks noGrp="1"/>
          </p:cNvSpPr>
          <p:nvPr>
            <p:ph type="body" sz="quarter" idx="19" hasCustomPrompt="1"/>
          </p:nvPr>
        </p:nvSpPr>
        <p:spPr>
          <a:xfrm>
            <a:off x="276743" y="164293"/>
            <a:ext cx="5601544" cy="332399"/>
          </a:xfrm>
          <a:prstGeom prst="rect">
            <a:avLst/>
          </a:prstGeom>
        </p:spPr>
        <p:txBody>
          <a:bodyPr wrap="square" lIns="0" tIns="0" rIns="0" bIns="0">
            <a:spAutoFit/>
          </a:bodyPr>
          <a:lstStyle>
            <a:lvl1pPr marL="0" indent="0">
              <a:buFontTx/>
              <a:buNone/>
              <a:defRPr sz="2400" b="1">
                <a:latin typeface="+mj-ea"/>
                <a:ea typeface="+mj-ea"/>
                <a:cs typeface="Arial" panose="020B0604020202020204" pitchFamily="34" charset="0"/>
              </a:defRPr>
            </a:lvl1pPr>
          </a:lstStyle>
          <a:p>
            <a:pPr lvl="0"/>
            <a:r>
              <a:rPr lang="en-US" altLang="ko-KR" dirty="0"/>
              <a:t>Header Arial bold 24pt</a:t>
            </a:r>
            <a:endParaRPr lang="ko-KR" altLang="en-US" dirty="0"/>
          </a:p>
        </p:txBody>
      </p:sp>
      <p:sp>
        <p:nvSpPr>
          <p:cNvPr id="12" name="Text Placeholder 16"/>
          <p:cNvSpPr>
            <a:spLocks noGrp="1"/>
          </p:cNvSpPr>
          <p:nvPr>
            <p:ph type="body" sz="quarter" idx="20"/>
          </p:nvPr>
        </p:nvSpPr>
        <p:spPr>
          <a:xfrm>
            <a:off x="6330950" y="266849"/>
            <a:ext cx="3302000" cy="246221"/>
          </a:xfrm>
          <a:prstGeom prst="rect">
            <a:avLst/>
          </a:prstGeom>
        </p:spPr>
        <p:txBody>
          <a:bodyPr lIns="0" tIns="0" rIns="0" bIns="0">
            <a:spAutoFit/>
          </a:bodyPr>
          <a:lstStyle>
            <a:lvl1pPr marL="0" indent="0" algn="r">
              <a:buFontTx/>
              <a:buNone/>
              <a:defRPr sz="1600">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altLang="ko-KR" dirty="0"/>
          </a:p>
        </p:txBody>
      </p:sp>
    </p:spTree>
    <p:extLst>
      <p:ext uri="{BB962C8B-B14F-4D97-AF65-F5344CB8AC3E}">
        <p14:creationId xmlns:p14="http://schemas.microsoft.com/office/powerpoint/2010/main" val="2635657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5" name="Line 14"/>
          <p:cNvSpPr>
            <a:spLocks noChangeShapeType="1"/>
          </p:cNvSpPr>
          <p:nvPr userDrawn="1"/>
        </p:nvSpPr>
        <p:spPr bwMode="auto">
          <a:xfrm>
            <a:off x="0" y="534988"/>
            <a:ext cx="9906000" cy="0"/>
          </a:xfrm>
          <a:prstGeom prst="line">
            <a:avLst/>
          </a:prstGeom>
          <a:noFill/>
          <a:ln w="9525">
            <a:solidFill>
              <a:schemeClr val="tx1"/>
            </a:solidFill>
            <a:round/>
            <a:headEnd/>
            <a:tailEnd/>
          </a:ln>
        </p:spPr>
        <p:txBody>
          <a:bodyPr/>
          <a:lstStyle/>
          <a:p>
            <a:endParaRPr lang="ko-KR" altLang="en-US" dirty="0"/>
          </a:p>
        </p:txBody>
      </p:sp>
    </p:spTree>
    <p:extLst>
      <p:ext uri="{BB962C8B-B14F-4D97-AF65-F5344CB8AC3E}">
        <p14:creationId xmlns:p14="http://schemas.microsoft.com/office/powerpoint/2010/main" val="3892686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cxnSp>
        <p:nvCxnSpPr>
          <p:cNvPr id="17" name="Straight Connector 25"/>
          <p:cNvCxnSpPr/>
          <p:nvPr userDrawn="1"/>
        </p:nvCxnSpPr>
        <p:spPr>
          <a:xfrm>
            <a:off x="279625" y="1614076"/>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 name="Text Placeholder 19"/>
          <p:cNvSpPr>
            <a:spLocks noGrp="1"/>
          </p:cNvSpPr>
          <p:nvPr>
            <p:ph type="body" sz="quarter" idx="10" hasCustomPrompt="1"/>
          </p:nvPr>
        </p:nvSpPr>
        <p:spPr>
          <a:xfrm>
            <a:off x="267275" y="997461"/>
            <a:ext cx="9312275" cy="553998"/>
          </a:xfrm>
          <a:prstGeom prst="rect">
            <a:avLst/>
          </a:prstGeom>
        </p:spPr>
        <p:txBody>
          <a:bodyPr lIns="0" tIns="0" rIns="0" bIns="0">
            <a:spAutoFit/>
          </a:bodyPr>
          <a:lstStyle>
            <a:lvl1pPr marL="0" indent="0">
              <a:buNone/>
              <a:defRPr sz="3600">
                <a:latin typeface="Arial" panose="020B0604020202020204" pitchFamily="34" charset="0"/>
                <a:cs typeface="Arial" panose="020B0604020202020204" pitchFamily="34" charset="0"/>
              </a:defRPr>
            </a:lvl1pPr>
          </a:lstStyle>
          <a:p>
            <a:r>
              <a:rPr lang="en-US" altLang="ko-KR" dirty="0"/>
              <a:t>Contents</a:t>
            </a:r>
            <a:endParaRPr lang="ko-KR" altLang="en-US" dirty="0"/>
          </a:p>
        </p:txBody>
      </p:sp>
      <p:sp>
        <p:nvSpPr>
          <p:cNvPr id="39" name="Rectangle 23"/>
          <p:cNvSpPr/>
          <p:nvPr userDrawn="1"/>
        </p:nvSpPr>
        <p:spPr>
          <a:xfrm>
            <a:off x="275893" y="1614507"/>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Tree>
    <p:extLst>
      <p:ext uri="{BB962C8B-B14F-4D97-AF65-F5344CB8AC3E}">
        <p14:creationId xmlns:p14="http://schemas.microsoft.com/office/powerpoint/2010/main" val="29528850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120" userDrawn="1">
          <p15:clr>
            <a:srgbClr val="FBAE40"/>
          </p15:clr>
        </p15:guide>
        <p15:guide id="3" orient="horz" pos="370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9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act Point">
    <p:spTree>
      <p:nvGrpSpPr>
        <p:cNvPr id="1" name=""/>
        <p:cNvGrpSpPr/>
        <p:nvPr/>
      </p:nvGrpSpPr>
      <p:grpSpPr>
        <a:xfrm>
          <a:off x="0" y="0"/>
          <a:ext cx="0" cy="0"/>
          <a:chOff x="0" y="0"/>
          <a:chExt cx="0" cy="0"/>
        </a:xfrm>
      </p:grpSpPr>
      <p:cxnSp>
        <p:nvCxnSpPr>
          <p:cNvPr id="22" name="Straight Connector 16"/>
          <p:cNvCxnSpPr/>
          <p:nvPr userDrawn="1"/>
        </p:nvCxnSpPr>
        <p:spPr>
          <a:xfrm flipH="1">
            <a:off x="3502984" y="4152417"/>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14"/>
          <p:cNvCxnSpPr/>
          <p:nvPr userDrawn="1"/>
        </p:nvCxnSpPr>
        <p:spPr>
          <a:xfrm flipH="1">
            <a:off x="3502984" y="2836301"/>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userDrawn="1"/>
        </p:nvSpPr>
        <p:spPr>
          <a:xfrm>
            <a:off x="2802143" y="6503270"/>
            <a:ext cx="4301714" cy="138499"/>
          </a:xfrm>
          <a:prstGeom prst="rect">
            <a:avLst/>
          </a:prstGeom>
          <a:noFill/>
        </p:spPr>
        <p:txBody>
          <a:bodyPr wrap="square" lIns="0" tIns="0" rIns="0" bIns="0" rtlCol="0">
            <a:spAutoFit/>
          </a:bodyPr>
          <a:lstStyle/>
          <a:p>
            <a:pPr algn="ctr"/>
            <a:r>
              <a:rPr lang="en-US" altLang="ko-KR" sz="900" dirty="0">
                <a:solidFill>
                  <a:prstClr val="black"/>
                </a:solidFill>
                <a:latin typeface="Arial"/>
                <a:cs typeface="Arial"/>
              </a:rPr>
              <a:t>Copyright ⓒ 2019 LG Electronics. all right reserved.</a:t>
            </a:r>
            <a:endParaRPr lang="ko-KR" altLang="en-US" sz="900" dirty="0">
              <a:solidFill>
                <a:prstClr val="black"/>
              </a:solidFill>
            </a:endParaRPr>
          </a:p>
        </p:txBody>
      </p:sp>
    </p:spTree>
    <p:extLst>
      <p:ext uri="{BB962C8B-B14F-4D97-AF65-F5344CB8AC3E}">
        <p14:creationId xmlns:p14="http://schemas.microsoft.com/office/powerpoint/2010/main" val="3377215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68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14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55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텍스트 개체 틀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38653A74-4859-4EFB-B57F-D26DB8320281}" type="datetimeFigureOut">
              <a:rPr lang="en-US" smtClean="0"/>
              <a:t>10/24/2022</a:t>
            </a:fld>
            <a:endParaRPr lang="en-US"/>
          </a:p>
        </p:txBody>
      </p:sp>
      <p:sp>
        <p:nvSpPr>
          <p:cNvPr id="5" name="바닥글 개체 틀 4"/>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3AA34AAE-DB12-465E-A7C0-174D7F1E725F}" type="slidenum">
              <a:rPr lang="ko-KR" altLang="en-US" smtClean="0">
                <a:solidFill>
                  <a:prstClr val="black"/>
                </a:solidFill>
              </a:rPr>
              <a:pPr/>
              <a:t>‹#›</a:t>
            </a:fld>
            <a:endParaRPr lang="ko-KR" altLang="en-US" dirty="0">
              <a:solidFill>
                <a:prstClr val="black"/>
              </a:solidFill>
            </a:endParaRPr>
          </a:p>
        </p:txBody>
      </p:sp>
      <p:pic>
        <p:nvPicPr>
          <p:cNvPr id="10" name="그림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617296" y="6407183"/>
            <a:ext cx="2206964" cy="396214"/>
          </a:xfrm>
          <a:prstGeom prst="rect">
            <a:avLst/>
          </a:prstGeom>
        </p:spPr>
      </p:pic>
    </p:spTree>
    <p:extLst>
      <p:ext uri="{BB962C8B-B14F-4D97-AF65-F5344CB8AC3E}">
        <p14:creationId xmlns:p14="http://schemas.microsoft.com/office/powerpoint/2010/main" val="372443956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10" r:id="rId3"/>
    <p:sldLayoutId id="2147483698" r:id="rId4"/>
    <p:sldLayoutId id="2147483718" r:id="rId5"/>
    <p:sldLayoutId id="2147483719" r:id="rId6"/>
    <p:sldLayoutId id="2147483720" r:id="rId7"/>
    <p:sldLayoutId id="2147483721" r:id="rId8"/>
    <p:sldLayoutId id="2147483723" r:id="rId9"/>
    <p:sldLayoutId id="2147483780" r:id="rId10"/>
    <p:sldLayoutId id="2147483781" r:id="rId11"/>
  </p:sldLayoutIdLst>
  <p:hf hdr="0" ftr="0" dt="0"/>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8" Type="http://schemas.openxmlformats.org/officeDocument/2006/relationships/image" Target="../media/image1690.png"/><Relationship Id="rId3" Type="http://schemas.openxmlformats.org/officeDocument/2006/relationships/image" Target="../media/image175.png"/><Relationship Id="rId7" Type="http://schemas.openxmlformats.org/officeDocument/2006/relationships/image" Target="../media/image168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670.png"/><Relationship Id="rId5" Type="http://schemas.openxmlformats.org/officeDocument/2006/relationships/image" Target="../media/image1660.png"/><Relationship Id="rId4" Type="http://schemas.openxmlformats.org/officeDocument/2006/relationships/image" Target="../media/image1650.png"/></Relationships>
</file>

<file path=ppt/slides/_rels/slide11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34.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9" Type="http://schemas.openxmlformats.org/officeDocument/2006/relationships/image" Target="../media/image202.png"/></Relationships>
</file>

<file path=ppt/slides/_rels/slide135.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3.png"/><Relationship Id="rId9" Type="http://schemas.openxmlformats.org/officeDocument/2006/relationships/image" Target="../media/image202.png"/></Relationships>
</file>

<file path=ppt/slides/_rels/slide136.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5.png"/><Relationship Id="rId9" Type="http://schemas.openxmlformats.org/officeDocument/2006/relationships/image" Target="../media/image202.png"/></Relationships>
</file>

<file path=ppt/slides/_rels/slide137.xml.rels><?xml version="1.0" encoding="UTF-8" standalone="yes"?>
<Relationships xmlns="http://schemas.openxmlformats.org/package/2006/relationships"><Relationship Id="rId3" Type="http://schemas.openxmlformats.org/officeDocument/2006/relationships/image" Target="../media/image2040.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2050.png"/></Relationships>
</file>

<file path=ppt/slides/_rels/slide138.xml.rels><?xml version="1.0" encoding="UTF-8" standalone="yes"?>
<Relationships xmlns="http://schemas.openxmlformats.org/package/2006/relationships"><Relationship Id="rId3" Type="http://schemas.openxmlformats.org/officeDocument/2006/relationships/image" Target="../media/image2061.png"/><Relationship Id="rId7" Type="http://schemas.openxmlformats.org/officeDocument/2006/relationships/image" Target="../media/image209.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0.png"/></Relationships>
</file>

<file path=ppt/slides/_rels/slide13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2.png"/><Relationship Id="rId9" Type="http://schemas.openxmlformats.org/officeDocument/2006/relationships/image" Target="../media/image214.png"/></Relationships>
</file>

<file path=ppt/slides/_rels/slide141.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5.png"/><Relationship Id="rId9" Type="http://schemas.openxmlformats.org/officeDocument/2006/relationships/image" Target="../media/image217.png"/></Relationships>
</file>

<file path=ppt/slides/_rels/slide142.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8.png"/><Relationship Id="rId9" Type="http://schemas.openxmlformats.org/officeDocument/2006/relationships/image" Target="../media/image220.png"/></Relationships>
</file>

<file path=ppt/slides/_rels/slide143.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21.png"/><Relationship Id="rId9" Type="http://schemas.openxmlformats.org/officeDocument/2006/relationships/image" Target="../media/image223.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2261.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2230.png"/><Relationship Id="rId5" Type="http://schemas.openxmlformats.org/officeDocument/2006/relationships/image" Target="../media/image2220.png"/><Relationship Id="rId4" Type="http://schemas.openxmlformats.org/officeDocument/2006/relationships/image" Target="../media/image2210.png"/></Relationships>
</file>

<file path=ppt/slides/_rels/slide154.xml.rels><?xml version="1.0" encoding="UTF-8" standalone="yes"?>
<Relationships xmlns="http://schemas.openxmlformats.org/package/2006/relationships"><Relationship Id="rId3" Type="http://schemas.openxmlformats.org/officeDocument/2006/relationships/image" Target="../media/image2250.png"/><Relationship Id="rId7" Type="http://schemas.openxmlformats.org/officeDocument/2006/relationships/image" Target="../media/image2280.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2270.png"/><Relationship Id="rId5" Type="http://schemas.openxmlformats.org/officeDocument/2006/relationships/image" Target="../media/image2260.png"/><Relationship Id="rId4" Type="http://schemas.openxmlformats.org/officeDocument/2006/relationships/image" Target="../media/image129.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61.xml"/><Relationship Id="rId1" Type="http://schemas.openxmlformats.org/officeDocument/2006/relationships/slideLayout" Target="../slideLayouts/slideLayout2.xml"/><Relationship Id="rId5" Type="http://schemas.openxmlformats.org/officeDocument/2006/relationships/image" Target="../media/image2311.png"/><Relationship Id="rId4" Type="http://schemas.openxmlformats.org/officeDocument/2006/relationships/image" Target="../media/image2300.png"/></Relationships>
</file>

<file path=ppt/slides/_rels/slide162.xml.rels><?xml version="1.0" encoding="UTF-8" standalone="yes"?>
<Relationships xmlns="http://schemas.openxmlformats.org/package/2006/relationships"><Relationship Id="rId3" Type="http://schemas.openxmlformats.org/officeDocument/2006/relationships/image" Target="../media/image2310.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2320.png"/></Relationships>
</file>

<file path=ppt/slides/_rels/slide163.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43.png"/><Relationship Id="rId3" Type="http://schemas.openxmlformats.org/officeDocument/2006/relationships/image" Target="../media/image2330.png"/><Relationship Id="rId7" Type="http://schemas.openxmlformats.org/officeDocument/2006/relationships/image" Target="../media/image240.png"/><Relationship Id="rId12" Type="http://schemas.openxmlformats.org/officeDocument/2006/relationships/image" Target="../media/image2420.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239.png"/><Relationship Id="rId11" Type="http://schemas.openxmlformats.org/officeDocument/2006/relationships/image" Target="../media/image2410.png"/><Relationship Id="rId5" Type="http://schemas.openxmlformats.org/officeDocument/2006/relationships/image" Target="../media/image238.png"/><Relationship Id="rId10" Type="http://schemas.openxmlformats.org/officeDocument/2006/relationships/image" Target="../media/image2400.png"/><Relationship Id="rId4" Type="http://schemas.openxmlformats.org/officeDocument/2006/relationships/image" Target="../media/image237.png"/><Relationship Id="rId9" Type="http://schemas.openxmlformats.org/officeDocument/2006/relationships/image" Target="../media/image242.png"/><Relationship Id="rId14" Type="http://schemas.openxmlformats.org/officeDocument/2006/relationships/image" Target="../media/image244.png"/></Relationships>
</file>

<file path=ppt/slides/_rels/slide164.xml.rels><?xml version="1.0" encoding="UTF-8" standalone="yes"?>
<Relationships xmlns="http://schemas.openxmlformats.org/package/2006/relationships"><Relationship Id="rId3" Type="http://schemas.openxmlformats.org/officeDocument/2006/relationships/image" Target="../media/image2440.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16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16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430.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252.png"/><Relationship Id="rId2" Type="http://schemas.openxmlformats.org/officeDocument/2006/relationships/notesSlide" Target="../notesSlides/notesSlide171.xml"/><Relationship Id="rId1" Type="http://schemas.openxmlformats.org/officeDocument/2006/relationships/slideLayout" Target="../slideLayouts/slideLayout2.xml"/><Relationship Id="rId6" Type="http://schemas.openxmlformats.org/officeDocument/2006/relationships/image" Target="../media/image2511.png"/><Relationship Id="rId5" Type="http://schemas.openxmlformats.org/officeDocument/2006/relationships/image" Target="../media/image2500.png"/><Relationship Id="rId4" Type="http://schemas.openxmlformats.org/officeDocument/2006/relationships/image" Target="../media/image2490.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18" Type="http://schemas.openxmlformats.org/officeDocument/2006/relationships/image" Target="../media/image270.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4.png"/><Relationship Id="rId17" Type="http://schemas.openxmlformats.org/officeDocument/2006/relationships/image" Target="../media/image269.png"/><Relationship Id="rId2" Type="http://schemas.openxmlformats.org/officeDocument/2006/relationships/notesSlide" Target="../notesSlides/notesSlide175.xml"/><Relationship Id="rId16" Type="http://schemas.openxmlformats.org/officeDocument/2006/relationships/image" Target="../media/image268.png"/><Relationship Id="rId1" Type="http://schemas.openxmlformats.org/officeDocument/2006/relationships/slideLayout" Target="../slideLayouts/slideLayout2.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5" Type="http://schemas.openxmlformats.org/officeDocument/2006/relationships/image" Target="../media/image267.png"/><Relationship Id="rId10" Type="http://schemas.openxmlformats.org/officeDocument/2006/relationships/image" Target="../media/image262.png"/><Relationship Id="rId19" Type="http://schemas.openxmlformats.org/officeDocument/2006/relationships/image" Target="../media/image271.png"/><Relationship Id="rId4" Type="http://schemas.openxmlformats.org/officeDocument/2006/relationships/image" Target="../media/image256.png"/><Relationship Id="rId9" Type="http://schemas.openxmlformats.org/officeDocument/2006/relationships/image" Target="../media/image261.png"/><Relationship Id="rId14" Type="http://schemas.openxmlformats.org/officeDocument/2006/relationships/image" Target="../media/image266.png"/></Relationships>
</file>

<file path=ppt/slides/_rels/slide176.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2.png"/><Relationship Id="rId3" Type="http://schemas.openxmlformats.org/officeDocument/2006/relationships/image" Target="../media/image272.png"/><Relationship Id="rId7" Type="http://schemas.openxmlformats.org/officeDocument/2006/relationships/image" Target="../media/image276.png"/><Relationship Id="rId12" Type="http://schemas.openxmlformats.org/officeDocument/2006/relationships/image" Target="../media/image281.png"/><Relationship Id="rId2" Type="http://schemas.openxmlformats.org/officeDocument/2006/relationships/notesSlide" Target="../notesSlides/notesSlide176.xml"/><Relationship Id="rId1" Type="http://schemas.openxmlformats.org/officeDocument/2006/relationships/slideLayout" Target="../slideLayouts/slideLayout2.xml"/><Relationship Id="rId6" Type="http://schemas.openxmlformats.org/officeDocument/2006/relationships/image" Target="../media/image275.png"/><Relationship Id="rId11" Type="http://schemas.openxmlformats.org/officeDocument/2006/relationships/image" Target="../media/image280.png"/><Relationship Id="rId5" Type="http://schemas.openxmlformats.org/officeDocument/2006/relationships/image" Target="../media/image274.png"/><Relationship Id="rId10" Type="http://schemas.openxmlformats.org/officeDocument/2006/relationships/image" Target="../media/image279.png"/><Relationship Id="rId4" Type="http://schemas.openxmlformats.org/officeDocument/2006/relationships/image" Target="../media/image273.png"/><Relationship Id="rId9" Type="http://schemas.openxmlformats.org/officeDocument/2006/relationships/image" Target="../media/image278.png"/></Relationships>
</file>

<file path=ppt/slides/_rels/slide177.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png"/><Relationship Id="rId18" Type="http://schemas.openxmlformats.org/officeDocument/2006/relationships/image" Target="../media/image298.png"/><Relationship Id="rId26" Type="http://schemas.openxmlformats.org/officeDocument/2006/relationships/image" Target="../media/image306.png"/><Relationship Id="rId3" Type="http://schemas.openxmlformats.org/officeDocument/2006/relationships/image" Target="../media/image283.png"/><Relationship Id="rId21" Type="http://schemas.openxmlformats.org/officeDocument/2006/relationships/image" Target="../media/image301.png"/><Relationship Id="rId7" Type="http://schemas.openxmlformats.org/officeDocument/2006/relationships/image" Target="../media/image287.png"/><Relationship Id="rId12" Type="http://schemas.openxmlformats.org/officeDocument/2006/relationships/image" Target="../media/image292.png"/><Relationship Id="rId17" Type="http://schemas.openxmlformats.org/officeDocument/2006/relationships/image" Target="../media/image297.png"/><Relationship Id="rId25" Type="http://schemas.openxmlformats.org/officeDocument/2006/relationships/image" Target="../media/image305.png"/><Relationship Id="rId2" Type="http://schemas.openxmlformats.org/officeDocument/2006/relationships/notesSlide" Target="../notesSlides/notesSlide177.xml"/><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86.png"/><Relationship Id="rId11" Type="http://schemas.openxmlformats.org/officeDocument/2006/relationships/image" Target="../media/image291.png"/><Relationship Id="rId24" Type="http://schemas.openxmlformats.org/officeDocument/2006/relationships/image" Target="../media/image304.png"/><Relationship Id="rId5" Type="http://schemas.openxmlformats.org/officeDocument/2006/relationships/image" Target="../media/image285.png"/><Relationship Id="rId15" Type="http://schemas.openxmlformats.org/officeDocument/2006/relationships/image" Target="../media/image295.png"/><Relationship Id="rId23" Type="http://schemas.openxmlformats.org/officeDocument/2006/relationships/image" Target="../media/image303.png"/><Relationship Id="rId10" Type="http://schemas.openxmlformats.org/officeDocument/2006/relationships/image" Target="../media/image290.png"/><Relationship Id="rId19" Type="http://schemas.openxmlformats.org/officeDocument/2006/relationships/image" Target="../media/image299.png"/><Relationship Id="rId4" Type="http://schemas.openxmlformats.org/officeDocument/2006/relationships/image" Target="../media/image284.png"/><Relationship Id="rId9" Type="http://schemas.openxmlformats.org/officeDocument/2006/relationships/image" Target="../media/image289.png"/><Relationship Id="rId14" Type="http://schemas.openxmlformats.org/officeDocument/2006/relationships/image" Target="../media/image294.png"/><Relationship Id="rId22" Type="http://schemas.openxmlformats.org/officeDocument/2006/relationships/image" Target="../media/image302.png"/><Relationship Id="rId27" Type="http://schemas.openxmlformats.org/officeDocument/2006/relationships/image" Target="../media/image307.png"/></Relationships>
</file>

<file path=ppt/slides/_rels/slide178.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8.png"/><Relationship Id="rId3" Type="http://schemas.openxmlformats.org/officeDocument/2006/relationships/image" Target="../media/image308.png"/><Relationship Id="rId7" Type="http://schemas.openxmlformats.org/officeDocument/2006/relationships/image" Target="../media/image312.png"/><Relationship Id="rId12" Type="http://schemas.openxmlformats.org/officeDocument/2006/relationships/image" Target="../media/image317.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5" Type="http://schemas.openxmlformats.org/officeDocument/2006/relationships/image" Target="../media/image320.png"/><Relationship Id="rId10" Type="http://schemas.openxmlformats.org/officeDocument/2006/relationships/image" Target="../media/image315.png"/><Relationship Id="rId4" Type="http://schemas.openxmlformats.org/officeDocument/2006/relationships/image" Target="../media/image309.png"/><Relationship Id="rId9" Type="http://schemas.openxmlformats.org/officeDocument/2006/relationships/image" Target="../media/image314.png"/><Relationship Id="rId14" Type="http://schemas.openxmlformats.org/officeDocument/2006/relationships/image" Target="../media/image319.png"/></Relationships>
</file>

<file path=ppt/slides/_rels/slide179.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79.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80.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81.xml.rels><?xml version="1.0" encoding="UTF-8" standalone="yes"?>
<Relationships xmlns="http://schemas.openxmlformats.org/package/2006/relationships"><Relationship Id="rId13" Type="http://schemas.openxmlformats.org/officeDocument/2006/relationships/image" Target="../media/image343.png"/><Relationship Id="rId18" Type="http://schemas.openxmlformats.org/officeDocument/2006/relationships/image" Target="../media/image348.png"/><Relationship Id="rId26" Type="http://schemas.openxmlformats.org/officeDocument/2006/relationships/image" Target="../media/image356.png"/><Relationship Id="rId3" Type="http://schemas.openxmlformats.org/officeDocument/2006/relationships/image" Target="../media/image335.png"/><Relationship Id="rId21" Type="http://schemas.openxmlformats.org/officeDocument/2006/relationships/image" Target="../media/image351.png"/><Relationship Id="rId34" Type="http://schemas.openxmlformats.org/officeDocument/2006/relationships/image" Target="../media/image364.png"/><Relationship Id="rId7" Type="http://schemas.openxmlformats.org/officeDocument/2006/relationships/image" Target="../media/image339.png"/><Relationship Id="rId12" Type="http://schemas.openxmlformats.org/officeDocument/2006/relationships/image" Target="../media/image342.png"/><Relationship Id="rId17" Type="http://schemas.openxmlformats.org/officeDocument/2006/relationships/image" Target="../media/image347.png"/><Relationship Id="rId25" Type="http://schemas.openxmlformats.org/officeDocument/2006/relationships/image" Target="../media/image355.png"/><Relationship Id="rId33" Type="http://schemas.openxmlformats.org/officeDocument/2006/relationships/image" Target="../media/image363.png"/><Relationship Id="rId2" Type="http://schemas.openxmlformats.org/officeDocument/2006/relationships/notesSlide" Target="../notesSlides/notesSlide181.xml"/><Relationship Id="rId16" Type="http://schemas.openxmlformats.org/officeDocument/2006/relationships/image" Target="../media/image346.png"/><Relationship Id="rId20" Type="http://schemas.openxmlformats.org/officeDocument/2006/relationships/image" Target="../media/image350.png"/><Relationship Id="rId29" Type="http://schemas.openxmlformats.org/officeDocument/2006/relationships/image" Target="../media/image359.png"/><Relationship Id="rId1" Type="http://schemas.openxmlformats.org/officeDocument/2006/relationships/slideLayout" Target="../slideLayouts/slideLayout2.xml"/><Relationship Id="rId6" Type="http://schemas.openxmlformats.org/officeDocument/2006/relationships/image" Target="../media/image338.png"/><Relationship Id="rId11" Type="http://schemas.openxmlformats.org/officeDocument/2006/relationships/image" Target="../media/image329.png"/><Relationship Id="rId24" Type="http://schemas.openxmlformats.org/officeDocument/2006/relationships/image" Target="../media/image354.png"/><Relationship Id="rId32" Type="http://schemas.openxmlformats.org/officeDocument/2006/relationships/image" Target="../media/image362.png"/><Relationship Id="rId5" Type="http://schemas.openxmlformats.org/officeDocument/2006/relationships/image" Target="../media/image337.png"/><Relationship Id="rId15" Type="http://schemas.openxmlformats.org/officeDocument/2006/relationships/image" Target="../media/image345.png"/><Relationship Id="rId23" Type="http://schemas.openxmlformats.org/officeDocument/2006/relationships/image" Target="../media/image353.png"/><Relationship Id="rId28" Type="http://schemas.openxmlformats.org/officeDocument/2006/relationships/image" Target="../media/image358.png"/><Relationship Id="rId10" Type="http://schemas.openxmlformats.org/officeDocument/2006/relationships/image" Target="../media/image341.png"/><Relationship Id="rId19" Type="http://schemas.openxmlformats.org/officeDocument/2006/relationships/image" Target="../media/image349.png"/><Relationship Id="rId31" Type="http://schemas.openxmlformats.org/officeDocument/2006/relationships/image" Target="../media/image361.png"/><Relationship Id="rId4" Type="http://schemas.openxmlformats.org/officeDocument/2006/relationships/image" Target="../media/image336.png"/><Relationship Id="rId9" Type="http://schemas.openxmlformats.org/officeDocument/2006/relationships/image" Target="../media/image340.png"/><Relationship Id="rId14" Type="http://schemas.openxmlformats.org/officeDocument/2006/relationships/image" Target="../media/image344.png"/><Relationship Id="rId22" Type="http://schemas.openxmlformats.org/officeDocument/2006/relationships/image" Target="../media/image352.png"/><Relationship Id="rId27" Type="http://schemas.openxmlformats.org/officeDocument/2006/relationships/image" Target="../media/image357.png"/><Relationship Id="rId30" Type="http://schemas.openxmlformats.org/officeDocument/2006/relationships/image" Target="../media/image360.png"/><Relationship Id="rId8" Type="http://schemas.openxmlformats.org/officeDocument/2006/relationships/image" Target="../media/image326.png"/></Relationships>
</file>

<file path=ppt/slides/_rels/slide182.xml.rels><?xml version="1.0" encoding="UTF-8" standalone="yes"?>
<Relationships xmlns="http://schemas.openxmlformats.org/package/2006/relationships"><Relationship Id="rId3" Type="http://schemas.openxmlformats.org/officeDocument/2006/relationships/image" Target="../media/image3540.png"/><Relationship Id="rId2" Type="http://schemas.openxmlformats.org/officeDocument/2006/relationships/notesSlide" Target="../notesSlides/notesSlide182.xml"/><Relationship Id="rId1" Type="http://schemas.openxmlformats.org/officeDocument/2006/relationships/slideLayout" Target="../slideLayouts/slideLayout2.xml"/><Relationship Id="rId5" Type="http://schemas.openxmlformats.org/officeDocument/2006/relationships/image" Target="../media/image347.png"/><Relationship Id="rId4" Type="http://schemas.openxmlformats.org/officeDocument/2006/relationships/image" Target="../media/image3550.png"/></Relationships>
</file>

<file path=ppt/slides/_rels/slide183.xml.rels><?xml version="1.0" encoding="UTF-8" standalone="yes"?>
<Relationships xmlns="http://schemas.openxmlformats.org/package/2006/relationships"><Relationship Id="rId3" Type="http://schemas.openxmlformats.org/officeDocument/2006/relationships/image" Target="../media/image3560.png"/><Relationship Id="rId2" Type="http://schemas.openxmlformats.org/officeDocument/2006/relationships/notesSlide" Target="../notesSlides/notesSlide183.xml"/><Relationship Id="rId1" Type="http://schemas.openxmlformats.org/officeDocument/2006/relationships/slideLayout" Target="../slideLayouts/slideLayout2.xml"/><Relationship Id="rId5" Type="http://schemas.openxmlformats.org/officeDocument/2006/relationships/image" Target="../media/image3580.png"/><Relationship Id="rId4" Type="http://schemas.openxmlformats.org/officeDocument/2006/relationships/image" Target="../media/image3570.png"/></Relationships>
</file>

<file path=ppt/slides/_rels/slide184.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369.png"/><Relationship Id="rId18" Type="http://schemas.openxmlformats.org/officeDocument/2006/relationships/image" Target="../media/image374.png"/><Relationship Id="rId3" Type="http://schemas.openxmlformats.org/officeDocument/2006/relationships/image" Target="../media/image3590.png"/><Relationship Id="rId21" Type="http://schemas.openxmlformats.org/officeDocument/2006/relationships/image" Target="../media/image377.png"/><Relationship Id="rId7" Type="http://schemas.openxmlformats.org/officeDocument/2006/relationships/image" Target="../media/image3630.png"/><Relationship Id="rId12" Type="http://schemas.openxmlformats.org/officeDocument/2006/relationships/image" Target="../media/image368.png"/><Relationship Id="rId17" Type="http://schemas.openxmlformats.org/officeDocument/2006/relationships/image" Target="../media/image373.png"/><Relationship Id="rId2" Type="http://schemas.openxmlformats.org/officeDocument/2006/relationships/notesSlide" Target="../notesSlides/notesSlide184.xml"/><Relationship Id="rId16" Type="http://schemas.openxmlformats.org/officeDocument/2006/relationships/image" Target="../media/image372.png"/><Relationship Id="rId20" Type="http://schemas.openxmlformats.org/officeDocument/2006/relationships/image" Target="../media/image376.png"/><Relationship Id="rId1" Type="http://schemas.openxmlformats.org/officeDocument/2006/relationships/slideLayout" Target="../slideLayouts/slideLayout2.xml"/><Relationship Id="rId6" Type="http://schemas.openxmlformats.org/officeDocument/2006/relationships/image" Target="../media/image3620.png"/><Relationship Id="rId11" Type="http://schemas.openxmlformats.org/officeDocument/2006/relationships/image" Target="../media/image367.png"/><Relationship Id="rId5" Type="http://schemas.openxmlformats.org/officeDocument/2006/relationships/image" Target="../media/image3610.png"/><Relationship Id="rId15" Type="http://schemas.openxmlformats.org/officeDocument/2006/relationships/image" Target="../media/image371.png"/><Relationship Id="rId10" Type="http://schemas.openxmlformats.org/officeDocument/2006/relationships/image" Target="../media/image366.png"/><Relationship Id="rId19" Type="http://schemas.openxmlformats.org/officeDocument/2006/relationships/image" Target="../media/image375.png"/><Relationship Id="rId4" Type="http://schemas.openxmlformats.org/officeDocument/2006/relationships/image" Target="../media/image3600.png"/><Relationship Id="rId9" Type="http://schemas.openxmlformats.org/officeDocument/2006/relationships/image" Target="../media/image365.png"/><Relationship Id="rId14" Type="http://schemas.openxmlformats.org/officeDocument/2006/relationships/image" Target="../media/image370.png"/><Relationship Id="rId22" Type="http://schemas.openxmlformats.org/officeDocument/2006/relationships/image" Target="../media/image378.png"/></Relationships>
</file>

<file path=ppt/slides/_rels/slide185.xml.rels><?xml version="1.0" encoding="UTF-8" standalone="yes"?>
<Relationships xmlns="http://schemas.openxmlformats.org/package/2006/relationships"><Relationship Id="rId3" Type="http://schemas.openxmlformats.org/officeDocument/2006/relationships/image" Target="../media/image3780.png"/><Relationship Id="rId2" Type="http://schemas.openxmlformats.org/officeDocument/2006/relationships/notesSlide" Target="../notesSlides/notesSlide185.xml"/><Relationship Id="rId1" Type="http://schemas.openxmlformats.org/officeDocument/2006/relationships/slideLayout" Target="../slideLayouts/slideLayout2.xml"/><Relationship Id="rId6" Type="http://schemas.openxmlformats.org/officeDocument/2006/relationships/image" Target="../media/image381.png"/><Relationship Id="rId5" Type="http://schemas.openxmlformats.org/officeDocument/2006/relationships/image" Target="../media/image380.png"/><Relationship Id="rId4" Type="http://schemas.openxmlformats.org/officeDocument/2006/relationships/image" Target="../media/image379.png"/></Relationships>
</file>

<file path=ppt/slides/_rels/slide186.xml.rels><?xml version="1.0" encoding="UTF-8" standalone="yes"?>
<Relationships xmlns="http://schemas.openxmlformats.org/package/2006/relationships"><Relationship Id="rId8" Type="http://schemas.openxmlformats.org/officeDocument/2006/relationships/image" Target="../media/image386.png"/><Relationship Id="rId13" Type="http://schemas.openxmlformats.org/officeDocument/2006/relationships/image" Target="../media/image390.png"/><Relationship Id="rId18" Type="http://schemas.openxmlformats.org/officeDocument/2006/relationships/image" Target="../media/image394.png"/><Relationship Id="rId26" Type="http://schemas.openxmlformats.org/officeDocument/2006/relationships/image" Target="../media/image402.png"/><Relationship Id="rId3" Type="http://schemas.openxmlformats.org/officeDocument/2006/relationships/image" Target="../media/image382.png"/><Relationship Id="rId21" Type="http://schemas.openxmlformats.org/officeDocument/2006/relationships/image" Target="../media/image397.png"/><Relationship Id="rId7" Type="http://schemas.openxmlformats.org/officeDocument/2006/relationships/image" Target="../media/image385.png"/><Relationship Id="rId12" Type="http://schemas.openxmlformats.org/officeDocument/2006/relationships/image" Target="../media/image3640.png"/><Relationship Id="rId17" Type="http://schemas.openxmlformats.org/officeDocument/2006/relationships/image" Target="../media/image393.png"/><Relationship Id="rId25" Type="http://schemas.openxmlformats.org/officeDocument/2006/relationships/image" Target="../media/image401.png"/><Relationship Id="rId2" Type="http://schemas.openxmlformats.org/officeDocument/2006/relationships/notesSlide" Target="../notesSlides/notesSlide186.xml"/><Relationship Id="rId16" Type="http://schemas.openxmlformats.org/officeDocument/2006/relationships/image" Target="../media/image392.png"/><Relationship Id="rId20" Type="http://schemas.openxmlformats.org/officeDocument/2006/relationships/image" Target="../media/image396.png"/><Relationship Id="rId29" Type="http://schemas.openxmlformats.org/officeDocument/2006/relationships/image" Target="../media/image405.png"/><Relationship Id="rId1" Type="http://schemas.openxmlformats.org/officeDocument/2006/relationships/slideLayout" Target="../slideLayouts/slideLayout2.xml"/><Relationship Id="rId6" Type="http://schemas.openxmlformats.org/officeDocument/2006/relationships/image" Target="../media/image384.png"/><Relationship Id="rId11" Type="http://schemas.openxmlformats.org/officeDocument/2006/relationships/image" Target="../media/image389.png"/><Relationship Id="rId24" Type="http://schemas.openxmlformats.org/officeDocument/2006/relationships/image" Target="../media/image400.png"/><Relationship Id="rId5" Type="http://schemas.openxmlformats.org/officeDocument/2006/relationships/image" Target="../media/image383.png"/><Relationship Id="rId15" Type="http://schemas.openxmlformats.org/officeDocument/2006/relationships/image" Target="../media/image367.png"/><Relationship Id="rId23" Type="http://schemas.openxmlformats.org/officeDocument/2006/relationships/image" Target="../media/image399.png"/><Relationship Id="rId28" Type="http://schemas.openxmlformats.org/officeDocument/2006/relationships/image" Target="../media/image404.png"/><Relationship Id="rId10" Type="http://schemas.openxmlformats.org/officeDocument/2006/relationships/image" Target="../media/image388.png"/><Relationship Id="rId19" Type="http://schemas.openxmlformats.org/officeDocument/2006/relationships/image" Target="../media/image395.png"/><Relationship Id="rId31" Type="http://schemas.openxmlformats.org/officeDocument/2006/relationships/image" Target="../media/image407.png"/><Relationship Id="rId4" Type="http://schemas.openxmlformats.org/officeDocument/2006/relationships/image" Target="../media/image3820.png"/><Relationship Id="rId9" Type="http://schemas.openxmlformats.org/officeDocument/2006/relationships/image" Target="../media/image387.png"/><Relationship Id="rId14" Type="http://schemas.openxmlformats.org/officeDocument/2006/relationships/image" Target="../media/image391.png"/><Relationship Id="rId22" Type="http://schemas.openxmlformats.org/officeDocument/2006/relationships/image" Target="../media/image398.png"/><Relationship Id="rId27" Type="http://schemas.openxmlformats.org/officeDocument/2006/relationships/image" Target="../media/image403.png"/><Relationship Id="rId30" Type="http://schemas.openxmlformats.org/officeDocument/2006/relationships/image" Target="../media/image406.png"/></Relationships>
</file>

<file path=ppt/slides/_rels/slide187.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408.png"/><Relationship Id="rId18" Type="http://schemas.openxmlformats.org/officeDocument/2006/relationships/image" Target="../media/image413.png"/><Relationship Id="rId3" Type="http://schemas.openxmlformats.org/officeDocument/2006/relationships/image" Target="../media/image4010.png"/><Relationship Id="rId21" Type="http://schemas.openxmlformats.org/officeDocument/2006/relationships/image" Target="../media/image416.png"/><Relationship Id="rId7" Type="http://schemas.openxmlformats.org/officeDocument/2006/relationships/image" Target="../media/image4050.png"/><Relationship Id="rId12" Type="http://schemas.openxmlformats.org/officeDocument/2006/relationships/image" Target="../media/image4070.png"/><Relationship Id="rId17" Type="http://schemas.openxmlformats.org/officeDocument/2006/relationships/image" Target="../media/image412.png"/><Relationship Id="rId2" Type="http://schemas.openxmlformats.org/officeDocument/2006/relationships/notesSlide" Target="../notesSlides/notesSlide187.xml"/><Relationship Id="rId16" Type="http://schemas.openxmlformats.org/officeDocument/2006/relationships/image" Target="../media/image411.png"/><Relationship Id="rId20" Type="http://schemas.openxmlformats.org/officeDocument/2006/relationships/image" Target="../media/image415.png"/><Relationship Id="rId1" Type="http://schemas.openxmlformats.org/officeDocument/2006/relationships/slideLayout" Target="../slideLayouts/slideLayout2.xml"/><Relationship Id="rId6" Type="http://schemas.openxmlformats.org/officeDocument/2006/relationships/image" Target="../media/image4040.png"/><Relationship Id="rId11" Type="http://schemas.openxmlformats.org/officeDocument/2006/relationships/image" Target="../media/image4060.png"/><Relationship Id="rId5" Type="http://schemas.openxmlformats.org/officeDocument/2006/relationships/image" Target="../media/image4030.png"/><Relationship Id="rId15" Type="http://schemas.openxmlformats.org/officeDocument/2006/relationships/image" Target="../media/image410.png"/><Relationship Id="rId23" Type="http://schemas.openxmlformats.org/officeDocument/2006/relationships/image" Target="../media/image418.png"/><Relationship Id="rId10" Type="http://schemas.openxmlformats.org/officeDocument/2006/relationships/image" Target="../media/image391.png"/><Relationship Id="rId19" Type="http://schemas.openxmlformats.org/officeDocument/2006/relationships/image" Target="../media/image414.png"/><Relationship Id="rId4" Type="http://schemas.openxmlformats.org/officeDocument/2006/relationships/image" Target="../media/image4020.png"/><Relationship Id="rId9" Type="http://schemas.openxmlformats.org/officeDocument/2006/relationships/image" Target="../media/image390.png"/><Relationship Id="rId14" Type="http://schemas.openxmlformats.org/officeDocument/2006/relationships/image" Target="../media/image409.png"/><Relationship Id="rId22" Type="http://schemas.openxmlformats.org/officeDocument/2006/relationships/image" Target="../media/image417.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9.png"/><Relationship Id="rId7" Type="http://schemas.openxmlformats.org/officeDocument/2006/relationships/image" Target="../media/image422.png"/><Relationship Id="rId12" Type="http://schemas.openxmlformats.org/officeDocument/2006/relationships/image" Target="../media/image427.png"/><Relationship Id="rId2" Type="http://schemas.openxmlformats.org/officeDocument/2006/relationships/notesSlide" Target="../notesSlides/notesSlide189.xml"/><Relationship Id="rId1" Type="http://schemas.openxmlformats.org/officeDocument/2006/relationships/slideLayout" Target="../slideLayouts/slideLayout2.xml"/><Relationship Id="rId6" Type="http://schemas.openxmlformats.org/officeDocument/2006/relationships/image" Target="../media/image4050.png"/><Relationship Id="rId11" Type="http://schemas.openxmlformats.org/officeDocument/2006/relationships/image" Target="../media/image426.png"/><Relationship Id="rId5" Type="http://schemas.openxmlformats.org/officeDocument/2006/relationships/image" Target="../media/image421.png"/><Relationship Id="rId10" Type="http://schemas.openxmlformats.org/officeDocument/2006/relationships/image" Target="../media/image425.png"/><Relationship Id="rId4" Type="http://schemas.openxmlformats.org/officeDocument/2006/relationships/image" Target="../media/image420.png"/><Relationship Id="rId9" Type="http://schemas.openxmlformats.org/officeDocument/2006/relationships/image" Target="../media/image4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434.png"/><Relationship Id="rId7" Type="http://schemas.openxmlformats.org/officeDocument/2006/relationships/image" Target="../media/image438.png"/><Relationship Id="rId12" Type="http://schemas.openxmlformats.org/officeDocument/2006/relationships/image" Target="../media/image443.png"/><Relationship Id="rId2" Type="http://schemas.openxmlformats.org/officeDocument/2006/relationships/notesSlide" Target="../notesSlides/notesSlide201.xml"/><Relationship Id="rId1" Type="http://schemas.openxmlformats.org/officeDocument/2006/relationships/slideLayout" Target="../slideLayouts/slideLayout2.xml"/><Relationship Id="rId6" Type="http://schemas.openxmlformats.org/officeDocument/2006/relationships/image" Target="../media/image437.png"/><Relationship Id="rId11" Type="http://schemas.openxmlformats.org/officeDocument/2006/relationships/image" Target="../media/image442.png"/><Relationship Id="rId5" Type="http://schemas.openxmlformats.org/officeDocument/2006/relationships/image" Target="../media/image436.png"/><Relationship Id="rId10" Type="http://schemas.openxmlformats.org/officeDocument/2006/relationships/image" Target="../media/image441.png"/><Relationship Id="rId4" Type="http://schemas.openxmlformats.org/officeDocument/2006/relationships/image" Target="../media/image435.png"/><Relationship Id="rId9" Type="http://schemas.openxmlformats.org/officeDocument/2006/relationships/image" Target="../media/image440.png"/></Relationships>
</file>

<file path=ppt/slides/_rels/slide202.xml.rels><?xml version="1.0" encoding="UTF-8" standalone="yes"?>
<Relationships xmlns="http://schemas.openxmlformats.org/package/2006/relationships"><Relationship Id="rId8" Type="http://schemas.openxmlformats.org/officeDocument/2006/relationships/image" Target="../media/image449.png"/><Relationship Id="rId13" Type="http://schemas.openxmlformats.org/officeDocument/2006/relationships/image" Target="../media/image454.png"/><Relationship Id="rId3" Type="http://schemas.openxmlformats.org/officeDocument/2006/relationships/image" Target="../media/image444.png"/><Relationship Id="rId7" Type="http://schemas.openxmlformats.org/officeDocument/2006/relationships/image" Target="../media/image448.png"/><Relationship Id="rId12" Type="http://schemas.openxmlformats.org/officeDocument/2006/relationships/image" Target="../media/image453.png"/><Relationship Id="rId17" Type="http://schemas.openxmlformats.org/officeDocument/2006/relationships/image" Target="../media/image458.png"/><Relationship Id="rId2" Type="http://schemas.openxmlformats.org/officeDocument/2006/relationships/notesSlide" Target="../notesSlides/notesSlide202.xml"/><Relationship Id="rId16" Type="http://schemas.openxmlformats.org/officeDocument/2006/relationships/image" Target="../media/image457.png"/><Relationship Id="rId1" Type="http://schemas.openxmlformats.org/officeDocument/2006/relationships/slideLayout" Target="../slideLayouts/slideLayout2.xml"/><Relationship Id="rId6" Type="http://schemas.openxmlformats.org/officeDocument/2006/relationships/image" Target="../media/image447.png"/><Relationship Id="rId11" Type="http://schemas.openxmlformats.org/officeDocument/2006/relationships/image" Target="../media/image452.png"/><Relationship Id="rId5" Type="http://schemas.openxmlformats.org/officeDocument/2006/relationships/image" Target="../media/image446.png"/><Relationship Id="rId15" Type="http://schemas.openxmlformats.org/officeDocument/2006/relationships/image" Target="../media/image456.png"/><Relationship Id="rId10" Type="http://schemas.openxmlformats.org/officeDocument/2006/relationships/image" Target="../media/image451.png"/><Relationship Id="rId4" Type="http://schemas.openxmlformats.org/officeDocument/2006/relationships/image" Target="../media/image445.png"/><Relationship Id="rId9" Type="http://schemas.openxmlformats.org/officeDocument/2006/relationships/image" Target="../media/image450.png"/><Relationship Id="rId14" Type="http://schemas.openxmlformats.org/officeDocument/2006/relationships/image" Target="../media/image455.png"/></Relationships>
</file>

<file path=ppt/slides/_rels/slide203.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image" Target="../media/image434.jpeg"/><Relationship Id="rId7" Type="http://schemas.openxmlformats.org/officeDocument/2006/relationships/image" Target="../media/image462.svg"/><Relationship Id="rId2" Type="http://schemas.openxmlformats.org/officeDocument/2006/relationships/notesSlide" Target="../notesSlides/notesSlide203.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460.svg"/><Relationship Id="rId10" Type="http://schemas.openxmlformats.org/officeDocument/2006/relationships/image" Target="../media/image465.jpeg"/><Relationship Id="rId4" Type="http://schemas.openxmlformats.org/officeDocument/2006/relationships/image" Target="../media/image459.png"/><Relationship Id="rId9" Type="http://schemas.openxmlformats.org/officeDocument/2006/relationships/image" Target="../media/image464.svg"/></Relationships>
</file>

<file path=ppt/slides/_rels/slide204.xml.rels><?xml version="1.0" encoding="UTF-8" standalone="yes"?>
<Relationships xmlns="http://schemas.openxmlformats.org/package/2006/relationships"><Relationship Id="rId8" Type="http://schemas.openxmlformats.org/officeDocument/2006/relationships/image" Target="../media/image462.svg"/><Relationship Id="rId3" Type="http://schemas.openxmlformats.org/officeDocument/2006/relationships/image" Target="../media/image434.jpeg"/><Relationship Id="rId7" Type="http://schemas.openxmlformats.org/officeDocument/2006/relationships/image" Target="../media/image461.png"/><Relationship Id="rId2" Type="http://schemas.openxmlformats.org/officeDocument/2006/relationships/notesSlide" Target="../notesSlides/notesSlide204.xml"/><Relationship Id="rId1" Type="http://schemas.openxmlformats.org/officeDocument/2006/relationships/slideLayout" Target="../slideLayouts/slideLayout2.xml"/><Relationship Id="rId6" Type="http://schemas.openxmlformats.org/officeDocument/2006/relationships/image" Target="../media/image460.svg"/><Relationship Id="rId5" Type="http://schemas.openxmlformats.org/officeDocument/2006/relationships/image" Target="../media/image459.png"/><Relationship Id="rId10" Type="http://schemas.openxmlformats.org/officeDocument/2006/relationships/image" Target="../media/image464.svg"/><Relationship Id="rId4" Type="http://schemas.openxmlformats.org/officeDocument/2006/relationships/image" Target="../media/image465.jpeg"/><Relationship Id="rId9" Type="http://schemas.openxmlformats.org/officeDocument/2006/relationships/image" Target="../media/image463.png"/></Relationships>
</file>

<file path=ppt/slides/_rels/slide205.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7.png"/><Relationship Id="rId3" Type="http://schemas.openxmlformats.org/officeDocument/2006/relationships/image" Target="../media/image434.jpeg"/><Relationship Id="rId7" Type="http://schemas.openxmlformats.org/officeDocument/2006/relationships/image" Target="../media/image471.png"/><Relationship Id="rId12" Type="http://schemas.openxmlformats.org/officeDocument/2006/relationships/image" Target="../media/image476.png"/><Relationship Id="rId2" Type="http://schemas.openxmlformats.org/officeDocument/2006/relationships/notesSlide" Target="../notesSlides/notesSlide205.xml"/><Relationship Id="rId1" Type="http://schemas.openxmlformats.org/officeDocument/2006/relationships/slideLayout" Target="../slideLayouts/slideLayout2.xml"/><Relationship Id="rId6" Type="http://schemas.openxmlformats.org/officeDocument/2006/relationships/image" Target="../media/image470.png"/><Relationship Id="rId11" Type="http://schemas.openxmlformats.org/officeDocument/2006/relationships/image" Target="../media/image467.png"/><Relationship Id="rId5" Type="http://schemas.openxmlformats.org/officeDocument/2006/relationships/image" Target="../media/image469.png"/><Relationship Id="rId10" Type="http://schemas.openxmlformats.org/officeDocument/2006/relationships/image" Target="../media/image474.png"/><Relationship Id="rId4" Type="http://schemas.openxmlformats.org/officeDocument/2006/relationships/image" Target="../media/image466.png"/><Relationship Id="rId9" Type="http://schemas.openxmlformats.org/officeDocument/2006/relationships/image" Target="../media/image473.png"/></Relationships>
</file>

<file path=ppt/slides/_rels/slide206.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60.svg"/><Relationship Id="rId3" Type="http://schemas.openxmlformats.org/officeDocument/2006/relationships/image" Target="../media/image468.png"/><Relationship Id="rId7" Type="http://schemas.openxmlformats.org/officeDocument/2006/relationships/image" Target="../media/image481.png"/><Relationship Id="rId12" Type="http://schemas.openxmlformats.org/officeDocument/2006/relationships/image" Target="../media/image459.png"/><Relationship Id="rId17" Type="http://schemas.openxmlformats.org/officeDocument/2006/relationships/image" Target="../media/image464.svg"/><Relationship Id="rId2" Type="http://schemas.openxmlformats.org/officeDocument/2006/relationships/notesSlide" Target="../notesSlides/notesSlide206.xml"/><Relationship Id="rId16" Type="http://schemas.openxmlformats.org/officeDocument/2006/relationships/image" Target="../media/image463.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34.jpeg"/><Relationship Id="rId5" Type="http://schemas.openxmlformats.org/officeDocument/2006/relationships/image" Target="../media/image479.png"/><Relationship Id="rId15" Type="http://schemas.openxmlformats.org/officeDocument/2006/relationships/image" Target="../media/image462.svg"/><Relationship Id="rId10" Type="http://schemas.openxmlformats.org/officeDocument/2006/relationships/image" Target="../media/image484.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461.png"/></Relationships>
</file>

<file path=ppt/slides/_rels/slide207.xml.rels><?xml version="1.0" encoding="UTF-8" standalone="yes"?>
<Relationships xmlns="http://schemas.openxmlformats.org/package/2006/relationships"><Relationship Id="rId8" Type="http://schemas.openxmlformats.org/officeDocument/2006/relationships/image" Target="../media/image489.png"/><Relationship Id="rId18" Type="http://schemas.openxmlformats.org/officeDocument/2006/relationships/image" Target="../media/image434.jpeg"/><Relationship Id="rId26" Type="http://schemas.openxmlformats.org/officeDocument/2006/relationships/image" Target="../media/image478.png"/><Relationship Id="rId21" Type="http://schemas.openxmlformats.org/officeDocument/2006/relationships/image" Target="../media/image461.png"/><Relationship Id="rId7" Type="http://schemas.openxmlformats.org/officeDocument/2006/relationships/image" Target="../media/image488.png"/><Relationship Id="rId17" Type="http://schemas.openxmlformats.org/officeDocument/2006/relationships/image" Target="../media/image491.png"/><Relationship Id="rId25" Type="http://schemas.openxmlformats.org/officeDocument/2006/relationships/image" Target="../media/image468.png"/><Relationship Id="rId2" Type="http://schemas.openxmlformats.org/officeDocument/2006/relationships/notesSlide" Target="../notesSlides/notesSlide207.xml"/><Relationship Id="rId16" Type="http://schemas.openxmlformats.org/officeDocument/2006/relationships/image" Target="../media/image490.png"/><Relationship Id="rId20" Type="http://schemas.openxmlformats.org/officeDocument/2006/relationships/image" Target="../media/image460.svg"/><Relationship Id="rId1" Type="http://schemas.openxmlformats.org/officeDocument/2006/relationships/slideLayout" Target="../slideLayouts/slideLayout2.xml"/><Relationship Id="rId6" Type="http://schemas.openxmlformats.org/officeDocument/2006/relationships/image" Target="../media/image487.png"/><Relationship Id="rId24" Type="http://schemas.openxmlformats.org/officeDocument/2006/relationships/image" Target="../media/image464.svg"/><Relationship Id="rId5" Type="http://schemas.openxmlformats.org/officeDocument/2006/relationships/image" Target="../media/image486.png"/><Relationship Id="rId23" Type="http://schemas.openxmlformats.org/officeDocument/2006/relationships/image" Target="../media/image463.png"/><Relationship Id="rId19" Type="http://schemas.openxmlformats.org/officeDocument/2006/relationships/image" Target="../media/image459.png"/><Relationship Id="rId22" Type="http://schemas.openxmlformats.org/officeDocument/2006/relationships/image" Target="../media/image462.svg"/></Relationships>
</file>

<file path=ppt/slides/_rels/slide208.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notesSlide" Target="../notesSlides/notesSlide208.xml"/><Relationship Id="rId1" Type="http://schemas.openxmlformats.org/officeDocument/2006/relationships/slideLayout" Target="../slideLayouts/slideLayout2.xml"/><Relationship Id="rId5" Type="http://schemas.openxmlformats.org/officeDocument/2006/relationships/image" Target="../media/image494.png"/><Relationship Id="rId4" Type="http://schemas.openxmlformats.org/officeDocument/2006/relationships/image" Target="../media/image485.png"/></Relationships>
</file>

<file path=ppt/slides/_rels/slide209.xml.rels><?xml version="1.0" encoding="UTF-8" standalone="yes"?>
<Relationships xmlns="http://schemas.openxmlformats.org/package/2006/relationships"><Relationship Id="rId3" Type="http://schemas.openxmlformats.org/officeDocument/2006/relationships/image" Target="../media/image495.png"/><Relationship Id="rId7" Type="http://schemas.openxmlformats.org/officeDocument/2006/relationships/image" Target="../media/image499.png"/><Relationship Id="rId2" Type="http://schemas.openxmlformats.org/officeDocument/2006/relationships/notesSlide" Target="../notesSlides/notesSlide209.xml"/><Relationship Id="rId1" Type="http://schemas.openxmlformats.org/officeDocument/2006/relationships/slideLayout" Target="../slideLayouts/slideLayout2.xml"/><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8" Type="http://schemas.openxmlformats.org/officeDocument/2006/relationships/image" Target="../media/image505.png"/><Relationship Id="rId3" Type="http://schemas.openxmlformats.org/officeDocument/2006/relationships/image" Target="../media/image500.png"/><Relationship Id="rId7" Type="http://schemas.openxmlformats.org/officeDocument/2006/relationships/image" Target="../media/image504.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503.png"/><Relationship Id="rId5" Type="http://schemas.openxmlformats.org/officeDocument/2006/relationships/image" Target="../media/image502.png"/><Relationship Id="rId4" Type="http://schemas.openxmlformats.org/officeDocument/2006/relationships/image" Target="../media/image501.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508.png"/><Relationship Id="rId5" Type="http://schemas.openxmlformats.org/officeDocument/2006/relationships/image" Target="../media/image493.png"/><Relationship Id="rId4" Type="http://schemas.openxmlformats.org/officeDocument/2006/relationships/image" Target="../media/image507.png"/></Relationships>
</file>

<file path=ppt/slides/_rels/slide21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214.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515.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notesSlide" Target="../notesSlides/notesSlide222.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8" Type="http://schemas.openxmlformats.org/officeDocument/2006/relationships/image" Target="../media/image527.png"/><Relationship Id="rId3" Type="http://schemas.openxmlformats.org/officeDocument/2006/relationships/image" Target="../media/image522.png"/><Relationship Id="rId7" Type="http://schemas.openxmlformats.org/officeDocument/2006/relationships/image" Target="../media/image526.png"/><Relationship Id="rId2" Type="http://schemas.openxmlformats.org/officeDocument/2006/relationships/notesSlide" Target="../notesSlides/notesSlide226.xml"/><Relationship Id="rId1" Type="http://schemas.openxmlformats.org/officeDocument/2006/relationships/slideLayout" Target="../slideLayouts/slideLayout2.xml"/><Relationship Id="rId6" Type="http://schemas.openxmlformats.org/officeDocument/2006/relationships/image" Target="../media/image525.png"/><Relationship Id="rId11" Type="http://schemas.openxmlformats.org/officeDocument/2006/relationships/image" Target="../media/image530.png"/><Relationship Id="rId5" Type="http://schemas.openxmlformats.org/officeDocument/2006/relationships/image" Target="../media/image524.png"/><Relationship Id="rId10" Type="http://schemas.openxmlformats.org/officeDocument/2006/relationships/image" Target="../media/image529.png"/><Relationship Id="rId4" Type="http://schemas.openxmlformats.org/officeDocument/2006/relationships/image" Target="../media/image523.png"/><Relationship Id="rId9" Type="http://schemas.openxmlformats.org/officeDocument/2006/relationships/image" Target="../media/image5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image" Target="../media/image531.png"/><Relationship Id="rId7" Type="http://schemas.openxmlformats.org/officeDocument/2006/relationships/image" Target="../media/image522.jpeg"/><Relationship Id="rId2" Type="http://schemas.openxmlformats.org/officeDocument/2006/relationships/notesSlide" Target="../notesSlides/notesSlide232.xml"/><Relationship Id="rId1" Type="http://schemas.openxmlformats.org/officeDocument/2006/relationships/slideLayout" Target="../slideLayouts/slideLayout2.xml"/><Relationship Id="rId6" Type="http://schemas.openxmlformats.org/officeDocument/2006/relationships/image" Target="../media/image534.png"/><Relationship Id="rId5" Type="http://schemas.openxmlformats.org/officeDocument/2006/relationships/image" Target="../media/image533.png"/><Relationship Id="rId4" Type="http://schemas.openxmlformats.org/officeDocument/2006/relationships/image" Target="../media/image532.png"/></Relationships>
</file>

<file path=ppt/slides/_rels/slide236.xml.rels><?xml version="1.0" encoding="UTF-8" standalone="yes"?>
<Relationships xmlns="http://schemas.openxmlformats.org/package/2006/relationships"><Relationship Id="rId3" Type="http://schemas.openxmlformats.org/officeDocument/2006/relationships/image" Target="../media/image5330.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notesSlide" Target="../notesSlides/notesSlide236.xml"/><Relationship Id="rId1" Type="http://schemas.openxmlformats.org/officeDocument/2006/relationships/slideLayout" Target="../slideLayouts/slideLayout2.xml"/><Relationship Id="rId4" Type="http://schemas.openxmlformats.org/officeDocument/2006/relationships/image" Target="../media/image5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7.xml"/><Relationship Id="rId1" Type="http://schemas.openxmlformats.org/officeDocument/2006/relationships/slideLayout" Target="../slideLayouts/slideLayout2.xml"/><Relationship Id="rId5" Type="http://schemas.openxmlformats.org/officeDocument/2006/relationships/image" Target="../media/image541.png"/><Relationship Id="rId4" Type="http://schemas.openxmlformats.org/officeDocument/2006/relationships/image" Target="../media/image540.png"/></Relationships>
</file>

<file path=ppt/slides/_rels/slide241.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image" Target="../media/image522.jpeg"/></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57.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61.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notesSlide" Target="../notesSlides/notesSlide282.xml"/><Relationship Id="rId1" Type="http://schemas.openxmlformats.org/officeDocument/2006/relationships/slideLayout" Target="../slideLayouts/slideLayout2.xml"/><Relationship Id="rId4" Type="http://schemas.openxmlformats.org/officeDocument/2006/relationships/image" Target="../media/image550.svg"/></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5490.png"/><Relationship Id="rId2" Type="http://schemas.openxmlformats.org/officeDocument/2006/relationships/notesSlide" Target="../notesSlides/notesSlide285.xml"/><Relationship Id="rId1" Type="http://schemas.openxmlformats.org/officeDocument/2006/relationships/slideLayout" Target="../slideLayouts/slideLayout2.xml"/><Relationship Id="rId6" Type="http://schemas.openxmlformats.org/officeDocument/2006/relationships/image" Target="../media/image552.png"/><Relationship Id="rId5" Type="http://schemas.openxmlformats.org/officeDocument/2006/relationships/image" Target="../media/image551.png"/><Relationship Id="rId4" Type="http://schemas.openxmlformats.org/officeDocument/2006/relationships/image" Target="../media/image550.png"/></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notesSlide" Target="../notesSlides/notesSlide295.xml"/><Relationship Id="rId1" Type="http://schemas.openxmlformats.org/officeDocument/2006/relationships/slideLayout" Target="../slideLayouts/slideLayout2.xml"/><Relationship Id="rId5" Type="http://schemas.openxmlformats.org/officeDocument/2006/relationships/image" Target="../media/image557.png"/><Relationship Id="rId4" Type="http://schemas.openxmlformats.org/officeDocument/2006/relationships/image" Target="../media/image99.png"/></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7.xml"/><Relationship Id="rId1" Type="http://schemas.openxmlformats.org/officeDocument/2006/relationships/slideLayout" Target="../slideLayouts/slideLayout2.xml"/><Relationship Id="rId4" Type="http://schemas.openxmlformats.org/officeDocument/2006/relationships/image" Target="../media/image558.png"/></Relationships>
</file>

<file path=ppt/slides/_rels/slide301.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notesSlide" Target="../notesSlides/notesSlide298.xml"/><Relationship Id="rId1" Type="http://schemas.openxmlformats.org/officeDocument/2006/relationships/slideLayout" Target="../slideLayouts/slideLayout2.xml"/><Relationship Id="rId6" Type="http://schemas.openxmlformats.org/officeDocument/2006/relationships/image" Target="../media/image562.png"/><Relationship Id="rId5" Type="http://schemas.openxmlformats.org/officeDocument/2006/relationships/image" Target="../media/image561.png"/><Relationship Id="rId4" Type="http://schemas.openxmlformats.org/officeDocument/2006/relationships/image" Target="../media/image560.png"/></Relationships>
</file>

<file path=ppt/slides/_rels/slide302.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notesSlide" Target="../notesSlides/notesSlide299.xml"/><Relationship Id="rId1" Type="http://schemas.openxmlformats.org/officeDocument/2006/relationships/slideLayout" Target="../slideLayouts/slideLayout2.xml"/><Relationship Id="rId4" Type="http://schemas.openxmlformats.org/officeDocument/2006/relationships/image" Target="../media/image564.png"/></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566.png"/><Relationship Id="rId2" Type="http://schemas.openxmlformats.org/officeDocument/2006/relationships/notesSlide" Target="../notesSlides/notesSlide307.xml"/><Relationship Id="rId1" Type="http://schemas.openxmlformats.org/officeDocument/2006/relationships/slideLayout" Target="../slideLayouts/slideLayout2.xml"/><Relationship Id="rId4" Type="http://schemas.openxmlformats.org/officeDocument/2006/relationships/image" Target="../media/image567.png"/></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568.png"/><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20.xml"/><Relationship Id="rId1" Type="http://schemas.openxmlformats.org/officeDocument/2006/relationships/slideLayout" Target="../slideLayouts/slideLayout2.xml"/><Relationship Id="rId4" Type="http://schemas.openxmlformats.org/officeDocument/2006/relationships/image" Target="../media/image571.png"/></Relationships>
</file>

<file path=ppt/slides/_rels/slide324.xml.rels><?xml version="1.0" encoding="UTF-8" standalone="yes"?>
<Relationships xmlns="http://schemas.openxmlformats.org/package/2006/relationships"><Relationship Id="rId8" Type="http://schemas.openxmlformats.org/officeDocument/2006/relationships/image" Target="../media/image577.png"/><Relationship Id="rId3" Type="http://schemas.openxmlformats.org/officeDocument/2006/relationships/image" Target="../media/image573.png"/><Relationship Id="rId7" Type="http://schemas.openxmlformats.org/officeDocument/2006/relationships/image" Target="../media/image576.png"/><Relationship Id="rId2" Type="http://schemas.openxmlformats.org/officeDocument/2006/relationships/notesSlide" Target="../notesSlides/notesSlide321.xml"/><Relationship Id="rId1" Type="http://schemas.openxmlformats.org/officeDocument/2006/relationships/slideLayout" Target="../slideLayouts/slideLayout2.xml"/><Relationship Id="rId6" Type="http://schemas.openxmlformats.org/officeDocument/2006/relationships/image" Target="../media/image575.png"/><Relationship Id="rId5" Type="http://schemas.openxmlformats.org/officeDocument/2006/relationships/image" Target="../media/image574.png"/><Relationship Id="rId4" Type="http://schemas.openxmlformats.org/officeDocument/2006/relationships/image" Target="../media/image574.svg"/></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578.png"/><Relationship Id="rId2" Type="http://schemas.openxmlformats.org/officeDocument/2006/relationships/notesSlide" Target="../notesSlides/notesSlide324.xml"/><Relationship Id="rId1" Type="http://schemas.openxmlformats.org/officeDocument/2006/relationships/slideLayout" Target="../slideLayouts/slideLayout2.xml"/><Relationship Id="rId4" Type="http://schemas.openxmlformats.org/officeDocument/2006/relationships/image" Target="../media/image579.png"/></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8" Type="http://schemas.openxmlformats.org/officeDocument/2006/relationships/image" Target="../media/image585.png"/><Relationship Id="rId3" Type="http://schemas.openxmlformats.org/officeDocument/2006/relationships/image" Target="../media/image580.png"/><Relationship Id="rId7" Type="http://schemas.openxmlformats.org/officeDocument/2006/relationships/image" Target="../media/image584.png"/><Relationship Id="rId2" Type="http://schemas.openxmlformats.org/officeDocument/2006/relationships/notesSlide" Target="../notesSlides/notesSlide327.xml"/><Relationship Id="rId1" Type="http://schemas.openxmlformats.org/officeDocument/2006/relationships/slideLayout" Target="../slideLayouts/slideLayout2.xml"/><Relationship Id="rId6" Type="http://schemas.openxmlformats.org/officeDocument/2006/relationships/image" Target="../media/image583.png"/><Relationship Id="rId11" Type="http://schemas.openxmlformats.org/officeDocument/2006/relationships/image" Target="../media/image588.png"/><Relationship Id="rId5" Type="http://schemas.openxmlformats.org/officeDocument/2006/relationships/image" Target="../media/image582.png"/><Relationship Id="rId10" Type="http://schemas.openxmlformats.org/officeDocument/2006/relationships/image" Target="../media/image587.png"/><Relationship Id="rId4" Type="http://schemas.openxmlformats.org/officeDocument/2006/relationships/image" Target="../media/image581.png"/><Relationship Id="rId9" Type="http://schemas.openxmlformats.org/officeDocument/2006/relationships/image" Target="../media/image586.png"/></Relationships>
</file>

<file path=ppt/slides/_rels/slide331.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notesSlide" Target="../notesSlides/notesSlide328.xml"/><Relationship Id="rId1" Type="http://schemas.openxmlformats.org/officeDocument/2006/relationships/slideLayout" Target="../slideLayouts/slideLayout2.xml"/><Relationship Id="rId6" Type="http://schemas.openxmlformats.org/officeDocument/2006/relationships/image" Target="../media/image592.png"/><Relationship Id="rId11" Type="http://schemas.openxmlformats.org/officeDocument/2006/relationships/image" Target="../media/image597.png"/><Relationship Id="rId5" Type="http://schemas.openxmlformats.org/officeDocument/2006/relationships/image" Target="../media/image591.png"/><Relationship Id="rId10" Type="http://schemas.openxmlformats.org/officeDocument/2006/relationships/image" Target="../media/image596.png"/><Relationship Id="rId4" Type="http://schemas.openxmlformats.org/officeDocument/2006/relationships/image" Target="../media/image590.png"/><Relationship Id="rId9" Type="http://schemas.openxmlformats.org/officeDocument/2006/relationships/image" Target="../media/image595.png"/></Relationships>
</file>

<file path=ppt/slides/_rels/slide332.xml.rels><?xml version="1.0" encoding="UTF-8" standalone="yes"?>
<Relationships xmlns="http://schemas.openxmlformats.org/package/2006/relationships"><Relationship Id="rId8" Type="http://schemas.openxmlformats.org/officeDocument/2006/relationships/image" Target="../media/image603.png"/><Relationship Id="rId13" Type="http://schemas.openxmlformats.org/officeDocument/2006/relationships/image" Target="../media/image608.png"/><Relationship Id="rId3" Type="http://schemas.openxmlformats.org/officeDocument/2006/relationships/image" Target="../media/image598.png"/><Relationship Id="rId7" Type="http://schemas.openxmlformats.org/officeDocument/2006/relationships/image" Target="../media/image602.png"/><Relationship Id="rId12" Type="http://schemas.openxmlformats.org/officeDocument/2006/relationships/image" Target="../media/image607.png"/><Relationship Id="rId2" Type="http://schemas.openxmlformats.org/officeDocument/2006/relationships/notesSlide" Target="../notesSlides/notesSlide329.xml"/><Relationship Id="rId1" Type="http://schemas.openxmlformats.org/officeDocument/2006/relationships/slideLayout" Target="../slideLayouts/slideLayout2.xml"/><Relationship Id="rId6" Type="http://schemas.openxmlformats.org/officeDocument/2006/relationships/image" Target="../media/image601.png"/><Relationship Id="rId11" Type="http://schemas.openxmlformats.org/officeDocument/2006/relationships/image" Target="../media/image606.png"/><Relationship Id="rId5" Type="http://schemas.openxmlformats.org/officeDocument/2006/relationships/image" Target="../media/image600.png"/><Relationship Id="rId15" Type="http://schemas.openxmlformats.org/officeDocument/2006/relationships/image" Target="../media/image610.png"/><Relationship Id="rId10" Type="http://schemas.openxmlformats.org/officeDocument/2006/relationships/image" Target="../media/image605.png"/><Relationship Id="rId4" Type="http://schemas.openxmlformats.org/officeDocument/2006/relationships/image" Target="../media/image599.png"/><Relationship Id="rId9" Type="http://schemas.openxmlformats.org/officeDocument/2006/relationships/image" Target="../media/image604.png"/><Relationship Id="rId14" Type="http://schemas.openxmlformats.org/officeDocument/2006/relationships/image" Target="../media/image609.png"/></Relationships>
</file>

<file path=ppt/slides/_rels/slide333.xml.rels><?xml version="1.0" encoding="UTF-8" standalone="yes"?>
<Relationships xmlns="http://schemas.openxmlformats.org/package/2006/relationships"><Relationship Id="rId8" Type="http://schemas.openxmlformats.org/officeDocument/2006/relationships/image" Target="../media/image616.png"/><Relationship Id="rId13" Type="http://schemas.openxmlformats.org/officeDocument/2006/relationships/image" Target="../media/image621.png"/><Relationship Id="rId3" Type="http://schemas.openxmlformats.org/officeDocument/2006/relationships/image" Target="../media/image611.png"/><Relationship Id="rId7" Type="http://schemas.openxmlformats.org/officeDocument/2006/relationships/image" Target="../media/image615.png"/><Relationship Id="rId12" Type="http://schemas.openxmlformats.org/officeDocument/2006/relationships/image" Target="../media/image620.png"/><Relationship Id="rId17" Type="http://schemas.openxmlformats.org/officeDocument/2006/relationships/image" Target="../media/image625.png"/><Relationship Id="rId2" Type="http://schemas.openxmlformats.org/officeDocument/2006/relationships/notesSlide" Target="../notesSlides/notesSlide330.xml"/><Relationship Id="rId16" Type="http://schemas.openxmlformats.org/officeDocument/2006/relationships/image" Target="../media/image624.png"/><Relationship Id="rId1" Type="http://schemas.openxmlformats.org/officeDocument/2006/relationships/slideLayout" Target="../slideLayouts/slideLayout2.xml"/><Relationship Id="rId6" Type="http://schemas.openxmlformats.org/officeDocument/2006/relationships/image" Target="../media/image614.png"/><Relationship Id="rId11" Type="http://schemas.openxmlformats.org/officeDocument/2006/relationships/image" Target="../media/image619.png"/><Relationship Id="rId5" Type="http://schemas.openxmlformats.org/officeDocument/2006/relationships/image" Target="../media/image613.png"/><Relationship Id="rId15" Type="http://schemas.openxmlformats.org/officeDocument/2006/relationships/image" Target="../media/image623.png"/><Relationship Id="rId10" Type="http://schemas.openxmlformats.org/officeDocument/2006/relationships/image" Target="../media/image618.png"/><Relationship Id="rId4" Type="http://schemas.openxmlformats.org/officeDocument/2006/relationships/image" Target="../media/image612.png"/><Relationship Id="rId9" Type="http://schemas.openxmlformats.org/officeDocument/2006/relationships/image" Target="../media/image617.png"/><Relationship Id="rId14" Type="http://schemas.openxmlformats.org/officeDocument/2006/relationships/image" Target="../media/image622.png"/></Relationships>
</file>

<file path=ppt/slides/_rels/slide334.xml.rels><?xml version="1.0" encoding="UTF-8" standalone="yes"?>
<Relationships xmlns="http://schemas.openxmlformats.org/package/2006/relationships"><Relationship Id="rId8" Type="http://schemas.openxmlformats.org/officeDocument/2006/relationships/image" Target="../media/image631.png"/><Relationship Id="rId3" Type="http://schemas.openxmlformats.org/officeDocument/2006/relationships/image" Target="../media/image626.png"/><Relationship Id="rId7" Type="http://schemas.openxmlformats.org/officeDocument/2006/relationships/image" Target="../media/image630.png"/><Relationship Id="rId12" Type="http://schemas.openxmlformats.org/officeDocument/2006/relationships/image" Target="../media/image635.png"/><Relationship Id="rId2" Type="http://schemas.openxmlformats.org/officeDocument/2006/relationships/notesSlide" Target="../notesSlides/notesSlide331.xml"/><Relationship Id="rId1" Type="http://schemas.openxmlformats.org/officeDocument/2006/relationships/slideLayout" Target="../slideLayouts/slideLayout2.xml"/><Relationship Id="rId6" Type="http://schemas.openxmlformats.org/officeDocument/2006/relationships/image" Target="../media/image629.png"/><Relationship Id="rId11" Type="http://schemas.openxmlformats.org/officeDocument/2006/relationships/image" Target="../media/image634.png"/><Relationship Id="rId5" Type="http://schemas.openxmlformats.org/officeDocument/2006/relationships/image" Target="../media/image628.png"/><Relationship Id="rId10" Type="http://schemas.openxmlformats.org/officeDocument/2006/relationships/image" Target="../media/image633.png"/><Relationship Id="rId4" Type="http://schemas.openxmlformats.org/officeDocument/2006/relationships/image" Target="../media/image627.png"/><Relationship Id="rId9" Type="http://schemas.openxmlformats.org/officeDocument/2006/relationships/image" Target="../media/image632.png"/></Relationships>
</file>

<file path=ppt/slides/_rels/slide335.xml.rels><?xml version="1.0" encoding="UTF-8" standalone="yes"?>
<Relationships xmlns="http://schemas.openxmlformats.org/package/2006/relationships"><Relationship Id="rId3" Type="http://schemas.openxmlformats.org/officeDocument/2006/relationships/image" Target="../media/image636.png"/><Relationship Id="rId7" Type="http://schemas.openxmlformats.org/officeDocument/2006/relationships/image" Target="../media/image640.png"/><Relationship Id="rId2" Type="http://schemas.openxmlformats.org/officeDocument/2006/relationships/notesSlide" Target="../notesSlides/notesSlide332.xml"/><Relationship Id="rId1" Type="http://schemas.openxmlformats.org/officeDocument/2006/relationships/slideLayout" Target="../slideLayouts/slideLayout2.xml"/><Relationship Id="rId6" Type="http://schemas.openxmlformats.org/officeDocument/2006/relationships/image" Target="../media/image639.png"/><Relationship Id="rId5" Type="http://schemas.openxmlformats.org/officeDocument/2006/relationships/image" Target="../media/image638.png"/><Relationship Id="rId4" Type="http://schemas.openxmlformats.org/officeDocument/2006/relationships/image" Target="../media/image637.png"/></Relationships>
</file>

<file path=ppt/slides/_rels/slide336.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54.png"/><Relationship Id="rId3" Type="http://schemas.openxmlformats.org/officeDocument/2006/relationships/image" Target="../media/image641.png"/><Relationship Id="rId21" Type="http://schemas.openxmlformats.org/officeDocument/2006/relationships/image" Target="../media/image65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3.xml"/><Relationship Id="rId16" Type="http://schemas.openxmlformats.org/officeDocument/2006/relationships/image" Target="../media/image652.png"/><Relationship Id="rId20" Type="http://schemas.openxmlformats.org/officeDocument/2006/relationships/image" Target="../media/image65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5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 Id="rId22" Type="http://schemas.openxmlformats.org/officeDocument/2006/relationships/image" Target="../media/image658.png"/></Relationships>
</file>

<file path=ppt/slides/_rels/slide337.xml.rels><?xml version="1.0" encoding="UTF-8" standalone="yes"?>
<Relationships xmlns="http://schemas.openxmlformats.org/package/2006/relationships"><Relationship Id="rId3" Type="http://schemas.openxmlformats.org/officeDocument/2006/relationships/image" Target="../media/image659.png"/><Relationship Id="rId2" Type="http://schemas.openxmlformats.org/officeDocument/2006/relationships/notesSlide" Target="../notesSlides/notesSlide334.xml"/><Relationship Id="rId1" Type="http://schemas.openxmlformats.org/officeDocument/2006/relationships/slideLayout" Target="../slideLayouts/slideLayout2.xml"/><Relationship Id="rId6" Type="http://schemas.openxmlformats.org/officeDocument/2006/relationships/image" Target="../media/image662.png"/><Relationship Id="rId5" Type="http://schemas.openxmlformats.org/officeDocument/2006/relationships/image" Target="../media/image661.png"/><Relationship Id="rId4" Type="http://schemas.openxmlformats.org/officeDocument/2006/relationships/image" Target="../media/image660.png"/></Relationships>
</file>

<file path=ppt/slides/_rels/slide338.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64.png"/><Relationship Id="rId3" Type="http://schemas.openxmlformats.org/officeDocument/2006/relationships/image" Target="../media/image663.png"/><Relationship Id="rId21" Type="http://schemas.openxmlformats.org/officeDocument/2006/relationships/image" Target="../media/image66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5.xml"/><Relationship Id="rId16" Type="http://schemas.openxmlformats.org/officeDocument/2006/relationships/image" Target="../media/image652.png"/><Relationship Id="rId20" Type="http://schemas.openxmlformats.org/officeDocument/2006/relationships/image" Target="../media/image66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6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s>
</file>

<file path=ppt/slides/_rels/slide339.xml.rels><?xml version="1.0" encoding="UTF-8" standalone="yes"?>
<Relationships xmlns="http://schemas.openxmlformats.org/package/2006/relationships"><Relationship Id="rId3" Type="http://schemas.openxmlformats.org/officeDocument/2006/relationships/image" Target="../media/image668.png"/><Relationship Id="rId2" Type="http://schemas.openxmlformats.org/officeDocument/2006/relationships/notesSlide" Target="../notesSlides/notesSlide336.xml"/><Relationship Id="rId1" Type="http://schemas.openxmlformats.org/officeDocument/2006/relationships/slideLayout" Target="../slideLayouts/slideLayout2.xml"/><Relationship Id="rId4" Type="http://schemas.openxmlformats.org/officeDocument/2006/relationships/image" Target="../media/image66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40.xml.rels><?xml version="1.0" encoding="UTF-8" standalone="yes"?>
<Relationships xmlns="http://schemas.openxmlformats.org/package/2006/relationships"><Relationship Id="rId8" Type="http://schemas.openxmlformats.org/officeDocument/2006/relationships/image" Target="../media/image675.png"/><Relationship Id="rId13" Type="http://schemas.openxmlformats.org/officeDocument/2006/relationships/image" Target="../media/image680.png"/><Relationship Id="rId3" Type="http://schemas.openxmlformats.org/officeDocument/2006/relationships/image" Target="../media/image670.png"/><Relationship Id="rId7" Type="http://schemas.openxmlformats.org/officeDocument/2006/relationships/image" Target="../media/image674.png"/><Relationship Id="rId12" Type="http://schemas.openxmlformats.org/officeDocument/2006/relationships/image" Target="../media/image679.png"/><Relationship Id="rId2" Type="http://schemas.openxmlformats.org/officeDocument/2006/relationships/notesSlide" Target="../notesSlides/notesSlide337.xml"/><Relationship Id="rId1" Type="http://schemas.openxmlformats.org/officeDocument/2006/relationships/slideLayout" Target="../slideLayouts/slideLayout2.xml"/><Relationship Id="rId6" Type="http://schemas.openxmlformats.org/officeDocument/2006/relationships/image" Target="../media/image673.png"/><Relationship Id="rId11" Type="http://schemas.openxmlformats.org/officeDocument/2006/relationships/image" Target="../media/image678.png"/><Relationship Id="rId5" Type="http://schemas.openxmlformats.org/officeDocument/2006/relationships/image" Target="../media/image672.png"/><Relationship Id="rId10" Type="http://schemas.openxmlformats.org/officeDocument/2006/relationships/image" Target="../media/image677.png"/><Relationship Id="rId4" Type="http://schemas.openxmlformats.org/officeDocument/2006/relationships/image" Target="../media/image671.png"/><Relationship Id="rId9" Type="http://schemas.openxmlformats.org/officeDocument/2006/relationships/image" Target="../media/image676.png"/></Relationships>
</file>

<file path=ppt/slides/_rels/slide341.xml.rels><?xml version="1.0" encoding="UTF-8" standalone="yes"?>
<Relationships xmlns="http://schemas.openxmlformats.org/package/2006/relationships"><Relationship Id="rId8" Type="http://schemas.openxmlformats.org/officeDocument/2006/relationships/image" Target="../media/image686.png"/><Relationship Id="rId13" Type="http://schemas.openxmlformats.org/officeDocument/2006/relationships/image" Target="../media/image691.png"/><Relationship Id="rId18" Type="http://schemas.openxmlformats.org/officeDocument/2006/relationships/image" Target="../media/image696.png"/><Relationship Id="rId3" Type="http://schemas.openxmlformats.org/officeDocument/2006/relationships/image" Target="../media/image681.png"/><Relationship Id="rId21" Type="http://schemas.openxmlformats.org/officeDocument/2006/relationships/image" Target="../media/image699.png"/><Relationship Id="rId7" Type="http://schemas.openxmlformats.org/officeDocument/2006/relationships/image" Target="../media/image685.png"/><Relationship Id="rId12" Type="http://schemas.openxmlformats.org/officeDocument/2006/relationships/image" Target="../media/image690.png"/><Relationship Id="rId17" Type="http://schemas.openxmlformats.org/officeDocument/2006/relationships/image" Target="../media/image695.png"/><Relationship Id="rId2" Type="http://schemas.openxmlformats.org/officeDocument/2006/relationships/notesSlide" Target="../notesSlides/notesSlide338.xml"/><Relationship Id="rId16" Type="http://schemas.openxmlformats.org/officeDocument/2006/relationships/image" Target="../media/image694.png"/><Relationship Id="rId20" Type="http://schemas.openxmlformats.org/officeDocument/2006/relationships/image" Target="../media/image698.png"/><Relationship Id="rId1" Type="http://schemas.openxmlformats.org/officeDocument/2006/relationships/slideLayout" Target="../slideLayouts/slideLayout2.xml"/><Relationship Id="rId6" Type="http://schemas.openxmlformats.org/officeDocument/2006/relationships/image" Target="../media/image684.png"/><Relationship Id="rId11" Type="http://schemas.openxmlformats.org/officeDocument/2006/relationships/image" Target="../media/image689.png"/><Relationship Id="rId5" Type="http://schemas.openxmlformats.org/officeDocument/2006/relationships/image" Target="../media/image683.png"/><Relationship Id="rId15" Type="http://schemas.openxmlformats.org/officeDocument/2006/relationships/image" Target="../media/image693.png"/><Relationship Id="rId10" Type="http://schemas.openxmlformats.org/officeDocument/2006/relationships/image" Target="../media/image688.png"/><Relationship Id="rId19" Type="http://schemas.openxmlformats.org/officeDocument/2006/relationships/image" Target="../media/image697.png"/><Relationship Id="rId4" Type="http://schemas.openxmlformats.org/officeDocument/2006/relationships/image" Target="../media/image682.png"/><Relationship Id="rId9" Type="http://schemas.openxmlformats.org/officeDocument/2006/relationships/image" Target="../media/image687.png"/><Relationship Id="rId14" Type="http://schemas.openxmlformats.org/officeDocument/2006/relationships/image" Target="../media/image692.png"/><Relationship Id="rId22" Type="http://schemas.openxmlformats.org/officeDocument/2006/relationships/image" Target="../media/image678.png"/></Relationships>
</file>

<file path=ppt/slides/_rels/slide342.xml.rels><?xml version="1.0" encoding="UTF-8" standalone="yes"?>
<Relationships xmlns="http://schemas.openxmlformats.org/package/2006/relationships"><Relationship Id="rId8" Type="http://schemas.openxmlformats.org/officeDocument/2006/relationships/image" Target="../media/image705.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00.png"/><Relationship Id="rId21" Type="http://schemas.openxmlformats.org/officeDocument/2006/relationships/image" Target="../media/image718.png"/><Relationship Id="rId7" Type="http://schemas.openxmlformats.org/officeDocument/2006/relationships/image" Target="../media/image704.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39.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03.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02.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678.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01.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24.png"/></Relationships>
</file>

<file path=ppt/slides/_rels/slide343.xml.rels><?xml version="1.0" encoding="UTF-8" standalone="yes"?>
<Relationships xmlns="http://schemas.openxmlformats.org/package/2006/relationships"><Relationship Id="rId8" Type="http://schemas.openxmlformats.org/officeDocument/2006/relationships/image" Target="../media/image728.png"/><Relationship Id="rId13" Type="http://schemas.openxmlformats.org/officeDocument/2006/relationships/image" Target="../media/image709.png"/><Relationship Id="rId18" Type="http://schemas.openxmlformats.org/officeDocument/2006/relationships/image" Target="../media/image735.png"/><Relationship Id="rId26" Type="http://schemas.openxmlformats.org/officeDocument/2006/relationships/image" Target="../media/image742.png"/><Relationship Id="rId3" Type="http://schemas.openxmlformats.org/officeDocument/2006/relationships/image" Target="../media/image725.png"/><Relationship Id="rId21" Type="http://schemas.openxmlformats.org/officeDocument/2006/relationships/image" Target="../media/image738.png"/><Relationship Id="rId7" Type="http://schemas.openxmlformats.org/officeDocument/2006/relationships/image" Target="../media/image715.png"/><Relationship Id="rId12" Type="http://schemas.openxmlformats.org/officeDocument/2006/relationships/image" Target="../media/image708.png"/><Relationship Id="rId17" Type="http://schemas.openxmlformats.org/officeDocument/2006/relationships/image" Target="../media/image734.png"/><Relationship Id="rId25" Type="http://schemas.openxmlformats.org/officeDocument/2006/relationships/image" Target="../media/image741.png"/><Relationship Id="rId2" Type="http://schemas.openxmlformats.org/officeDocument/2006/relationships/notesSlide" Target="../notesSlides/notesSlide340.xml"/><Relationship Id="rId16" Type="http://schemas.openxmlformats.org/officeDocument/2006/relationships/image" Target="../media/image733.png"/><Relationship Id="rId20" Type="http://schemas.openxmlformats.org/officeDocument/2006/relationships/image" Target="../media/image737.png"/><Relationship Id="rId29" Type="http://schemas.openxmlformats.org/officeDocument/2006/relationships/image" Target="../media/image745.png"/><Relationship Id="rId1" Type="http://schemas.openxmlformats.org/officeDocument/2006/relationships/slideLayout" Target="../slideLayouts/slideLayout2.xml"/><Relationship Id="rId6" Type="http://schemas.openxmlformats.org/officeDocument/2006/relationships/image" Target="../media/image727.png"/><Relationship Id="rId11" Type="http://schemas.openxmlformats.org/officeDocument/2006/relationships/image" Target="../media/image707.png"/><Relationship Id="rId24" Type="http://schemas.openxmlformats.org/officeDocument/2006/relationships/image" Target="../media/image740.png"/><Relationship Id="rId5" Type="http://schemas.openxmlformats.org/officeDocument/2006/relationships/image" Target="../media/image713.png"/><Relationship Id="rId15" Type="http://schemas.openxmlformats.org/officeDocument/2006/relationships/image" Target="../media/image732.png"/><Relationship Id="rId28" Type="http://schemas.openxmlformats.org/officeDocument/2006/relationships/image" Target="../media/image744.png"/><Relationship Id="rId10" Type="http://schemas.openxmlformats.org/officeDocument/2006/relationships/image" Target="../media/image730.png"/><Relationship Id="rId19" Type="http://schemas.openxmlformats.org/officeDocument/2006/relationships/image" Target="../media/image736.png"/><Relationship Id="rId31" Type="http://schemas.openxmlformats.org/officeDocument/2006/relationships/image" Target="../media/image678.png"/><Relationship Id="rId4" Type="http://schemas.openxmlformats.org/officeDocument/2006/relationships/image" Target="../media/image726.png"/><Relationship Id="rId9" Type="http://schemas.openxmlformats.org/officeDocument/2006/relationships/image" Target="../media/image729.png"/><Relationship Id="rId14" Type="http://schemas.openxmlformats.org/officeDocument/2006/relationships/image" Target="../media/image731.png"/><Relationship Id="rId22" Type="http://schemas.openxmlformats.org/officeDocument/2006/relationships/image" Target="../media/image739.png"/><Relationship Id="rId27" Type="http://schemas.openxmlformats.org/officeDocument/2006/relationships/image" Target="../media/image743.png"/><Relationship Id="rId30" Type="http://schemas.openxmlformats.org/officeDocument/2006/relationships/image" Target="../media/image746.png"/></Relationships>
</file>

<file path=ppt/slides/_rels/slide344.xml.rels><?xml version="1.0" encoding="UTF-8" standalone="yes"?>
<Relationships xmlns="http://schemas.openxmlformats.org/package/2006/relationships"><Relationship Id="rId8" Type="http://schemas.openxmlformats.org/officeDocument/2006/relationships/image" Target="../media/image752.png"/><Relationship Id="rId13" Type="http://schemas.openxmlformats.org/officeDocument/2006/relationships/image" Target="../media/image7510.png"/><Relationship Id="rId3" Type="http://schemas.openxmlformats.org/officeDocument/2006/relationships/image" Target="../media/image747.png"/><Relationship Id="rId7" Type="http://schemas.openxmlformats.org/officeDocument/2006/relationships/image" Target="../media/image751.png"/><Relationship Id="rId12" Type="http://schemas.openxmlformats.org/officeDocument/2006/relationships/image" Target="../media/image7500.png"/><Relationship Id="rId2" Type="http://schemas.openxmlformats.org/officeDocument/2006/relationships/notesSlide" Target="../notesSlides/notesSlide341.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49.png"/><Relationship Id="rId10" Type="http://schemas.openxmlformats.org/officeDocument/2006/relationships/image" Target="../media/image754.png"/><Relationship Id="rId4" Type="http://schemas.openxmlformats.org/officeDocument/2006/relationships/image" Target="../media/image748.png"/><Relationship Id="rId9" Type="http://schemas.openxmlformats.org/officeDocument/2006/relationships/image" Target="../media/image753.png"/><Relationship Id="rId14" Type="http://schemas.openxmlformats.org/officeDocument/2006/relationships/image" Target="../media/image755.png"/></Relationships>
</file>

<file path=ppt/slides/_rels/slide345.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image" Target="../media/image766.png"/><Relationship Id="rId18" Type="http://schemas.openxmlformats.org/officeDocument/2006/relationships/image" Target="../media/image771.png"/><Relationship Id="rId3" Type="http://schemas.openxmlformats.org/officeDocument/2006/relationships/image" Target="../media/image756.png"/><Relationship Id="rId21" Type="http://schemas.openxmlformats.org/officeDocument/2006/relationships/image" Target="../media/image773.png"/><Relationship Id="rId7" Type="http://schemas.openxmlformats.org/officeDocument/2006/relationships/image" Target="../media/image760.png"/><Relationship Id="rId12" Type="http://schemas.openxmlformats.org/officeDocument/2006/relationships/image" Target="../media/image765.png"/><Relationship Id="rId17" Type="http://schemas.openxmlformats.org/officeDocument/2006/relationships/image" Target="../media/image770.png"/><Relationship Id="rId2" Type="http://schemas.openxmlformats.org/officeDocument/2006/relationships/notesSlide" Target="../notesSlides/notesSlide342.xml"/><Relationship Id="rId16" Type="http://schemas.openxmlformats.org/officeDocument/2006/relationships/image" Target="../media/image769.png"/><Relationship Id="rId20" Type="http://schemas.openxmlformats.org/officeDocument/2006/relationships/image" Target="../media/image7550.png"/><Relationship Id="rId1" Type="http://schemas.openxmlformats.org/officeDocument/2006/relationships/slideLayout" Target="../slideLayouts/slideLayout2.xml"/><Relationship Id="rId6" Type="http://schemas.openxmlformats.org/officeDocument/2006/relationships/image" Target="../media/image759.png"/><Relationship Id="rId11" Type="http://schemas.openxmlformats.org/officeDocument/2006/relationships/image" Target="../media/image764.png"/><Relationship Id="rId5" Type="http://schemas.openxmlformats.org/officeDocument/2006/relationships/image" Target="../media/image758.png"/><Relationship Id="rId15" Type="http://schemas.openxmlformats.org/officeDocument/2006/relationships/image" Target="../media/image768.png"/><Relationship Id="rId10" Type="http://schemas.openxmlformats.org/officeDocument/2006/relationships/image" Target="../media/image763.png"/><Relationship Id="rId19" Type="http://schemas.openxmlformats.org/officeDocument/2006/relationships/image" Target="../media/image772.png"/><Relationship Id="rId4" Type="http://schemas.openxmlformats.org/officeDocument/2006/relationships/image" Target="../media/image757.png"/><Relationship Id="rId9" Type="http://schemas.openxmlformats.org/officeDocument/2006/relationships/image" Target="../media/image762.png"/><Relationship Id="rId14" Type="http://schemas.openxmlformats.org/officeDocument/2006/relationships/image" Target="../media/image767.png"/></Relationships>
</file>

<file path=ppt/slides/_rels/slide346.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6.png"/><Relationship Id="rId3" Type="http://schemas.openxmlformats.org/officeDocument/2006/relationships/image" Target="../media/image7570.png"/><Relationship Id="rId21" Type="http://schemas.openxmlformats.org/officeDocument/2006/relationships/image" Target="../media/image719.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5.png"/><Relationship Id="rId25" Type="http://schemas.openxmlformats.org/officeDocument/2006/relationships/image" Target="../media/image723.png"/><Relationship Id="rId2" Type="http://schemas.openxmlformats.org/officeDocument/2006/relationships/notesSlide" Target="../notesSlides/notesSlide343.xml"/><Relationship Id="rId16" Type="http://schemas.openxmlformats.org/officeDocument/2006/relationships/image" Target="../media/image713.png"/><Relationship Id="rId20" Type="http://schemas.openxmlformats.org/officeDocument/2006/relationships/image" Target="../media/image718.png"/><Relationship Id="rId29" Type="http://schemas.openxmlformats.org/officeDocument/2006/relationships/image" Target="../media/image755.png"/><Relationship Id="rId1" Type="http://schemas.openxmlformats.org/officeDocument/2006/relationships/slideLayout" Target="../slideLayouts/slideLayout2.xml"/><Relationship Id="rId6" Type="http://schemas.openxmlformats.org/officeDocument/2006/relationships/image" Target="../media/image7600.png"/><Relationship Id="rId11" Type="http://schemas.openxmlformats.org/officeDocument/2006/relationships/image" Target="../media/image714.png"/><Relationship Id="rId24" Type="http://schemas.openxmlformats.org/officeDocument/2006/relationships/image" Target="../media/image722.png"/><Relationship Id="rId5" Type="http://schemas.openxmlformats.org/officeDocument/2006/relationships/image" Target="../media/image7590.png"/><Relationship Id="rId15" Type="http://schemas.openxmlformats.org/officeDocument/2006/relationships/image" Target="../media/image712.png"/><Relationship Id="rId23" Type="http://schemas.openxmlformats.org/officeDocument/2006/relationships/image" Target="../media/image721.png"/><Relationship Id="rId28" Type="http://schemas.openxmlformats.org/officeDocument/2006/relationships/image" Target="../media/image7630.png"/><Relationship Id="rId10" Type="http://schemas.openxmlformats.org/officeDocument/2006/relationships/image" Target="../media/image707.png"/><Relationship Id="rId19" Type="http://schemas.openxmlformats.org/officeDocument/2006/relationships/image" Target="../media/image717.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20.png"/></Relationships>
</file>

<file path=ppt/slides/_rels/slide347.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80.png"/><Relationship Id="rId18" Type="http://schemas.openxmlformats.org/officeDocument/2006/relationships/image" Target="../media/image783.png"/><Relationship Id="rId26" Type="http://schemas.openxmlformats.org/officeDocument/2006/relationships/image" Target="../media/image791.png"/><Relationship Id="rId3" Type="http://schemas.openxmlformats.org/officeDocument/2006/relationships/image" Target="../media/image774.png"/><Relationship Id="rId21" Type="http://schemas.openxmlformats.org/officeDocument/2006/relationships/image" Target="../media/image786.png"/><Relationship Id="rId7" Type="http://schemas.openxmlformats.org/officeDocument/2006/relationships/image" Target="../media/image709.png"/><Relationship Id="rId12" Type="http://schemas.openxmlformats.org/officeDocument/2006/relationships/image" Target="../media/image779.png"/><Relationship Id="rId17" Type="http://schemas.openxmlformats.org/officeDocument/2006/relationships/image" Target="../media/image782.png"/><Relationship Id="rId25" Type="http://schemas.openxmlformats.org/officeDocument/2006/relationships/image" Target="../media/image790.png"/><Relationship Id="rId2" Type="http://schemas.openxmlformats.org/officeDocument/2006/relationships/notesSlide" Target="../notesSlides/notesSlide344.xml"/><Relationship Id="rId16" Type="http://schemas.openxmlformats.org/officeDocument/2006/relationships/image" Target="../media/image735.png"/><Relationship Id="rId20" Type="http://schemas.openxmlformats.org/officeDocument/2006/relationships/image" Target="../media/image785.png"/><Relationship Id="rId1" Type="http://schemas.openxmlformats.org/officeDocument/2006/relationships/slideLayout" Target="../slideLayouts/slideLayout2.xml"/><Relationship Id="rId6" Type="http://schemas.openxmlformats.org/officeDocument/2006/relationships/image" Target="../media/image714.png"/><Relationship Id="rId11" Type="http://schemas.openxmlformats.org/officeDocument/2006/relationships/image" Target="../media/image715.png"/><Relationship Id="rId24" Type="http://schemas.openxmlformats.org/officeDocument/2006/relationships/image" Target="../media/image789.png"/><Relationship Id="rId5" Type="http://schemas.openxmlformats.org/officeDocument/2006/relationships/image" Target="../media/image720.png"/><Relationship Id="rId15" Type="http://schemas.openxmlformats.org/officeDocument/2006/relationships/image" Target="../media/image719.png"/><Relationship Id="rId23" Type="http://schemas.openxmlformats.org/officeDocument/2006/relationships/image" Target="../media/image788.png"/><Relationship Id="rId10" Type="http://schemas.openxmlformats.org/officeDocument/2006/relationships/image" Target="../media/image778.png"/><Relationship Id="rId19" Type="http://schemas.openxmlformats.org/officeDocument/2006/relationships/image" Target="../media/image784.png"/><Relationship Id="rId4" Type="http://schemas.openxmlformats.org/officeDocument/2006/relationships/image" Target="../media/image775.png"/><Relationship Id="rId9" Type="http://schemas.openxmlformats.org/officeDocument/2006/relationships/image" Target="../media/image777.png"/><Relationship Id="rId14" Type="http://schemas.openxmlformats.org/officeDocument/2006/relationships/image" Target="../media/image781.png"/><Relationship Id="rId22" Type="http://schemas.openxmlformats.org/officeDocument/2006/relationships/image" Target="../media/image787.png"/><Relationship Id="rId27" Type="http://schemas.openxmlformats.org/officeDocument/2006/relationships/image" Target="../media/image755.png"/></Relationships>
</file>

<file path=ppt/slides/_rels/slide348.xml.rels><?xml version="1.0" encoding="UTF-8" standalone="yes"?>
<Relationships xmlns="http://schemas.openxmlformats.org/package/2006/relationships"><Relationship Id="rId8" Type="http://schemas.openxmlformats.org/officeDocument/2006/relationships/image" Target="../media/image797.png"/><Relationship Id="rId13" Type="http://schemas.openxmlformats.org/officeDocument/2006/relationships/image" Target="../media/image7720.png"/><Relationship Id="rId3" Type="http://schemas.openxmlformats.org/officeDocument/2006/relationships/image" Target="../media/image792.png"/><Relationship Id="rId7" Type="http://schemas.openxmlformats.org/officeDocument/2006/relationships/image" Target="../media/image796.png"/><Relationship Id="rId12" Type="http://schemas.openxmlformats.org/officeDocument/2006/relationships/image" Target="../media/image7710.png"/><Relationship Id="rId2" Type="http://schemas.openxmlformats.org/officeDocument/2006/relationships/notesSlide" Target="../notesSlides/notesSlide345.xml"/><Relationship Id="rId1" Type="http://schemas.openxmlformats.org/officeDocument/2006/relationships/slideLayout" Target="../slideLayouts/slideLayout2.xml"/><Relationship Id="rId6" Type="http://schemas.openxmlformats.org/officeDocument/2006/relationships/image" Target="../media/image795.png"/><Relationship Id="rId11" Type="http://schemas.openxmlformats.org/officeDocument/2006/relationships/image" Target="../media/image799.png"/><Relationship Id="rId5" Type="http://schemas.openxmlformats.org/officeDocument/2006/relationships/image" Target="../media/image794.png"/><Relationship Id="rId10" Type="http://schemas.openxmlformats.org/officeDocument/2006/relationships/image" Target="../media/image7690.png"/><Relationship Id="rId4" Type="http://schemas.openxmlformats.org/officeDocument/2006/relationships/image" Target="../media/image793.png"/><Relationship Id="rId9" Type="http://schemas.openxmlformats.org/officeDocument/2006/relationships/image" Target="../media/image798.png"/></Relationships>
</file>

<file path=ppt/slides/_rels/slide349.xml.rels><?xml version="1.0" encoding="UTF-8" standalone="yes"?>
<Relationships xmlns="http://schemas.openxmlformats.org/package/2006/relationships"><Relationship Id="rId8" Type="http://schemas.openxmlformats.org/officeDocument/2006/relationships/image" Target="../media/image6860.png"/><Relationship Id="rId13" Type="http://schemas.openxmlformats.org/officeDocument/2006/relationships/image" Target="../media/image6910.png"/><Relationship Id="rId18" Type="http://schemas.openxmlformats.org/officeDocument/2006/relationships/image" Target="../media/image6960.png"/><Relationship Id="rId3" Type="http://schemas.openxmlformats.org/officeDocument/2006/relationships/image" Target="../media/image6810.png"/><Relationship Id="rId21" Type="http://schemas.openxmlformats.org/officeDocument/2006/relationships/image" Target="../media/image7560.png"/><Relationship Id="rId7" Type="http://schemas.openxmlformats.org/officeDocument/2006/relationships/image" Target="../media/image6850.png"/><Relationship Id="rId12" Type="http://schemas.openxmlformats.org/officeDocument/2006/relationships/image" Target="../media/image7740.png"/><Relationship Id="rId17" Type="http://schemas.openxmlformats.org/officeDocument/2006/relationships/image" Target="../media/image7750.png"/><Relationship Id="rId2" Type="http://schemas.openxmlformats.org/officeDocument/2006/relationships/notesSlide" Target="../notesSlides/notesSlide346.xml"/><Relationship Id="rId16" Type="http://schemas.openxmlformats.org/officeDocument/2006/relationships/image" Target="../media/image800.png"/><Relationship Id="rId20" Type="http://schemas.openxmlformats.org/officeDocument/2006/relationships/image" Target="../media/image7770.png"/><Relationship Id="rId1" Type="http://schemas.openxmlformats.org/officeDocument/2006/relationships/slideLayout" Target="../slideLayouts/slideLayout2.xml"/><Relationship Id="rId6" Type="http://schemas.openxmlformats.org/officeDocument/2006/relationships/image" Target="../media/image6840.png"/><Relationship Id="rId11" Type="http://schemas.openxmlformats.org/officeDocument/2006/relationships/image" Target="../media/image6890.png"/><Relationship Id="rId5" Type="http://schemas.openxmlformats.org/officeDocument/2006/relationships/image" Target="../media/image7730.png"/><Relationship Id="rId15" Type="http://schemas.openxmlformats.org/officeDocument/2006/relationships/image" Target="../media/image6930.png"/><Relationship Id="rId10" Type="http://schemas.openxmlformats.org/officeDocument/2006/relationships/image" Target="../media/image6880.png"/><Relationship Id="rId19" Type="http://schemas.openxmlformats.org/officeDocument/2006/relationships/image" Target="../media/image7760.png"/><Relationship Id="rId4" Type="http://schemas.openxmlformats.org/officeDocument/2006/relationships/image" Target="../media/image6820.png"/><Relationship Id="rId9" Type="http://schemas.openxmlformats.org/officeDocument/2006/relationships/image" Target="../media/image6870.png"/><Relationship Id="rId14" Type="http://schemas.openxmlformats.org/officeDocument/2006/relationships/image" Target="../media/image7520.png"/><Relationship Id="rId22" Type="http://schemas.openxmlformats.org/officeDocument/2006/relationships/image" Target="../media/image799.png"/></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780.png"/><Relationship Id="rId21" Type="http://schemas.openxmlformats.org/officeDocument/2006/relationships/image" Target="../media/image718.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47.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800.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790.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799.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630.png"/></Relationships>
</file>

<file path=ppt/slides/_rels/slide351.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15.png"/><Relationship Id="rId18" Type="http://schemas.openxmlformats.org/officeDocument/2006/relationships/image" Target="../media/image808.png"/><Relationship Id="rId26" Type="http://schemas.openxmlformats.org/officeDocument/2006/relationships/image" Target="../media/image814.png"/><Relationship Id="rId3" Type="http://schemas.openxmlformats.org/officeDocument/2006/relationships/image" Target="../media/image801.png"/><Relationship Id="rId21" Type="http://schemas.openxmlformats.org/officeDocument/2006/relationships/image" Target="../media/image809.png"/><Relationship Id="rId7" Type="http://schemas.openxmlformats.org/officeDocument/2006/relationships/image" Target="../media/image709.png"/><Relationship Id="rId12" Type="http://schemas.openxmlformats.org/officeDocument/2006/relationships/image" Target="../media/image714.png"/><Relationship Id="rId17" Type="http://schemas.openxmlformats.org/officeDocument/2006/relationships/image" Target="../media/image719.png"/><Relationship Id="rId25" Type="http://schemas.openxmlformats.org/officeDocument/2006/relationships/image" Target="../media/image813.png"/><Relationship Id="rId2" Type="http://schemas.openxmlformats.org/officeDocument/2006/relationships/notesSlide" Target="../notesSlides/notesSlide348.xml"/><Relationship Id="rId16" Type="http://schemas.openxmlformats.org/officeDocument/2006/relationships/image" Target="../media/image807.png"/><Relationship Id="rId20" Type="http://schemas.openxmlformats.org/officeDocument/2006/relationships/image" Target="../media/image783.png"/><Relationship Id="rId29" Type="http://schemas.openxmlformats.org/officeDocument/2006/relationships/image" Target="../media/image799.png"/><Relationship Id="rId1" Type="http://schemas.openxmlformats.org/officeDocument/2006/relationships/slideLayout" Target="../slideLayouts/slideLayout2.xml"/><Relationship Id="rId6" Type="http://schemas.openxmlformats.org/officeDocument/2006/relationships/image" Target="../media/image708.png"/><Relationship Id="rId11" Type="http://schemas.openxmlformats.org/officeDocument/2006/relationships/image" Target="../media/image805.png"/><Relationship Id="rId24" Type="http://schemas.openxmlformats.org/officeDocument/2006/relationships/image" Target="../media/image812.png"/><Relationship Id="rId5" Type="http://schemas.openxmlformats.org/officeDocument/2006/relationships/image" Target="../media/image735.png"/><Relationship Id="rId15" Type="http://schemas.openxmlformats.org/officeDocument/2006/relationships/image" Target="../media/image806.png"/><Relationship Id="rId23" Type="http://schemas.openxmlformats.org/officeDocument/2006/relationships/image" Target="../media/image811.png"/><Relationship Id="rId28" Type="http://schemas.openxmlformats.org/officeDocument/2006/relationships/image" Target="../media/image816.png"/><Relationship Id="rId10" Type="http://schemas.openxmlformats.org/officeDocument/2006/relationships/image" Target="../media/image804.png"/><Relationship Id="rId19" Type="http://schemas.openxmlformats.org/officeDocument/2006/relationships/image" Target="../media/image782.png"/><Relationship Id="rId4" Type="http://schemas.openxmlformats.org/officeDocument/2006/relationships/image" Target="../media/image802.png"/><Relationship Id="rId9" Type="http://schemas.openxmlformats.org/officeDocument/2006/relationships/image" Target="../media/image803.png"/><Relationship Id="rId14" Type="http://schemas.openxmlformats.org/officeDocument/2006/relationships/image" Target="../media/image716.png"/><Relationship Id="rId22" Type="http://schemas.openxmlformats.org/officeDocument/2006/relationships/image" Target="../media/image810.png"/><Relationship Id="rId27" Type="http://schemas.openxmlformats.org/officeDocument/2006/relationships/image" Target="../media/image815.png"/></Relationships>
</file>

<file path=ppt/slides/_rels/slide352.xml.rels><?xml version="1.0" encoding="UTF-8" standalone="yes"?>
<Relationships xmlns="http://schemas.openxmlformats.org/package/2006/relationships"><Relationship Id="rId8" Type="http://schemas.openxmlformats.org/officeDocument/2006/relationships/image" Target="../media/image822.png"/><Relationship Id="rId13" Type="http://schemas.openxmlformats.org/officeDocument/2006/relationships/image" Target="../media/image827.png"/><Relationship Id="rId18" Type="http://schemas.openxmlformats.org/officeDocument/2006/relationships/image" Target="../media/image832.png"/><Relationship Id="rId26" Type="http://schemas.openxmlformats.org/officeDocument/2006/relationships/image" Target="../media/image840.png"/><Relationship Id="rId3" Type="http://schemas.openxmlformats.org/officeDocument/2006/relationships/image" Target="../media/image817.png"/><Relationship Id="rId21" Type="http://schemas.openxmlformats.org/officeDocument/2006/relationships/image" Target="../media/image835.png"/><Relationship Id="rId7" Type="http://schemas.openxmlformats.org/officeDocument/2006/relationships/image" Target="../media/image821.png"/><Relationship Id="rId12" Type="http://schemas.openxmlformats.org/officeDocument/2006/relationships/image" Target="../media/image826.png"/><Relationship Id="rId17" Type="http://schemas.openxmlformats.org/officeDocument/2006/relationships/image" Target="../media/image831.png"/><Relationship Id="rId25" Type="http://schemas.openxmlformats.org/officeDocument/2006/relationships/image" Target="../media/image839.png"/><Relationship Id="rId2" Type="http://schemas.openxmlformats.org/officeDocument/2006/relationships/notesSlide" Target="../notesSlides/notesSlide349.xml"/><Relationship Id="rId16" Type="http://schemas.openxmlformats.org/officeDocument/2006/relationships/image" Target="../media/image830.png"/><Relationship Id="rId20" Type="http://schemas.openxmlformats.org/officeDocument/2006/relationships/image" Target="../media/image834.png"/><Relationship Id="rId1" Type="http://schemas.openxmlformats.org/officeDocument/2006/relationships/slideLayout" Target="../slideLayouts/slideLayout2.xml"/><Relationship Id="rId6" Type="http://schemas.openxmlformats.org/officeDocument/2006/relationships/image" Target="../media/image820.png"/><Relationship Id="rId11" Type="http://schemas.openxmlformats.org/officeDocument/2006/relationships/image" Target="../media/image825.png"/><Relationship Id="rId24" Type="http://schemas.openxmlformats.org/officeDocument/2006/relationships/image" Target="../media/image838.png"/><Relationship Id="rId5" Type="http://schemas.openxmlformats.org/officeDocument/2006/relationships/image" Target="../media/image819.png"/><Relationship Id="rId15" Type="http://schemas.openxmlformats.org/officeDocument/2006/relationships/image" Target="../media/image829.png"/><Relationship Id="rId23" Type="http://schemas.openxmlformats.org/officeDocument/2006/relationships/image" Target="../media/image837.png"/><Relationship Id="rId10" Type="http://schemas.openxmlformats.org/officeDocument/2006/relationships/image" Target="../media/image824.png"/><Relationship Id="rId19" Type="http://schemas.openxmlformats.org/officeDocument/2006/relationships/image" Target="../media/image833.png"/><Relationship Id="rId4" Type="http://schemas.openxmlformats.org/officeDocument/2006/relationships/image" Target="../media/image818.png"/><Relationship Id="rId9" Type="http://schemas.openxmlformats.org/officeDocument/2006/relationships/image" Target="../media/image823.png"/><Relationship Id="rId14" Type="http://schemas.openxmlformats.org/officeDocument/2006/relationships/image" Target="../media/image828.png"/><Relationship Id="rId22" Type="http://schemas.openxmlformats.org/officeDocument/2006/relationships/image" Target="../media/image836.png"/><Relationship Id="rId27" Type="http://schemas.openxmlformats.org/officeDocument/2006/relationships/image" Target="../media/image841.png"/></Relationships>
</file>

<file path=ppt/slides/_rels/slide353.xml.rels><?xml version="1.0" encoding="UTF-8" standalone="yes"?>
<Relationships xmlns="http://schemas.openxmlformats.org/package/2006/relationships"><Relationship Id="rId3" Type="http://schemas.openxmlformats.org/officeDocument/2006/relationships/image" Target="../media/image842.png"/><Relationship Id="rId7" Type="http://schemas.openxmlformats.org/officeDocument/2006/relationships/image" Target="../media/image844.png"/><Relationship Id="rId2" Type="http://schemas.openxmlformats.org/officeDocument/2006/relationships/notesSlide" Target="../notesSlides/notesSlide350.xml"/><Relationship Id="rId1" Type="http://schemas.openxmlformats.org/officeDocument/2006/relationships/slideLayout" Target="../slideLayouts/slideLayout2.xml"/><Relationship Id="rId6" Type="http://schemas.openxmlformats.org/officeDocument/2006/relationships/image" Target="../media/image8130.png"/><Relationship Id="rId5" Type="http://schemas.openxmlformats.org/officeDocument/2006/relationships/image" Target="../media/image843.png"/><Relationship Id="rId4" Type="http://schemas.openxmlformats.org/officeDocument/2006/relationships/image" Target="../media/image6690.png"/></Relationships>
</file>

<file path=ppt/slides/_rels/slide354.xml.rels><?xml version="1.0" encoding="UTF-8" standalone="yes"?>
<Relationships xmlns="http://schemas.openxmlformats.org/package/2006/relationships"><Relationship Id="rId3" Type="http://schemas.openxmlformats.org/officeDocument/2006/relationships/image" Target="../media/image845.png"/><Relationship Id="rId2" Type="http://schemas.openxmlformats.org/officeDocument/2006/relationships/notesSlide" Target="../notesSlides/notesSlide351.xml"/><Relationship Id="rId1" Type="http://schemas.openxmlformats.org/officeDocument/2006/relationships/slideLayout" Target="../slideLayouts/slideLayout2.xml"/><Relationship Id="rId6" Type="http://schemas.openxmlformats.org/officeDocument/2006/relationships/image" Target="../media/image847.png"/><Relationship Id="rId5" Type="http://schemas.openxmlformats.org/officeDocument/2006/relationships/image" Target="../media/image8170.png"/><Relationship Id="rId4" Type="http://schemas.openxmlformats.org/officeDocument/2006/relationships/image" Target="../media/image846.png"/></Relationships>
</file>

<file path=ppt/slides/_rels/slide355.xml.rels><?xml version="1.0" encoding="UTF-8" standalone="yes"?>
<Relationships xmlns="http://schemas.openxmlformats.org/package/2006/relationships"><Relationship Id="rId3" Type="http://schemas.openxmlformats.org/officeDocument/2006/relationships/image" Target="../media/image848.png"/><Relationship Id="rId2" Type="http://schemas.openxmlformats.org/officeDocument/2006/relationships/notesSlide" Target="../notesSlides/notesSlide352.xml"/><Relationship Id="rId1" Type="http://schemas.openxmlformats.org/officeDocument/2006/relationships/slideLayout" Target="../slideLayouts/slideLayout2.xml"/><Relationship Id="rId6" Type="http://schemas.openxmlformats.org/officeDocument/2006/relationships/image" Target="../media/image851.png"/><Relationship Id="rId5" Type="http://schemas.openxmlformats.org/officeDocument/2006/relationships/image" Target="../media/image850.png"/><Relationship Id="rId4" Type="http://schemas.openxmlformats.org/officeDocument/2006/relationships/image" Target="../media/image849.png"/></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8" Type="http://schemas.openxmlformats.org/officeDocument/2006/relationships/image" Target="../media/image858.png"/><Relationship Id="rId13" Type="http://schemas.openxmlformats.org/officeDocument/2006/relationships/image" Target="../media/image862.png"/><Relationship Id="rId3" Type="http://schemas.openxmlformats.org/officeDocument/2006/relationships/image" Target="../media/image853.png"/><Relationship Id="rId7" Type="http://schemas.openxmlformats.org/officeDocument/2006/relationships/image" Target="../media/image857.png"/><Relationship Id="rId12" Type="http://schemas.openxmlformats.org/officeDocument/2006/relationships/image" Target="../media/image861.png"/><Relationship Id="rId17" Type="http://schemas.openxmlformats.org/officeDocument/2006/relationships/image" Target="../media/image8370.png"/><Relationship Id="rId2" Type="http://schemas.openxmlformats.org/officeDocument/2006/relationships/image" Target="../media/image852.png"/><Relationship Id="rId16" Type="http://schemas.openxmlformats.org/officeDocument/2006/relationships/image" Target="../media/image8360.png"/><Relationship Id="rId1" Type="http://schemas.openxmlformats.org/officeDocument/2006/relationships/slideLayout" Target="../slideLayouts/slideLayout2.xml"/><Relationship Id="rId6" Type="http://schemas.openxmlformats.org/officeDocument/2006/relationships/image" Target="../media/image856.png"/><Relationship Id="rId11" Type="http://schemas.openxmlformats.org/officeDocument/2006/relationships/image" Target="../media/image860.png"/><Relationship Id="rId5" Type="http://schemas.openxmlformats.org/officeDocument/2006/relationships/image" Target="../media/image855.png"/><Relationship Id="rId15" Type="http://schemas.openxmlformats.org/officeDocument/2006/relationships/image" Target="../media/image864.png"/><Relationship Id="rId10" Type="http://schemas.openxmlformats.org/officeDocument/2006/relationships/image" Target="../media/image826.png"/><Relationship Id="rId4" Type="http://schemas.openxmlformats.org/officeDocument/2006/relationships/image" Target="../media/image854.png"/><Relationship Id="rId9" Type="http://schemas.openxmlformats.org/officeDocument/2006/relationships/image" Target="../media/image859.png"/><Relationship Id="rId14" Type="http://schemas.openxmlformats.org/officeDocument/2006/relationships/image" Target="../media/image863.png"/></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55.png"/><Relationship Id="rId3" Type="http://schemas.openxmlformats.org/officeDocument/2006/relationships/image" Target="../media/image642.png"/><Relationship Id="rId21" Type="http://schemas.openxmlformats.org/officeDocument/2006/relationships/image" Target="../media/image866.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54.png"/><Relationship Id="rId2" Type="http://schemas.openxmlformats.org/officeDocument/2006/relationships/notesSlide" Target="../notesSlides/notesSlide364.xml"/><Relationship Id="rId16" Type="http://schemas.openxmlformats.org/officeDocument/2006/relationships/image" Target="../media/image653.png"/><Relationship Id="rId20" Type="http://schemas.openxmlformats.org/officeDocument/2006/relationships/image" Target="../media/image865.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5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69.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65.png"/><Relationship Id="rId3" Type="http://schemas.openxmlformats.org/officeDocument/2006/relationships/image" Target="../media/image642.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64.png"/><Relationship Id="rId2" Type="http://schemas.openxmlformats.org/officeDocument/2006/relationships/notesSlide" Target="../notesSlides/notesSlide365.xml"/><Relationship Id="rId16" Type="http://schemas.openxmlformats.org/officeDocument/2006/relationships/image" Target="../media/image653.png"/><Relationship Id="rId20" Type="http://schemas.openxmlformats.org/officeDocument/2006/relationships/image" Target="../media/image8390.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6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8" Type="http://schemas.openxmlformats.org/officeDocument/2006/relationships/image" Target="../media/image872.png"/><Relationship Id="rId3" Type="http://schemas.openxmlformats.org/officeDocument/2006/relationships/image" Target="../media/image867.png"/><Relationship Id="rId7" Type="http://schemas.openxmlformats.org/officeDocument/2006/relationships/image" Target="../media/image871.png"/><Relationship Id="rId2" Type="http://schemas.openxmlformats.org/officeDocument/2006/relationships/notesSlide" Target="../notesSlides/notesSlide368.xml"/><Relationship Id="rId1" Type="http://schemas.openxmlformats.org/officeDocument/2006/relationships/slideLayout" Target="../slideLayouts/slideLayout2.xml"/><Relationship Id="rId6" Type="http://schemas.openxmlformats.org/officeDocument/2006/relationships/image" Target="../media/image870.png"/><Relationship Id="rId5" Type="http://schemas.openxmlformats.org/officeDocument/2006/relationships/image" Target="../media/image869.png"/><Relationship Id="rId4" Type="http://schemas.openxmlformats.org/officeDocument/2006/relationships/image" Target="../media/image868.png"/></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873.png"/><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874.png"/><Relationship Id="rId2" Type="http://schemas.openxmlformats.org/officeDocument/2006/relationships/notesSlide" Target="../notesSlides/notesSlide374.xml"/><Relationship Id="rId1" Type="http://schemas.openxmlformats.org/officeDocument/2006/relationships/slideLayout" Target="../slideLayouts/slideLayout2.xml"/><Relationship Id="rId4" Type="http://schemas.openxmlformats.org/officeDocument/2006/relationships/image" Target="../media/image875.png"/></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380.xml"/><Relationship Id="rId1" Type="http://schemas.openxmlformats.org/officeDocument/2006/relationships/slideLayout" Target="../slideLayouts/slideLayout2.xml"/><Relationship Id="rId4" Type="http://schemas.openxmlformats.org/officeDocument/2006/relationships/image" Target="../media/image877.png"/></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8" Type="http://schemas.openxmlformats.org/officeDocument/2006/relationships/image" Target="../media/image883.png"/><Relationship Id="rId13" Type="http://schemas.openxmlformats.org/officeDocument/2006/relationships/image" Target="../media/image888.png"/><Relationship Id="rId18" Type="http://schemas.openxmlformats.org/officeDocument/2006/relationships/image" Target="../media/image893.png"/><Relationship Id="rId26" Type="http://schemas.openxmlformats.org/officeDocument/2006/relationships/image" Target="../media/image901.png"/><Relationship Id="rId3" Type="http://schemas.openxmlformats.org/officeDocument/2006/relationships/image" Target="../media/image878.png"/><Relationship Id="rId21" Type="http://schemas.openxmlformats.org/officeDocument/2006/relationships/image" Target="../media/image896.png"/><Relationship Id="rId7" Type="http://schemas.openxmlformats.org/officeDocument/2006/relationships/image" Target="../media/image882.png"/><Relationship Id="rId12" Type="http://schemas.openxmlformats.org/officeDocument/2006/relationships/image" Target="../media/image887.png"/><Relationship Id="rId17" Type="http://schemas.openxmlformats.org/officeDocument/2006/relationships/image" Target="../media/image892.png"/><Relationship Id="rId25" Type="http://schemas.openxmlformats.org/officeDocument/2006/relationships/image" Target="../media/image900.png"/><Relationship Id="rId2" Type="http://schemas.openxmlformats.org/officeDocument/2006/relationships/notesSlide" Target="../notesSlides/notesSlide382.xml"/><Relationship Id="rId16" Type="http://schemas.openxmlformats.org/officeDocument/2006/relationships/image" Target="../media/image891.png"/><Relationship Id="rId20" Type="http://schemas.openxmlformats.org/officeDocument/2006/relationships/image" Target="../media/image895.png"/><Relationship Id="rId1" Type="http://schemas.openxmlformats.org/officeDocument/2006/relationships/slideLayout" Target="../slideLayouts/slideLayout2.xml"/><Relationship Id="rId6" Type="http://schemas.openxmlformats.org/officeDocument/2006/relationships/image" Target="../media/image881.png"/><Relationship Id="rId11" Type="http://schemas.openxmlformats.org/officeDocument/2006/relationships/image" Target="../media/image886.png"/><Relationship Id="rId24" Type="http://schemas.openxmlformats.org/officeDocument/2006/relationships/image" Target="../media/image899.png"/><Relationship Id="rId5" Type="http://schemas.openxmlformats.org/officeDocument/2006/relationships/image" Target="../media/image880.png"/><Relationship Id="rId15" Type="http://schemas.openxmlformats.org/officeDocument/2006/relationships/image" Target="../media/image890.png"/><Relationship Id="rId23" Type="http://schemas.openxmlformats.org/officeDocument/2006/relationships/image" Target="../media/image898.png"/><Relationship Id="rId10" Type="http://schemas.openxmlformats.org/officeDocument/2006/relationships/image" Target="../media/image885.png"/><Relationship Id="rId19" Type="http://schemas.openxmlformats.org/officeDocument/2006/relationships/image" Target="../media/image894.png"/><Relationship Id="rId4" Type="http://schemas.openxmlformats.org/officeDocument/2006/relationships/image" Target="../media/image879.png"/><Relationship Id="rId9" Type="http://schemas.openxmlformats.org/officeDocument/2006/relationships/image" Target="../media/image884.png"/><Relationship Id="rId14" Type="http://schemas.openxmlformats.org/officeDocument/2006/relationships/image" Target="../media/image889.png"/><Relationship Id="rId22" Type="http://schemas.openxmlformats.org/officeDocument/2006/relationships/image" Target="../media/image897.png"/></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image" Target="../media/image902.png"/><Relationship Id="rId2" Type="http://schemas.openxmlformats.org/officeDocument/2006/relationships/notesSlide" Target="../notesSlides/notesSlide385.xml"/><Relationship Id="rId1" Type="http://schemas.openxmlformats.org/officeDocument/2006/relationships/slideLayout" Target="../slideLayouts/slideLayout2.xml"/><Relationship Id="rId4" Type="http://schemas.openxmlformats.org/officeDocument/2006/relationships/image" Target="../media/image903.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10.png"/><Relationship Id="rId9" Type="http://schemas.openxmlformats.org/officeDocument/2006/relationships/image" Target="../media/image55.png"/></Relationships>
</file>

<file path=ppt/slides/_rels/slide5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60.png"/><Relationship Id="rId5" Type="http://schemas.openxmlformats.org/officeDocument/2006/relationships/image" Target="../media/image51.png"/><Relationship Id="rId10" Type="http://schemas.openxmlformats.org/officeDocument/2006/relationships/image" Target="../media/image59.png"/><Relationship Id="rId4" Type="http://schemas.openxmlformats.org/officeDocument/2006/relationships/image" Target="../media/image5010.png"/><Relationship Id="rId9"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810.png"/><Relationship Id="rId5" Type="http://schemas.openxmlformats.org/officeDocument/2006/relationships/image" Target="../media/image5510.png"/><Relationship Id="rId4" Type="http://schemas.openxmlformats.org/officeDocument/2006/relationships/image" Target="../media/image57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10.png"/></Relationships>
</file>

<file path=ppt/slides/_rels/slide61.xml.rels><?xml version="1.0" encoding="UTF-8" standalone="yes"?>
<Relationships xmlns="http://schemas.openxmlformats.org/package/2006/relationships"><Relationship Id="rId3" Type="http://schemas.openxmlformats.org/officeDocument/2006/relationships/image" Target="../media/image60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110.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10.png"/></Relationships>
</file>

<file path=ppt/slides/_rels/slide63.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hunkim.github.io/ml/" TargetMode="External"/><Relationship Id="rId7"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2.jpeg"/><Relationship Id="rId4" Type="http://schemas.openxmlformats.org/officeDocument/2006/relationships/hyperlink" Target="https://ko.coursera.org/learn/machine-learning" TargetMode="External"/><Relationship Id="rId9" Type="http://schemas.openxmlformats.org/officeDocument/2006/relationships/hyperlink" Target="https://github.com/imguru-mooc/HVAC_EDU"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25.png"/><Relationship Id="rId4" Type="http://schemas.openxmlformats.org/officeDocument/2006/relationships/image" Target="../media/image130.png"/></Relationships>
</file>

<file path=ppt/slides/_rels/slide9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2.png"/><Relationship Id="rId7" Type="http://schemas.openxmlformats.org/officeDocument/2006/relationships/image" Target="../media/image138.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9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9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51.png"/><Relationship Id="rId7" Type="http://schemas.openxmlformats.org/officeDocument/2006/relationships/image" Target="../media/image15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6.png"/><Relationship Id="rId5" Type="http://schemas.openxmlformats.org/officeDocument/2006/relationships/image" Target="../media/image144.png"/><Relationship Id="rId10" Type="http://schemas.openxmlformats.org/officeDocument/2006/relationships/image" Target="../media/image155.png"/><Relationship Id="rId4" Type="http://schemas.openxmlformats.org/officeDocument/2006/relationships/image" Target="../media/image143.png"/><Relationship Id="rId9"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30.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520.png"/><Relationship Id="rId4" Type="http://schemas.openxmlformats.org/officeDocument/2006/relationships/image" Target="../media/image157.png"/></Relationships>
</file>

<file path=ppt/slides/_rels/slide9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50.png"/><Relationship Id="rId7" Type="http://schemas.openxmlformats.org/officeDocument/2006/relationships/image" Target="../media/image137.png"/><Relationship Id="rId12" Type="http://schemas.openxmlformats.org/officeDocument/2006/relationships/image" Target="../media/image163.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58.png"/><Relationship Id="rId11" Type="http://schemas.openxmlformats.org/officeDocument/2006/relationships/image" Target="../media/image162.png"/><Relationship Id="rId5" Type="http://schemas.openxmlformats.org/officeDocument/2006/relationships/image" Target="../media/image1570.png"/><Relationship Id="rId10" Type="http://schemas.openxmlformats.org/officeDocument/2006/relationships/image" Target="../media/image161.png"/><Relationship Id="rId4" Type="http://schemas.openxmlformats.org/officeDocument/2006/relationships/image" Target="../media/image1560.png"/><Relationship Id="rId9" Type="http://schemas.openxmlformats.org/officeDocument/2006/relationships/image" Target="../media/image160.png"/></Relationships>
</file>

<file path=ppt/slides/_rels/slide9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인공지능 개요</a:t>
            </a:r>
            <a:endParaRPr lang="ko-KR" altLang="en-US" b="1" dirty="0">
              <a:latin typeface="+mn-ea"/>
            </a:endParaRPr>
          </a:p>
        </p:txBody>
      </p:sp>
      <p:sp>
        <p:nvSpPr>
          <p:cNvPr id="3" name="Text Placeholder 2"/>
          <p:cNvSpPr>
            <a:spLocks noGrp="1"/>
          </p:cNvSpPr>
          <p:nvPr>
            <p:ph type="body" sz="quarter" idx="13"/>
          </p:nvPr>
        </p:nvSpPr>
        <p:spPr>
          <a:xfrm>
            <a:off x="4883150" y="4234766"/>
            <a:ext cx="4464050" cy="1292662"/>
          </a:xfrm>
        </p:spPr>
        <p:txBody>
          <a:bodyPr/>
          <a:lstStyle/>
          <a:p>
            <a:r>
              <a:rPr lang="ko-KR" altLang="en-US" sz="1600" b="1">
                <a:latin typeface="+mn-ea"/>
              </a:rPr>
              <a:t>환경설정</a:t>
            </a:r>
            <a:r>
              <a:rPr lang="en-US" altLang="ko-KR" sz="1600" b="1">
                <a:latin typeface="+mn-ea"/>
              </a:rPr>
              <a:t>/</a:t>
            </a:r>
            <a:r>
              <a:rPr lang="ko-KR" altLang="en-US" sz="1600" b="1">
                <a:latin typeface="+mn-ea"/>
              </a:rPr>
              <a:t>참고자료</a:t>
            </a:r>
            <a:endParaRPr lang="en-US" altLang="ko-KR" sz="1600" b="1">
              <a:latin typeface="+mn-ea"/>
            </a:endParaRPr>
          </a:p>
          <a:p>
            <a:r>
              <a:rPr lang="ko-KR" altLang="en-US" sz="1600" b="1">
                <a:latin typeface="+mn-ea"/>
              </a:rPr>
              <a:t>인공지능과 머신러닝</a:t>
            </a:r>
            <a:r>
              <a:rPr lang="en-US" altLang="ko-KR" sz="1600" b="1">
                <a:latin typeface="+mn-ea"/>
              </a:rPr>
              <a:t>, </a:t>
            </a:r>
            <a:r>
              <a:rPr lang="ko-KR" altLang="en-US" sz="1600" b="1">
                <a:latin typeface="+mn-ea"/>
              </a:rPr>
              <a:t>딥러닝</a:t>
            </a:r>
            <a:endParaRPr lang="en-US" altLang="ko-KR" sz="1600" b="1">
              <a:latin typeface="+mn-ea"/>
            </a:endParaRPr>
          </a:p>
          <a:p>
            <a:r>
              <a:rPr lang="ko-KR" altLang="en-US" sz="1600" b="1">
                <a:latin typeface="+mn-ea"/>
              </a:rPr>
              <a:t>딥러닝 이전 </a:t>
            </a:r>
            <a:r>
              <a:rPr lang="en-US" altLang="ko-KR" sz="1600" b="1">
                <a:latin typeface="+mn-ea"/>
              </a:rPr>
              <a:t>: </a:t>
            </a:r>
            <a:r>
              <a:rPr lang="ko-KR" altLang="en-US" sz="1600" b="1">
                <a:latin typeface="+mn-ea"/>
              </a:rPr>
              <a:t>머신러닝의 간략한 역사</a:t>
            </a:r>
            <a:endParaRPr lang="en-US" altLang="ko-KR" sz="1600" b="1">
              <a:latin typeface="+mn-ea"/>
            </a:endParaRPr>
          </a:p>
          <a:p>
            <a:r>
              <a:rPr lang="ko-KR" altLang="en-US" sz="1600" b="1">
                <a:latin typeface="+mn-ea"/>
              </a:rPr>
              <a:t>왜 딥러닝일까</a:t>
            </a:r>
            <a:r>
              <a:rPr lang="en-US" altLang="ko-KR" sz="1600" b="1">
                <a:latin typeface="+mn-ea"/>
              </a:rPr>
              <a:t>? </a:t>
            </a:r>
            <a:r>
              <a:rPr lang="ko-KR" altLang="en-US" sz="1600" b="1">
                <a:latin typeface="+mn-ea"/>
              </a:rPr>
              <a:t>왜 지금 일까</a:t>
            </a:r>
            <a:r>
              <a:rPr lang="en-US" altLang="ko-KR" sz="1600" b="1">
                <a:latin typeface="+mn-ea"/>
              </a:rPr>
              <a:t>?</a:t>
            </a:r>
            <a:endParaRPr lang="en-US" altLang="ko-KR" sz="1600" b="1" dirty="0">
              <a:latin typeface="+mn-ea"/>
            </a:endParaRPr>
          </a:p>
        </p:txBody>
      </p:sp>
      <p:sp>
        <p:nvSpPr>
          <p:cNvPr id="4" name="TextBox 3">
            <a:extLst>
              <a:ext uri="{FF2B5EF4-FFF2-40B4-BE49-F238E27FC236}">
                <a16:creationId xmlns:a16="http://schemas.microsoft.com/office/drawing/2014/main" id="{EC3AFE09-6BED-44E5-88CD-77DF8F2815AB}"/>
              </a:ext>
            </a:extLst>
          </p:cNvPr>
          <p:cNvSpPr txBox="1"/>
          <p:nvPr/>
        </p:nvSpPr>
        <p:spPr>
          <a:xfrm>
            <a:off x="1316596" y="3212976"/>
            <a:ext cx="1859805" cy="2031325"/>
          </a:xfrm>
          <a:prstGeom prst="rect">
            <a:avLst/>
          </a:prstGeom>
          <a:noFill/>
        </p:spPr>
        <p:txBody>
          <a:bodyPr wrap="none" rtlCol="0">
            <a:spAutoFit/>
          </a:bodyPr>
          <a:lstStyle/>
          <a:p>
            <a:r>
              <a:rPr lang="ko-KR" altLang="en-US"/>
              <a:t>김정인 강사</a:t>
            </a:r>
            <a:endParaRPr lang="en-US" altLang="ko-KR"/>
          </a:p>
          <a:p>
            <a:endParaRPr lang="en-US" altLang="ko-KR"/>
          </a:p>
          <a:p>
            <a:r>
              <a:rPr lang="ko-KR" altLang="en-US"/>
              <a:t>수업시작  </a:t>
            </a:r>
            <a:r>
              <a:rPr lang="en-US" altLang="ko-KR"/>
              <a:t>: 14:00</a:t>
            </a:r>
          </a:p>
          <a:p>
            <a:endParaRPr lang="en-US" altLang="ko-KR"/>
          </a:p>
          <a:p>
            <a:r>
              <a:rPr lang="ko-KR" altLang="en-US"/>
              <a:t>쉬는 시간 </a:t>
            </a:r>
            <a:r>
              <a:rPr lang="en-US" altLang="ko-KR"/>
              <a:t>: 15</a:t>
            </a:r>
            <a:r>
              <a:rPr lang="ko-KR" altLang="en-US"/>
              <a:t>분</a:t>
            </a:r>
            <a:endParaRPr lang="en-US" altLang="ko-KR"/>
          </a:p>
          <a:p>
            <a:endParaRPr lang="en-US" altLang="ko-KR"/>
          </a:p>
          <a:p>
            <a:r>
              <a:rPr lang="ko-KR" altLang="en-US"/>
              <a:t>종료시간 </a:t>
            </a:r>
            <a:r>
              <a:rPr lang="en-US" altLang="ko-KR"/>
              <a:t>: 16:30</a:t>
            </a:r>
            <a:endParaRPr lang="ko-KR" altLang="en-US"/>
          </a:p>
        </p:txBody>
      </p:sp>
    </p:spTree>
    <p:extLst>
      <p:ext uri="{BB962C8B-B14F-4D97-AF65-F5344CB8AC3E}">
        <p14:creationId xmlns:p14="http://schemas.microsoft.com/office/powerpoint/2010/main" val="42799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C6F184B-486B-44D6-B8ED-3F0ADA2BBA0E}"/>
              </a:ext>
            </a:extLst>
          </p:cNvPr>
          <p:cNvSpPr>
            <a:spLocks noGrp="1"/>
          </p:cNvSpPr>
          <p:nvPr>
            <p:ph type="body" sz="quarter" idx="19"/>
          </p:nvPr>
        </p:nvSpPr>
        <p:spPr/>
        <p:txBody>
          <a:bodyPr/>
          <a:lstStyle/>
          <a:p>
            <a:r>
              <a:rPr lang="ko-KR" altLang="en-US"/>
              <a:t>머신 러닝</a:t>
            </a:r>
          </a:p>
        </p:txBody>
      </p:sp>
      <p:sp>
        <p:nvSpPr>
          <p:cNvPr id="3" name="텍스트 개체 틀 2">
            <a:extLst>
              <a:ext uri="{FF2B5EF4-FFF2-40B4-BE49-F238E27FC236}">
                <a16:creationId xmlns:a16="http://schemas.microsoft.com/office/drawing/2014/main" id="{B7C934FE-0705-46EE-9D14-595C6A797B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F4424AF7-F945-4AF1-BCC8-09985E4C695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기본 개념</a:t>
            </a:r>
            <a:endParaRPr lang="en-US" altLang="ko-KR" sz="2000" b="1">
              <a:latin typeface="+mj-ea"/>
              <a:ea typeface="+mj-ea"/>
            </a:endParaRPr>
          </a:p>
        </p:txBody>
      </p:sp>
      <p:sp>
        <p:nvSpPr>
          <p:cNvPr id="6" name="Rectangle 13">
            <a:extLst>
              <a:ext uri="{FF2B5EF4-FFF2-40B4-BE49-F238E27FC236}">
                <a16:creationId xmlns:a16="http://schemas.microsoft.com/office/drawing/2014/main" id="{EE568D42-20F1-433B-AC77-81B9EC6CE91E}"/>
              </a:ext>
            </a:extLst>
          </p:cNvPr>
          <p:cNvSpPr>
            <a:spLocks noChangeArrowheads="1"/>
          </p:cNvSpPr>
          <p:nvPr/>
        </p:nvSpPr>
        <p:spPr bwMode="auto">
          <a:xfrm>
            <a:off x="956556" y="1504946"/>
            <a:ext cx="4685480" cy="3293209"/>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What is ML?</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learning?</a:t>
            </a:r>
          </a:p>
          <a:p>
            <a:pPr marL="285750" indent="-285750">
              <a:spcBef>
                <a:spcPct val="50000"/>
              </a:spcBef>
              <a:buFont typeface="Arial" panose="020B0604020202020204" pitchFamily="34" charset="0"/>
              <a:buChar char="•"/>
            </a:pPr>
            <a:r>
              <a:rPr lang="en-US" altLang="ko-KR" sz="1600">
                <a:latin typeface="+mj-ea"/>
                <a:ea typeface="+mj-ea"/>
              </a:rPr>
              <a:t>supervised</a:t>
            </a:r>
          </a:p>
          <a:p>
            <a:pPr marL="285750" indent="-285750">
              <a:spcBef>
                <a:spcPct val="50000"/>
              </a:spcBef>
              <a:buFont typeface="Arial" panose="020B0604020202020204" pitchFamily="34" charset="0"/>
              <a:buChar char="•"/>
            </a:pPr>
            <a:r>
              <a:rPr lang="en-US" altLang="ko-KR" sz="1600">
                <a:latin typeface="+mj-ea"/>
                <a:ea typeface="+mj-ea"/>
              </a:rPr>
              <a:t>unsupervised</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What is regression?</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classification?</a:t>
            </a:r>
          </a:p>
        </p:txBody>
      </p:sp>
      <p:sp>
        <p:nvSpPr>
          <p:cNvPr id="16" name="Rectangle 13">
            <a:extLst>
              <a:ext uri="{FF2B5EF4-FFF2-40B4-BE49-F238E27FC236}">
                <a16:creationId xmlns:a16="http://schemas.microsoft.com/office/drawing/2014/main" id="{E5B4E74F-8D07-4858-8AB9-0C39F9CBC3CA}"/>
              </a:ext>
            </a:extLst>
          </p:cNvPr>
          <p:cNvSpPr>
            <a:spLocks noChangeArrowheads="1"/>
          </p:cNvSpPr>
          <p:nvPr/>
        </p:nvSpPr>
        <p:spPr bwMode="auto">
          <a:xfrm>
            <a:off x="4664968" y="1504946"/>
            <a:ext cx="4685480" cy="2800767"/>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a:t>
            </a:r>
            <a:r>
              <a:rPr lang="ko-KR" altLang="en-US" sz="1600" b="1">
                <a:latin typeface="+mj-ea"/>
                <a:ea typeface="+mj-ea"/>
              </a:rPr>
              <a:t>명시적 프로그램의 한계</a:t>
            </a:r>
            <a:endParaRPr lang="en-US" altLang="ko-KR" sz="1600" b="1">
              <a:latin typeface="+mj-ea"/>
              <a:ea typeface="+mj-ea"/>
            </a:endParaRPr>
          </a:p>
          <a:p>
            <a:pPr marL="285750" indent="-285750">
              <a:spcBef>
                <a:spcPct val="50000"/>
              </a:spcBef>
              <a:buFont typeface="Arial" panose="020B0604020202020204" pitchFamily="34" charset="0"/>
              <a:buChar char="•"/>
            </a:pPr>
            <a:r>
              <a:rPr lang="ko-KR" altLang="en-US" sz="1600">
                <a:latin typeface="+mj-ea"/>
                <a:ea typeface="+mj-ea"/>
              </a:rPr>
              <a:t>스팸 메일 필터  </a:t>
            </a:r>
            <a:r>
              <a:rPr lang="en-US" altLang="ko-KR" sz="1600">
                <a:latin typeface="+mj-ea"/>
                <a:ea typeface="+mj-ea"/>
              </a:rPr>
              <a:t>: </a:t>
            </a:r>
            <a:r>
              <a:rPr lang="ko-KR" altLang="en-US" sz="1600">
                <a:latin typeface="+mj-ea"/>
                <a:ea typeface="+mj-ea"/>
              </a:rPr>
              <a:t>많은 규칙</a:t>
            </a:r>
          </a:p>
          <a:p>
            <a:pPr marL="285750" indent="-285750">
              <a:spcBef>
                <a:spcPct val="50000"/>
              </a:spcBef>
              <a:buFont typeface="Arial" panose="020B0604020202020204" pitchFamily="34" charset="0"/>
              <a:buChar char="•"/>
            </a:pPr>
            <a:r>
              <a:rPr lang="ko-KR" altLang="en-US" sz="1600">
                <a:latin typeface="+mj-ea"/>
                <a:ea typeface="+mj-ea"/>
              </a:rPr>
              <a:t>자율 주행 </a:t>
            </a:r>
            <a:r>
              <a:rPr lang="en-US" altLang="ko-KR" sz="1600">
                <a:latin typeface="+mj-ea"/>
                <a:ea typeface="+mj-ea"/>
              </a:rPr>
              <a:t>: </a:t>
            </a:r>
            <a:r>
              <a:rPr lang="ko-KR" altLang="en-US" sz="1600">
                <a:latin typeface="+mj-ea"/>
                <a:ea typeface="+mj-ea"/>
              </a:rPr>
              <a:t>더 많은 규칙</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Machine learning : </a:t>
            </a:r>
          </a:p>
          <a:p>
            <a:pPr lvl="1"/>
            <a:r>
              <a:rPr lang="en-US" altLang="ko-KR" sz="1600">
                <a:latin typeface="+mj-ea"/>
                <a:ea typeface="+mj-ea"/>
              </a:rPr>
              <a:t>"</a:t>
            </a:r>
            <a:r>
              <a:rPr lang="ko-KR" altLang="en-US" sz="1600">
                <a:latin typeface="+mj-ea"/>
                <a:ea typeface="+mj-ea"/>
              </a:rPr>
              <a:t>기계가 일일이 코드로 명시하지 않은 동작을 데이터로부터 학습하여 실행할 수 있도록 하는 알고리즘을 개발하는 연구 분야 </a:t>
            </a:r>
            <a:r>
              <a:rPr lang="en-US" altLang="ko-KR" sz="1600">
                <a:latin typeface="+mj-ea"/>
                <a:ea typeface="+mj-ea"/>
              </a:rPr>
              <a:t>"  Arthur Samuel(1959)</a:t>
            </a:r>
            <a:endParaRPr lang="ko-KR" altLang="en-US" sz="1600">
              <a:latin typeface="+mj-ea"/>
              <a:ea typeface="+mj-ea"/>
            </a:endParaRPr>
          </a:p>
        </p:txBody>
      </p:sp>
    </p:spTree>
    <p:extLst>
      <p:ext uri="{BB962C8B-B14F-4D97-AF65-F5344CB8AC3E}">
        <p14:creationId xmlns:p14="http://schemas.microsoft.com/office/powerpoint/2010/main" val="1182556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𝑥</m:t>
                                    </m:r>
                                  </m:e>
                                  <m:sub>
                                    <m:r>
                                      <a:rPr lang="en-US" altLang="ko-KR" sz="1400" b="0" i="1" smtClean="0">
                                        <a:latin typeface="Cambria Math" panose="02040503050406030204" pitchFamily="18" charset="0"/>
                                      </a:rPr>
                                      <m:t>𝑖</m:t>
                                    </m:r>
                                  </m:sub>
                                </m:sSub>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70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𝑥</m:t>
                                    </m:r>
                                  </m:e>
                                  <m:sub>
                                    <m:r>
                                      <a:rPr lang="en-US" altLang="ko-KR" sz="1700" i="1">
                                        <a:solidFill>
                                          <a:schemeClr val="tx1"/>
                                        </a:solidFill>
                                        <a:latin typeface="Cambria Math" panose="02040503050406030204" pitchFamily="18" charset="0"/>
                                      </a:rPr>
                                      <m:t>𝑖</m:t>
                                    </m:r>
                                  </m:sub>
                                </m:sSub>
                              </m:oMath>
                            </m:oMathPara>
                          </a14:m>
                          <a:endParaRPr lang="ko-KR" altLang="en-US" sz="1400"/>
                        </a:p>
                      </a:txBody>
                      <a:tcPr marL="86755" marR="86755" marT="43377" marB="43377" anchor="ct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endParaRPr lang="ko-KR"/>
                        </a:p>
                      </a:txBody>
                      <a:tcPr marL="86755" marR="86755" marT="43377" marB="43377" anchor="ctr">
                        <a:blipFill>
                          <a:blip r:embed="rId3"/>
                          <a:stretch>
                            <a:fillRect l="-84861" t="-62963" r="-104691" b="-101235"/>
                          </a:stretch>
                        </a:blipFill>
                      </a:tcPr>
                    </a:tc>
                    <a:tc>
                      <a:txBody>
                        <a:bodyPr/>
                        <a:lstStyle/>
                        <a:p>
                          <a:endParaRPr lang="ko-KR"/>
                        </a:p>
                      </a:txBody>
                      <a:tcPr marL="86755" marR="86755" marT="43377" marB="43377" anchor="ctr">
                        <a:blipFill>
                          <a:blip r:embed="rId3"/>
                          <a:stretch>
                            <a:fillRect l="-178029" t="-62963" r="-821" b="-101235"/>
                          </a:stretch>
                        </a:blipFill>
                      </a:tcP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endParaRPr lang="ko-KR"/>
                        </a:p>
                      </a:txBody>
                      <a:tcPr marL="86755" marR="86755" marT="43377" marB="43377" anchor="ctr">
                        <a:blipFill>
                          <a:blip r:embed="rId3"/>
                          <a:stretch>
                            <a:fillRect l="-84861" t="-162963" r="-104691" b="-1235"/>
                          </a:stretch>
                        </a:blipFill>
                      </a:tcPr>
                    </a:tc>
                    <a:tc>
                      <a:txBody>
                        <a:bodyPr/>
                        <a:lstStyle/>
                        <a:p>
                          <a:endParaRPr lang="ko-KR"/>
                        </a:p>
                      </a:txBody>
                      <a:tcPr marL="86755" marR="86755" marT="43377" marB="43377" anchor="ctr">
                        <a:blipFill>
                          <a:blip r:embed="rId3"/>
                          <a:stretch>
                            <a:fillRect l="-178029" t="-162963" r="-821" b="-1235"/>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822908" y="1052736"/>
                <a:ext cx="8237626" cy="1446550"/>
              </a:xfrm>
              <a:prstGeom prst="rect">
                <a:avLst/>
              </a:prstGeom>
              <a:noFill/>
            </p:spPr>
            <p:txBody>
              <a:bodyPr wrap="square" rtlCol="0">
                <a:spAutoFit/>
              </a:bodyPr>
              <a:lstStyle/>
              <a:p>
                <a:r>
                  <a:rPr lang="ko-KR" altLang="en-US" sz="2000" b="1">
                    <a:latin typeface="+mj-ea"/>
                    <a:ea typeface="+mj-ea"/>
                  </a:rPr>
                  <a:t>제곱 오차의 미분과 로지스틱 손실 함수의 미분은 </a:t>
                </a:r>
                <a14:m>
                  <m:oMath xmlns:m="http://schemas.openxmlformats.org/officeDocument/2006/math">
                    <m:acc>
                      <m:accPr>
                        <m:chr m:val="̂"/>
                        <m:ctrlPr>
                          <a:rPr lang="en-US" altLang="ko-KR" sz="2000" b="1" i="1">
                            <a:solidFill>
                              <a:srgbClr val="000000"/>
                            </a:solidFill>
                            <a:latin typeface="Cambria Math" panose="02040503050406030204" pitchFamily="18" charset="0"/>
                            <a:ea typeface="+mj-ea"/>
                          </a:rPr>
                        </m:ctrlPr>
                      </m:accPr>
                      <m:e>
                        <m:r>
                          <a:rPr lang="en-US" altLang="ko-KR" sz="2000" b="1" i="1">
                            <a:solidFill>
                              <a:srgbClr val="000000"/>
                            </a:solidFill>
                            <a:latin typeface="Cambria Math" panose="02040503050406030204" pitchFamily="18" charset="0"/>
                            <a:ea typeface="+mj-ea"/>
                          </a:rPr>
                          <m:t>𝒚</m:t>
                        </m:r>
                      </m:e>
                    </m:acc>
                  </m:oMath>
                </a14:m>
                <a:r>
                  <a:rPr lang="ko-KR" altLang="en-US" sz="2800" b="1">
                    <a:latin typeface="+mj-ea"/>
                    <a:ea typeface="+mj-ea"/>
                  </a:rPr>
                  <a:t> </a:t>
                </a:r>
                <a:r>
                  <a:rPr lang="ko-KR" altLang="en-US" sz="2000" b="1">
                    <a:latin typeface="+mj-ea"/>
                    <a:ea typeface="+mj-ea"/>
                  </a:rPr>
                  <a:t>이 </a:t>
                </a:r>
                <a:r>
                  <a:rPr lang="en-US" altLang="ko-KR" sz="2000" b="1">
                    <a:latin typeface="+mj-ea"/>
                    <a:ea typeface="+mj-ea"/>
                  </a:rPr>
                  <a:t>a</a:t>
                </a:r>
                <a:r>
                  <a:rPr lang="ko-KR" altLang="en-US" sz="2000" b="1">
                    <a:latin typeface="+mj-ea"/>
                    <a:ea typeface="+mj-ea"/>
                  </a:rPr>
                  <a:t>로</a:t>
                </a:r>
                <a:endParaRPr lang="en-US" altLang="ko-KR" sz="2000" b="1">
                  <a:latin typeface="+mj-ea"/>
                  <a:ea typeface="+mj-ea"/>
                </a:endParaRPr>
              </a:p>
              <a:p>
                <a:r>
                  <a:rPr lang="ko-KR" altLang="en-US" sz="2000" b="1">
                    <a:latin typeface="+mj-ea"/>
                    <a:ea typeface="+mj-ea"/>
                  </a:rPr>
                  <a:t>바뀌었을 뿐 동일 하다</a:t>
                </a:r>
                <a:r>
                  <a:rPr lang="en-US" altLang="ko-KR" sz="2000" b="1">
                    <a:latin typeface="+mj-ea"/>
                    <a:ea typeface="+mj-ea"/>
                  </a:rPr>
                  <a:t>. </a:t>
                </a:r>
              </a:p>
              <a:p>
                <a:r>
                  <a:rPr lang="ko-KR" altLang="en-US" sz="2000" b="1">
                    <a:latin typeface="+mj-ea"/>
                    <a:ea typeface="+mj-ea"/>
                  </a:rPr>
                  <a:t>따라서 선형함수의 결과 값을 </a:t>
                </a:r>
                <a:r>
                  <a:rPr lang="en-US" altLang="ko-KR" sz="2000" b="1">
                    <a:latin typeface="+mj-ea"/>
                    <a:ea typeface="+mj-ea"/>
                  </a:rPr>
                  <a:t>activation </a:t>
                </a:r>
                <a:r>
                  <a:rPr lang="ko-KR" altLang="en-US" sz="2000" b="1">
                    <a:latin typeface="+mj-ea"/>
                    <a:ea typeface="+mj-ea"/>
                  </a:rPr>
                  <a:t>함수인 시그모이드를  적용한 값이 </a:t>
                </a:r>
                <a:r>
                  <a:rPr lang="en-US" altLang="ko-KR" sz="2000" b="1">
                    <a:latin typeface="+mj-ea"/>
                    <a:ea typeface="+mj-ea"/>
                  </a:rPr>
                  <a:t>a </a:t>
                </a:r>
                <a:r>
                  <a:rPr lang="ko-KR" altLang="en-US" sz="2000" b="1">
                    <a:latin typeface="+mj-ea"/>
                    <a:ea typeface="+mj-ea"/>
                  </a:rPr>
                  <a:t>이다</a:t>
                </a:r>
                <a:r>
                  <a:rPr lang="en-US" altLang="ko-KR" sz="2000" b="1">
                    <a:latin typeface="+mj-ea"/>
                    <a:ea typeface="+mj-ea"/>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822908" y="1052736"/>
                <a:ext cx="8237626" cy="1446550"/>
              </a:xfrm>
              <a:prstGeom prst="rect">
                <a:avLst/>
              </a:prstGeom>
              <a:blipFill>
                <a:blip r:embed="rId4"/>
                <a:stretch>
                  <a:fillRect l="-814" b="-675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7C47BD7-3004-4635-B4FE-22AC08A7A16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08CEEAD9-83FA-4E0D-A58A-DC3686F5A22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610705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3103FB-F47A-4E06-84EE-4F196F28E678}"/>
              </a:ext>
            </a:extLst>
          </p:cNvPr>
          <p:cNvSpPr txBox="1"/>
          <p:nvPr/>
        </p:nvSpPr>
        <p:spPr>
          <a:xfrm>
            <a:off x="839335" y="1102335"/>
            <a:ext cx="6458819" cy="400110"/>
          </a:xfrm>
          <a:prstGeom prst="rect">
            <a:avLst/>
          </a:prstGeom>
          <a:noFill/>
        </p:spPr>
        <p:txBody>
          <a:bodyPr wrap="none" rtlCol="0">
            <a:spAutoFit/>
          </a:bodyPr>
          <a:lstStyle/>
          <a:p>
            <a:r>
              <a:rPr lang="ko-KR" altLang="en-US" sz="2000" b="1">
                <a:latin typeface="+mj-ea"/>
                <a:ea typeface="+mj-ea"/>
              </a:rPr>
              <a:t>분류용 데이터셋을 준비</a:t>
            </a:r>
            <a:r>
              <a:rPr lang="en-US" altLang="ko-KR" sz="2000" b="1">
                <a:latin typeface="+mj-ea"/>
                <a:ea typeface="+mj-ea"/>
              </a:rPr>
              <a:t>(</a:t>
            </a:r>
            <a:r>
              <a:rPr lang="ko-KR" altLang="en-US" sz="2000" b="1">
                <a:latin typeface="+mj-ea"/>
                <a:ea typeface="+mj-ea"/>
              </a:rPr>
              <a:t>위스콘신 유방암 데이터 세트</a:t>
            </a:r>
            <a:r>
              <a:rPr lang="en-US" altLang="ko-KR" sz="2000" b="1">
                <a:latin typeface="+mj-ea"/>
                <a:ea typeface="+mj-ea"/>
              </a:rPr>
              <a:t>)</a:t>
            </a:r>
            <a:endParaRPr lang="ko-KR" altLang="en-US" sz="2000" b="1">
              <a:latin typeface="+mj-ea"/>
              <a:ea typeface="+mj-ea"/>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966524448"/>
              </p:ext>
            </p:extLst>
          </p:nvPr>
        </p:nvGraphicFramePr>
        <p:xfrm>
          <a:off x="1138821" y="1691836"/>
          <a:ext cx="7736844" cy="1055514"/>
        </p:xfrm>
        <a:graphic>
          <a:graphicData uri="http://schemas.openxmlformats.org/drawingml/2006/table">
            <a:tbl>
              <a:tblPr firstRow="1" bandRow="1">
                <a:tableStyleId>{5C22544A-7EE6-4342-B048-85BDC9FD1C3A}</a:tableStyleId>
              </a:tblPr>
              <a:tblGrid>
                <a:gridCol w="2578948">
                  <a:extLst>
                    <a:ext uri="{9D8B030D-6E8A-4147-A177-3AD203B41FA5}">
                      <a16:colId xmlns:a16="http://schemas.microsoft.com/office/drawing/2014/main" val="150969511"/>
                    </a:ext>
                  </a:extLst>
                </a:gridCol>
                <a:gridCol w="2578948">
                  <a:extLst>
                    <a:ext uri="{9D8B030D-6E8A-4147-A177-3AD203B41FA5}">
                      <a16:colId xmlns:a16="http://schemas.microsoft.com/office/drawing/2014/main" val="1038492995"/>
                    </a:ext>
                  </a:extLst>
                </a:gridCol>
                <a:gridCol w="2578948">
                  <a:extLst>
                    <a:ext uri="{9D8B030D-6E8A-4147-A177-3AD203B41FA5}">
                      <a16:colId xmlns:a16="http://schemas.microsoft.com/office/drawing/2014/main" val="3716907710"/>
                    </a:ext>
                  </a:extLst>
                </a:gridCol>
              </a:tblGrid>
              <a:tr h="351838">
                <a:tc>
                  <a:txBody>
                    <a:bodyPr/>
                    <a:lstStyle/>
                    <a:p>
                      <a:pPr algn="ctr" latinLnBrk="1"/>
                      <a:endParaRPr lang="ko-KR" altLang="en-US"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의학</a:t>
                      </a:r>
                    </a:p>
                  </a:txBody>
                  <a:tcPr marL="86755" marR="86755" marT="43377" marB="43377" anchor="ctr"/>
                </a:tc>
                <a:tc>
                  <a:txBody>
                    <a:bodyPr/>
                    <a:lstStyle/>
                    <a:p>
                      <a:pPr algn="ctr" latinLnBrk="1"/>
                      <a:r>
                        <a:rPr lang="ko-KR" altLang="en-US" sz="1400" b="1">
                          <a:solidFill>
                            <a:schemeClr val="tx1"/>
                          </a:solidFill>
                          <a:latin typeface="+mj-ea"/>
                          <a:ea typeface="+mj-ea"/>
                        </a:rPr>
                        <a:t>이진 분류</a:t>
                      </a:r>
                    </a:p>
                  </a:txBody>
                  <a:tcPr marL="86755" marR="86755" marT="43377" marB="43377" anchor="ctr"/>
                </a:tc>
                <a:extLst>
                  <a:ext uri="{0D108BD9-81ED-4DB2-BD59-A6C34878D82A}">
                    <a16:rowId xmlns:a16="http://schemas.microsoft.com/office/drawing/2014/main" val="1600809493"/>
                  </a:ext>
                </a:extLst>
              </a:tr>
              <a:tr h="351838">
                <a:tc>
                  <a:txBody>
                    <a:bodyPr/>
                    <a:lstStyle/>
                    <a:p>
                      <a:pPr algn="ctr" latinLnBrk="1"/>
                      <a:r>
                        <a:rPr lang="ko-KR" altLang="en-US" sz="1400" b="1">
                          <a:solidFill>
                            <a:schemeClr val="tx1"/>
                          </a:solidFill>
                          <a:latin typeface="+mj-ea"/>
                          <a:ea typeface="+mj-ea"/>
                        </a:rPr>
                        <a:t>좋음</a:t>
                      </a:r>
                      <a:endParaRPr lang="en-US" altLang="ko-KR"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양성 종양</a:t>
                      </a:r>
                    </a:p>
                  </a:txBody>
                  <a:tcPr marL="86755" marR="86755" marT="43377" marB="43377" anchor="ctr"/>
                </a:tc>
                <a:tc>
                  <a:txBody>
                    <a:bodyPr/>
                    <a:lstStyle/>
                    <a:p>
                      <a:pPr algn="ctr" latinLnBrk="1"/>
                      <a:r>
                        <a:rPr lang="en-US" altLang="ko-KR" sz="1400" b="1">
                          <a:solidFill>
                            <a:schemeClr val="tx1"/>
                          </a:solidFill>
                          <a:latin typeface="+mj-ea"/>
                          <a:ea typeface="+mj-ea"/>
                        </a:rPr>
                        <a:t>0</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2903578336"/>
                  </a:ext>
                </a:extLst>
              </a:tr>
              <a:tr h="351838">
                <a:tc>
                  <a:txBody>
                    <a:bodyPr/>
                    <a:lstStyle/>
                    <a:p>
                      <a:pPr algn="ctr" latinLnBrk="1"/>
                      <a:r>
                        <a:rPr lang="ko-KR" altLang="en-US" sz="1400" b="1">
                          <a:solidFill>
                            <a:schemeClr val="tx1"/>
                          </a:solidFill>
                          <a:latin typeface="+mj-ea"/>
                          <a:ea typeface="+mj-ea"/>
                        </a:rPr>
                        <a:t>나쁨</a:t>
                      </a:r>
                    </a:p>
                  </a:txBody>
                  <a:tcPr marL="86755" marR="86755" marT="43377" marB="43377" anchor="ctr"/>
                </a:tc>
                <a:tc>
                  <a:txBody>
                    <a:bodyPr/>
                    <a:lstStyle/>
                    <a:p>
                      <a:pPr algn="ctr" latinLnBrk="1"/>
                      <a:r>
                        <a:rPr lang="ko-KR" altLang="en-US" sz="1400" b="1">
                          <a:solidFill>
                            <a:schemeClr val="tx1"/>
                          </a:solidFill>
                          <a:latin typeface="+mj-ea"/>
                          <a:ea typeface="+mj-ea"/>
                        </a:rPr>
                        <a:t>악성 종양</a:t>
                      </a:r>
                    </a:p>
                  </a:txBody>
                  <a:tcPr marL="86755" marR="86755" marT="43377" marB="43377" anchor="ctr"/>
                </a:tc>
                <a:tc>
                  <a:txBody>
                    <a:bodyPr/>
                    <a:lstStyle/>
                    <a:p>
                      <a:pPr algn="ctr" latinLnBrk="1"/>
                      <a:r>
                        <a:rPr lang="en-US" altLang="ko-KR" sz="1400" b="1">
                          <a:solidFill>
                            <a:schemeClr val="tx1"/>
                          </a:solidFill>
                          <a:latin typeface="+mj-ea"/>
                          <a:ea typeface="+mj-ea"/>
                        </a:rPr>
                        <a:t>1</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131233" y="3822469"/>
            <a:ext cx="7744432" cy="646331"/>
          </a:xfrm>
          <a:prstGeom prst="rect">
            <a:avLst/>
          </a:prstGeom>
          <a:solidFill>
            <a:srgbClr val="E2E2F6"/>
          </a:solidFill>
        </p:spPr>
        <p:txBody>
          <a:bodyPr wrap="square">
            <a:spAutoFit/>
          </a:bodyPr>
          <a:lstStyle/>
          <a:p>
            <a:r>
              <a:rPr lang="en-US" altLang="ko-KR">
                <a:latin typeface="Consolas" panose="020B0609020204030204" pitchFamily="49" charset="0"/>
              </a:rPr>
              <a:t>from sklearn.datasets import load_breast_cancer</a:t>
            </a:r>
          </a:p>
          <a:p>
            <a:r>
              <a:rPr lang="en-US" altLang="ko-KR">
                <a:latin typeface="Consolas" panose="020B0609020204030204" pitchFamily="49" charset="0"/>
              </a:rPr>
              <a:t>cancer = load_breast_cancer()</a:t>
            </a:r>
          </a:p>
        </p:txBody>
      </p:sp>
      <p:sp>
        <p:nvSpPr>
          <p:cNvPr id="10" name="TextBox 9">
            <a:extLst>
              <a:ext uri="{FF2B5EF4-FFF2-40B4-BE49-F238E27FC236}">
                <a16:creationId xmlns:a16="http://schemas.microsoft.com/office/drawing/2014/main" id="{120657F9-90C7-4389-A2E0-6C86B766ABC9}"/>
              </a:ext>
            </a:extLst>
          </p:cNvPr>
          <p:cNvSpPr txBox="1"/>
          <p:nvPr/>
        </p:nvSpPr>
        <p:spPr>
          <a:xfrm>
            <a:off x="1147605" y="3367893"/>
            <a:ext cx="3756156" cy="355162"/>
          </a:xfrm>
          <a:prstGeom prst="rect">
            <a:avLst/>
          </a:prstGeom>
          <a:noFill/>
        </p:spPr>
        <p:txBody>
          <a:bodyPr wrap="none" rtlCol="0">
            <a:spAutoFit/>
          </a:bodyPr>
          <a:lstStyle/>
          <a:p>
            <a:pPr algn="l"/>
            <a:r>
              <a:rPr lang="ko-KR" altLang="en-US" sz="1708" b="1">
                <a:latin typeface="+mj-ea"/>
                <a:ea typeface="+mj-ea"/>
              </a:rPr>
              <a:t>사이킷런의 </a:t>
            </a:r>
            <a:r>
              <a:rPr lang="en-US" altLang="ko-KR" sz="1708" b="1">
                <a:latin typeface="+mj-ea"/>
                <a:ea typeface="+mj-ea"/>
              </a:rPr>
              <a:t>datasets </a:t>
            </a:r>
            <a:r>
              <a:rPr lang="ko-KR" altLang="en-US" sz="1708" b="1">
                <a:latin typeface="+mj-ea"/>
                <a:ea typeface="+mj-ea"/>
              </a:rPr>
              <a:t>에서 불러온다</a:t>
            </a:r>
            <a:r>
              <a:rPr lang="en-US" altLang="ko-KR" sz="1708" b="1">
                <a:latin typeface="+mj-ea"/>
                <a:ea typeface="+mj-ea"/>
              </a:rPr>
              <a:t>.</a:t>
            </a:r>
            <a:endParaRPr lang="ko-KR" altLang="en-US" sz="1708" b="1">
              <a:latin typeface="+mj-ea"/>
              <a:ea typeface="+mj-ea"/>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131233" y="5256522"/>
            <a:ext cx="7744432" cy="369332"/>
          </a:xfrm>
          <a:prstGeom prst="rect">
            <a:avLst/>
          </a:prstGeom>
          <a:solidFill>
            <a:srgbClr val="E2E2F6"/>
          </a:solidFill>
        </p:spPr>
        <p:txBody>
          <a:bodyPr wrap="square">
            <a:spAutoFit/>
          </a:bodyPr>
          <a:lstStyle/>
          <a:p>
            <a:r>
              <a:rPr lang="en-US" altLang="ko-KR">
                <a:latin typeface="Consolas" panose="020B0609020204030204" pitchFamily="49" charset="0"/>
              </a:rPr>
              <a:t>print(cancer.data.shape, cancer.target.shape)</a:t>
            </a:r>
            <a:endParaRPr lang="ko-KR" altLang="en-US">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34619" y="4873355"/>
            <a:ext cx="3541867" cy="355162"/>
          </a:xfrm>
          <a:prstGeom prst="rect">
            <a:avLst/>
          </a:prstGeom>
          <a:noFill/>
        </p:spPr>
        <p:txBody>
          <a:bodyPr wrap="none" rtlCol="0">
            <a:spAutoFit/>
          </a:bodyPr>
          <a:lstStyle/>
          <a:p>
            <a:pPr algn="l"/>
            <a:r>
              <a:rPr lang="en-US" altLang="ko-KR" sz="1708" b="1">
                <a:latin typeface="+mj-ea"/>
                <a:ea typeface="+mj-ea"/>
              </a:rPr>
              <a:t>data</a:t>
            </a:r>
            <a:r>
              <a:rPr lang="ko-KR" altLang="en-US" sz="1708" b="1">
                <a:latin typeface="+mj-ea"/>
                <a:ea typeface="+mj-ea"/>
              </a:rPr>
              <a:t>와 </a:t>
            </a:r>
            <a:r>
              <a:rPr lang="en-US" altLang="ko-KR" sz="1708" b="1">
                <a:latin typeface="+mj-ea"/>
                <a:ea typeface="+mj-ea"/>
              </a:rPr>
              <a:t>target</a:t>
            </a:r>
            <a:r>
              <a:rPr lang="ko-KR" altLang="en-US" sz="1708" b="1">
                <a:latin typeface="+mj-ea"/>
                <a:ea typeface="+mj-ea"/>
              </a:rPr>
              <a:t>의 크기를 알아본다</a:t>
            </a:r>
            <a:r>
              <a:rPr lang="en-US" altLang="ko-KR" sz="1708" b="1">
                <a:latin typeface="+mj-ea"/>
                <a:ea typeface="+mj-ea"/>
              </a:rPr>
              <a:t>.</a:t>
            </a:r>
            <a:endParaRPr lang="ko-KR" altLang="en-US" sz="1708" b="1">
              <a:latin typeface="+mj-ea"/>
              <a:ea typeface="+mj-ea"/>
            </a:endParaRPr>
          </a:p>
        </p:txBody>
      </p:sp>
      <p:sp>
        <p:nvSpPr>
          <p:cNvPr id="3" name="TextBox 2">
            <a:extLst>
              <a:ext uri="{FF2B5EF4-FFF2-40B4-BE49-F238E27FC236}">
                <a16:creationId xmlns:a16="http://schemas.microsoft.com/office/drawing/2014/main" id="{665198AA-A850-464E-805E-FFEBEFE94BE5}"/>
              </a:ext>
            </a:extLst>
          </p:cNvPr>
          <p:cNvSpPr txBox="1"/>
          <p:nvPr/>
        </p:nvSpPr>
        <p:spPr>
          <a:xfrm>
            <a:off x="2431247" y="5681865"/>
            <a:ext cx="3429144" cy="400110"/>
          </a:xfrm>
          <a:prstGeom prst="rect">
            <a:avLst/>
          </a:prstGeom>
          <a:noFill/>
        </p:spPr>
        <p:txBody>
          <a:bodyPr wrap="none" rtlCol="0">
            <a:spAutoFit/>
          </a:bodyPr>
          <a:lstStyle/>
          <a:p>
            <a:pPr algn="l"/>
            <a:r>
              <a:rPr lang="en-US" altLang="ko-KR" sz="2000">
                <a:latin typeface="Consolas" panose="020B0609020204030204" pitchFamily="49" charset="0"/>
              </a:rPr>
              <a:t>(569, 30)        (569,)</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349E65B4-4A29-4C7E-B465-16CBE6CB4BA4}"/>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2" name="텍스트 개체 틀 2">
            <a:extLst>
              <a:ext uri="{FF2B5EF4-FFF2-40B4-BE49-F238E27FC236}">
                <a16:creationId xmlns:a16="http://schemas.microsoft.com/office/drawing/2014/main" id="{155E7429-B5E0-4BED-B151-DC7DA0F75C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44830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46FD6B5A-D5BE-4126-9C02-F502CCDB5641}"/>
              </a:ext>
            </a:extLst>
          </p:cNvPr>
          <p:cNvSpPr/>
          <p:nvPr/>
        </p:nvSpPr>
        <p:spPr>
          <a:xfrm>
            <a:off x="1208172" y="1628756"/>
            <a:ext cx="7643534" cy="3420424"/>
          </a:xfrm>
          <a:prstGeom prst="rect">
            <a:avLst/>
          </a:prstGeom>
          <a:solidFill>
            <a:srgbClr val="E2E2F6"/>
          </a:solidFill>
        </p:spPr>
        <p:txBody>
          <a:bodyPr wrap="square">
            <a:spAutoFit/>
          </a:bodyPr>
          <a:lstStyle/>
          <a:p>
            <a:r>
              <a:rPr lang="en-US" altLang="ko-KR" sz="1708">
                <a:latin typeface="Consolas" panose="020B0609020204030204" pitchFamily="49" charset="0"/>
              </a:rPr>
              <a:t>cancer.data[:3]</a:t>
            </a:r>
          </a:p>
          <a:p>
            <a:r>
              <a:rPr lang="en-US" altLang="ko-KR" sz="1328">
                <a:latin typeface="Consolas" panose="020B0609020204030204" pitchFamily="49" charset="0"/>
              </a:rPr>
              <a:t>array([[1.799e+01, 1.038e+01, 1.228e+02, 1.001e+03, 1.184e-01, 2.776e-01,</a:t>
            </a:r>
          </a:p>
          <a:p>
            <a:r>
              <a:rPr lang="en-US" altLang="ko-KR" sz="1328">
                <a:latin typeface="Consolas" panose="020B0609020204030204" pitchFamily="49" charset="0"/>
              </a:rPr>
              <a:t>        3.001e-01, 1.471e-01, 2.419e-01, 7.871e-02, 1.095e+00, 9.053e-01,</a:t>
            </a:r>
          </a:p>
          <a:p>
            <a:r>
              <a:rPr lang="en-US" altLang="ko-KR" sz="1328">
                <a:latin typeface="Consolas" panose="020B0609020204030204" pitchFamily="49" charset="0"/>
              </a:rPr>
              <a:t>        8.589e+00, 1.534e+02, 6.399e-03, 4.904e-02, 5.373e-02, 1.587e-02,</a:t>
            </a:r>
          </a:p>
          <a:p>
            <a:r>
              <a:rPr lang="en-US" altLang="ko-KR" sz="1328">
                <a:latin typeface="Consolas" panose="020B0609020204030204" pitchFamily="49" charset="0"/>
              </a:rPr>
              <a:t>        3.003e-02, 6.193e-03, 2.538e+01, 1.733e+01, 1.846e+02, 2.019e+03,</a:t>
            </a:r>
          </a:p>
          <a:p>
            <a:r>
              <a:rPr lang="en-US" altLang="ko-KR" sz="1328">
                <a:latin typeface="Consolas" panose="020B0609020204030204" pitchFamily="49" charset="0"/>
              </a:rPr>
              <a:t>        1.622e-01, 6.656e-01, 7.119e-01, 2.654e-01, 4.601e-01, 1.189e-01],</a:t>
            </a:r>
          </a:p>
          <a:p>
            <a:r>
              <a:rPr lang="en-US" altLang="ko-KR" sz="1328">
                <a:latin typeface="Consolas" panose="020B0609020204030204" pitchFamily="49" charset="0"/>
              </a:rPr>
              <a:t>       [2.057e+01, 1.777e+01, 1.329e+02, 1.326e+03, 8.474e-02, 7.864e-02,</a:t>
            </a:r>
          </a:p>
          <a:p>
            <a:r>
              <a:rPr lang="en-US" altLang="ko-KR" sz="1328">
                <a:latin typeface="Consolas" panose="020B0609020204030204" pitchFamily="49" charset="0"/>
              </a:rPr>
              <a:t>        8.690e-02, 7.017e-02, 1.812e-01, 5.667e-02, 5.435e-01, 7.339e-01,</a:t>
            </a:r>
          </a:p>
          <a:p>
            <a:r>
              <a:rPr lang="en-US" altLang="ko-KR" sz="1328">
                <a:latin typeface="Consolas" panose="020B0609020204030204" pitchFamily="49" charset="0"/>
              </a:rPr>
              <a:t>        3.398e+00, 7.408e+01, 5.225e-03, 1.308e-02, 1.860e-02, 1.340e-02,</a:t>
            </a:r>
          </a:p>
          <a:p>
            <a:r>
              <a:rPr lang="en-US" altLang="ko-KR" sz="1328">
                <a:latin typeface="Consolas" panose="020B0609020204030204" pitchFamily="49" charset="0"/>
              </a:rPr>
              <a:t>        1.389e-02, 3.532e-03, 2.499e+01, 2.341e+01, 1.588e+02, 1.956e+03,</a:t>
            </a:r>
          </a:p>
          <a:p>
            <a:r>
              <a:rPr lang="en-US" altLang="ko-KR" sz="1328">
                <a:latin typeface="Consolas" panose="020B0609020204030204" pitchFamily="49" charset="0"/>
              </a:rPr>
              <a:t>        1.238e-01, 1.866e-01, 2.416e-01, 1.860e-01, 2.750e-01, 8.902e-02],</a:t>
            </a:r>
          </a:p>
          <a:p>
            <a:r>
              <a:rPr lang="en-US" altLang="ko-KR" sz="1328">
                <a:latin typeface="Consolas" panose="020B0609020204030204" pitchFamily="49" charset="0"/>
              </a:rPr>
              <a:t>       [1.969e+01, 2.125e+01, 1.300e+02, 1.203e+03, 1.096e-01, 1.599e-01,</a:t>
            </a:r>
          </a:p>
          <a:p>
            <a:r>
              <a:rPr lang="en-US" altLang="ko-KR" sz="1328">
                <a:latin typeface="Consolas" panose="020B0609020204030204" pitchFamily="49" charset="0"/>
              </a:rPr>
              <a:t>        1.974e-01, 1.279e-01, 2.069e-01, 5.999e-02, 7.456e-01, 7.869e-01,</a:t>
            </a:r>
          </a:p>
          <a:p>
            <a:r>
              <a:rPr lang="en-US" altLang="ko-KR" sz="1328">
                <a:latin typeface="Consolas" panose="020B0609020204030204" pitchFamily="49" charset="0"/>
              </a:rPr>
              <a:t>        4.585e+00, 9.403e+01, 6.150e-03, 4.006e-02, 3.832e-02, 2.058e-02,</a:t>
            </a:r>
          </a:p>
          <a:p>
            <a:r>
              <a:rPr lang="en-US" altLang="ko-KR" sz="1328">
                <a:latin typeface="Consolas" panose="020B0609020204030204" pitchFamily="49" charset="0"/>
              </a:rPr>
              <a:t>        2.250e-02, 4.571e-03, 2.357e+01, 2.553e+01, 1.525e+02, 1.709e+03,</a:t>
            </a:r>
          </a:p>
          <a:p>
            <a:r>
              <a:rPr lang="en-US" altLang="ko-KR" sz="1328">
                <a:latin typeface="Consolas" panose="020B0609020204030204" pitchFamily="49" charset="0"/>
              </a:rPr>
              <a:t>        1.444e-01, 4.245e-01, 4.504e-01, 2.430e-01, 3.613e-01, 8.758e-02]])</a:t>
            </a:r>
            <a:endParaRPr lang="ko-KR" altLang="en-US" sz="1328">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177888" y="1082648"/>
            <a:ext cx="5008102" cy="355162"/>
          </a:xfrm>
          <a:prstGeom prst="rect">
            <a:avLst/>
          </a:prstGeom>
          <a:noFill/>
        </p:spPr>
        <p:txBody>
          <a:bodyPr wrap="none" rtlCol="0">
            <a:spAutoFit/>
          </a:bodyPr>
          <a:lstStyle/>
          <a:p>
            <a:pPr algn="l"/>
            <a:r>
              <a:rPr lang="en-US" altLang="ko-KR" sz="1708" b="1">
                <a:latin typeface="+mj-ea"/>
                <a:ea typeface="+mj-ea"/>
              </a:rPr>
              <a:t>cancer</a:t>
            </a:r>
            <a:r>
              <a:rPr lang="ko-KR" altLang="en-US" sz="1708" b="1">
                <a:latin typeface="+mj-ea"/>
                <a:ea typeface="+mj-ea"/>
              </a:rPr>
              <a:t>에는 </a:t>
            </a:r>
            <a:r>
              <a:rPr lang="en-US" altLang="ko-KR" sz="1708" b="1">
                <a:latin typeface="+mj-ea"/>
                <a:ea typeface="+mj-ea"/>
              </a:rPr>
              <a:t>569</a:t>
            </a:r>
            <a:r>
              <a:rPr lang="ko-KR" altLang="en-US" sz="1708" b="1">
                <a:latin typeface="+mj-ea"/>
                <a:ea typeface="+mj-ea"/>
              </a:rPr>
              <a:t>개의 샘플과 </a:t>
            </a:r>
            <a:r>
              <a:rPr lang="en-US" altLang="ko-KR" sz="1708" b="1">
                <a:latin typeface="+mj-ea"/>
                <a:ea typeface="+mj-ea"/>
              </a:rPr>
              <a:t>30</a:t>
            </a:r>
            <a:r>
              <a:rPr lang="ko-KR" altLang="en-US" sz="1708" b="1">
                <a:latin typeface="+mj-ea"/>
                <a:ea typeface="+mj-ea"/>
              </a:rPr>
              <a:t>개의 특성이 있다</a:t>
            </a:r>
            <a:r>
              <a:rPr lang="en-US" altLang="ko-KR" sz="1708" b="1">
                <a:latin typeface="+mj-ea"/>
                <a:ea typeface="+mj-ea"/>
              </a:rPr>
              <a:t>.</a:t>
            </a:r>
            <a:endParaRPr lang="ko-KR" altLang="en-US" sz="1708" b="1">
              <a:latin typeface="+mj-ea"/>
              <a:ea typeface="+mj-ea"/>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1960797" y="1945152"/>
            <a:ext cx="6171573" cy="1026027"/>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6B923BA-B157-47EA-9085-F9268A5D13F9}"/>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EAA9F6E8-C6D7-4503-89C9-8C68A7E5B28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845929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3068960"/>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plt.boxplot(cancer.data)</a:t>
            </a:r>
          </a:p>
          <a:p>
            <a:r>
              <a:rPr lang="en-US" altLang="ko-KR" sz="1708">
                <a:latin typeface="Consolas" panose="020B0609020204030204" pitchFamily="49" charset="0"/>
              </a:rPr>
              <a:t>plt.xlabel('feature')</a:t>
            </a:r>
          </a:p>
          <a:p>
            <a:r>
              <a:rPr lang="en-US" altLang="ko-KR" sz="1708">
                <a:latin typeface="Consolas" panose="020B0609020204030204" pitchFamily="49" charset="0"/>
              </a:rPr>
              <a:t>plt.ylabel('value')</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6900264" y="3227847"/>
            <a:ext cx="485027" cy="2927088"/>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142778" y="3417922"/>
            <a:ext cx="575660" cy="24137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6733692" y="5755122"/>
            <a:ext cx="409088" cy="167963"/>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7718438" y="3162282"/>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254004" y="5523271"/>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410495" y="3911805"/>
            <a:ext cx="963725" cy="355162"/>
          </a:xfrm>
          <a:prstGeom prst="rect">
            <a:avLst/>
          </a:prstGeom>
          <a:noFill/>
        </p:spPr>
        <p:txBody>
          <a:bodyPr wrap="none" rtlCol="0">
            <a:spAutoFit/>
          </a:bodyPr>
          <a:lstStyle/>
          <a:p>
            <a:pPr algn="l"/>
            <a:r>
              <a:rPr lang="en-US" altLang="ko-KR" sz="1708" b="1">
                <a:latin typeface="+mj-ea"/>
                <a:ea typeface="+mj-ea"/>
              </a:rPr>
              <a:t>3</a:t>
            </a:r>
            <a:r>
              <a:rPr lang="ko-KR" altLang="en-US" sz="1708" b="1">
                <a:latin typeface="+mj-ea"/>
                <a:ea typeface="+mj-ea"/>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430608" y="4849440"/>
            <a:ext cx="963725" cy="355162"/>
          </a:xfrm>
          <a:prstGeom prst="rect">
            <a:avLst/>
          </a:prstGeom>
          <a:noFill/>
        </p:spPr>
        <p:txBody>
          <a:bodyPr wrap="none" rtlCol="0">
            <a:spAutoFit/>
          </a:bodyPr>
          <a:lstStyle/>
          <a:p>
            <a:pPr algn="l"/>
            <a:r>
              <a:rPr lang="en-US" altLang="ko-KR" sz="1708" b="1">
                <a:latin typeface="+mj-ea"/>
                <a:ea typeface="+mj-ea"/>
              </a:rPr>
              <a:t>2</a:t>
            </a:r>
            <a:r>
              <a:rPr lang="ko-KR" altLang="en-US" sz="1708" b="1">
                <a:latin typeface="+mj-ea"/>
                <a:ea typeface="+mj-ea"/>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430607" y="5309495"/>
            <a:ext cx="963725" cy="355162"/>
          </a:xfrm>
          <a:prstGeom prst="rect">
            <a:avLst/>
          </a:prstGeom>
          <a:noFill/>
        </p:spPr>
        <p:txBody>
          <a:bodyPr wrap="none" rtlCol="0">
            <a:spAutoFit/>
          </a:bodyPr>
          <a:lstStyle/>
          <a:p>
            <a:pPr algn="l"/>
            <a:r>
              <a:rPr lang="en-US" altLang="ko-KR" sz="1708" b="1">
                <a:latin typeface="+mj-ea"/>
                <a:ea typeface="+mj-ea"/>
              </a:rPr>
              <a:t>1</a:t>
            </a:r>
            <a:r>
              <a:rPr lang="ko-KR" altLang="en-US" sz="1708" b="1">
                <a:latin typeface="+mj-ea"/>
                <a:ea typeface="+mj-ea"/>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535705" y="1082648"/>
            <a:ext cx="6612708" cy="400110"/>
          </a:xfrm>
          <a:prstGeom prst="rect">
            <a:avLst/>
          </a:prstGeom>
          <a:noFill/>
        </p:spPr>
        <p:txBody>
          <a:bodyPr wrap="none" rtlCol="0">
            <a:spAutoFit/>
          </a:bodyPr>
          <a:lstStyle/>
          <a:p>
            <a:pPr algn="l"/>
            <a:r>
              <a:rPr lang="ko-KR" altLang="en-US" sz="2000" b="1">
                <a:latin typeface="+mj-ea"/>
                <a:ea typeface="+mj-ea"/>
              </a:rPr>
              <a:t>박스 플롯을 이용하면 각 특성의 사분위 값을 볼수 있다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48948A9E-89DD-4F22-ADDA-A59E659C1D1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3" name="텍스트 개체 틀 2">
            <a:extLst>
              <a:ext uri="{FF2B5EF4-FFF2-40B4-BE49-F238E27FC236}">
                <a16:creationId xmlns:a16="http://schemas.microsoft.com/office/drawing/2014/main" id="{E6B069FE-4F99-4352-AB4A-DA080C49A4F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573222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2755873"/>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cancer.feature_names[[3,23]]</a:t>
            </a:r>
          </a:p>
          <a:p>
            <a:endParaRPr lang="en-US" altLang="ko-KR" sz="1600">
              <a:latin typeface="Consolas" panose="020B0609020204030204" pitchFamily="49" charset="0"/>
            </a:endParaRPr>
          </a:p>
          <a:p>
            <a:r>
              <a:rPr lang="en-US" altLang="ko-KR" sz="1600">
                <a:latin typeface="Consolas" panose="020B0609020204030204" pitchFamily="49" charset="0"/>
              </a:rPr>
              <a:t>array(['mean area', 'worst area'], dtype='&lt;U23')</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810867" y="1115231"/>
            <a:ext cx="5069016" cy="355162"/>
          </a:xfrm>
          <a:prstGeom prst="rect">
            <a:avLst/>
          </a:prstGeom>
          <a:noFill/>
        </p:spPr>
        <p:txBody>
          <a:bodyPr wrap="none" rtlCol="0">
            <a:spAutoFit/>
          </a:bodyPr>
          <a:lstStyle/>
          <a:p>
            <a:pPr algn="l"/>
            <a:r>
              <a:rPr lang="ko-KR" altLang="en-US" sz="1708" b="1">
                <a:latin typeface="+mj-ea"/>
                <a:ea typeface="+mj-ea"/>
              </a:rPr>
              <a:t>눈에 띄는 특성 보기 </a:t>
            </a:r>
            <a:r>
              <a:rPr lang="en-US" altLang="ko-KR" sz="1708" b="1">
                <a:latin typeface="+mj-ea"/>
                <a:ea typeface="+mj-ea"/>
              </a:rPr>
              <a:t>: </a:t>
            </a:r>
            <a:r>
              <a:rPr lang="ko-KR" altLang="en-US" sz="1708" b="1">
                <a:latin typeface="+mj-ea"/>
                <a:ea typeface="+mj-ea"/>
              </a:rPr>
              <a:t>모두 넓이에 관한 특성이다</a:t>
            </a:r>
            <a:r>
              <a:rPr lang="en-US" altLang="ko-KR" sz="1708" b="1">
                <a:latin typeface="+mj-ea"/>
                <a:ea typeface="+mj-ea"/>
              </a:rPr>
              <a:t>.</a:t>
            </a:r>
            <a:endParaRPr lang="ko-KR" altLang="en-US" sz="1708" b="1">
              <a:latin typeface="+mj-ea"/>
              <a:ea typeface="+mj-ea"/>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478403" y="5856940"/>
            <a:ext cx="1278427" cy="560393"/>
            <a:chOff x="1558246" y="6315166"/>
            <a:chExt cx="1347470" cy="590658"/>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347470" cy="374343"/>
            </a:xfrm>
            <a:prstGeom prst="rect">
              <a:avLst/>
            </a:prstGeom>
            <a:noFill/>
          </p:spPr>
          <p:txBody>
            <a:bodyPr wrap="none" rtlCol="0">
              <a:spAutoFit/>
            </a:bodyPr>
            <a:lstStyle/>
            <a:p>
              <a:pPr algn="l"/>
              <a:r>
                <a:rPr lang="en-US" altLang="ko-KR" sz="1708" b="1">
                  <a:latin typeface="+mj-ea"/>
                  <a:ea typeface="+mj-ea"/>
                </a:rPr>
                <a:t>mean</a:t>
              </a:r>
              <a:r>
                <a:rPr lang="ko-KR" altLang="en-US" sz="1708" b="1">
                  <a:latin typeface="+mj-ea"/>
                  <a:ea typeface="+mj-ea"/>
                </a:rPr>
                <a:t> </a:t>
              </a:r>
              <a:r>
                <a:rPr lang="en-US" altLang="ko-KR" sz="1708" b="1">
                  <a:latin typeface="+mj-ea"/>
                  <a:ea typeface="+mj-ea"/>
                </a:rPr>
                <a:t>area</a:t>
              </a:r>
              <a:endParaRPr lang="ko-KR" altLang="en-US" sz="1708" b="1">
                <a:latin typeface="+mj-ea"/>
                <a:ea typeface="+mj-ea"/>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250322" y="5856940"/>
            <a:ext cx="1288238" cy="560393"/>
            <a:chOff x="4479865" y="6355912"/>
            <a:chExt cx="1357811" cy="590658"/>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357811" cy="374343"/>
            </a:xfrm>
            <a:prstGeom prst="rect">
              <a:avLst/>
            </a:prstGeom>
            <a:noFill/>
          </p:spPr>
          <p:txBody>
            <a:bodyPr wrap="none" rtlCol="0">
              <a:spAutoFit/>
            </a:bodyPr>
            <a:lstStyle/>
            <a:p>
              <a:pPr algn="l"/>
              <a:r>
                <a:rPr lang="en-US" altLang="ko-KR" sz="1708" b="1">
                  <a:latin typeface="+mj-ea"/>
                  <a:ea typeface="+mj-ea"/>
                </a:rPr>
                <a:t>worst area</a:t>
              </a:r>
              <a:endParaRPr lang="ko-KR" altLang="en-US" sz="1708" b="1">
                <a:latin typeface="+mj-ea"/>
                <a:ea typeface="+mj-ea"/>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sp>
        <p:nvSpPr>
          <p:cNvPr id="2" name="텍스트 개체 틀 1">
            <a:extLst>
              <a:ext uri="{FF2B5EF4-FFF2-40B4-BE49-F238E27FC236}">
                <a16:creationId xmlns:a16="http://schemas.microsoft.com/office/drawing/2014/main" id="{22FEE4EA-0FD5-4A9B-87D2-611161AD91E7}"/>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4" name="텍스트 개체 틀 2">
            <a:extLst>
              <a:ext uri="{FF2B5EF4-FFF2-40B4-BE49-F238E27FC236}">
                <a16:creationId xmlns:a16="http://schemas.microsoft.com/office/drawing/2014/main" id="{6F04C577-AD0E-432D-AE5C-9568F04D026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659529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467994" y="1556792"/>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np.unique(cancer.target, return_counts=True)</a:t>
            </a:r>
          </a:p>
          <a:p>
            <a:endParaRPr lang="en-US" altLang="ko-KR" sz="1600">
              <a:latin typeface="Consolas" panose="020B0609020204030204" pitchFamily="49" charset="0"/>
            </a:endParaRPr>
          </a:p>
          <a:p>
            <a:r>
              <a:rPr lang="en-US" altLang="ko-KR" sz="1600">
                <a:latin typeface="Consolas" panose="020B0609020204030204" pitchFamily="49" charset="0"/>
              </a:rPr>
              <a:t>(array([0, 1]), array([212, 357], dtype=int64))</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56556"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03592" y="2924944"/>
            <a:ext cx="6878230" cy="1932132"/>
          </a:xfrm>
          <a:prstGeom prst="rect">
            <a:avLst/>
          </a:prstGeom>
          <a:noFill/>
        </p:spPr>
        <p:txBody>
          <a:bodyPr wrap="none" rtlCol="0">
            <a:spAutoFit/>
          </a:bodyPr>
          <a:lstStyle/>
          <a:p>
            <a:pPr algn="l"/>
            <a:r>
              <a:rPr lang="ko-KR" altLang="en-US" sz="1708" b="1">
                <a:latin typeface="+mj-ea"/>
                <a:ea typeface="+mj-ea"/>
              </a:rPr>
              <a:t>넘파이의 </a:t>
            </a:r>
            <a:r>
              <a:rPr lang="en-US" altLang="ko-KR" sz="1708" b="1">
                <a:latin typeface="+mj-ea"/>
                <a:ea typeface="+mj-ea"/>
              </a:rPr>
              <a:t>unique </a:t>
            </a:r>
            <a:r>
              <a:rPr lang="ko-KR" altLang="en-US" sz="1708" b="1">
                <a:latin typeface="+mj-ea"/>
                <a:ea typeface="+mj-ea"/>
              </a:rPr>
              <a:t>함수는 중복 제거후 고유한 값을 찾아 반환한다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cancer.target</a:t>
            </a:r>
            <a:r>
              <a:rPr lang="ko-KR" altLang="en-US" sz="1708" b="1">
                <a:latin typeface="+mj-ea"/>
                <a:ea typeface="+mj-ea"/>
              </a:rPr>
              <a:t>에는 </a:t>
            </a:r>
            <a:r>
              <a:rPr lang="en-US" altLang="ko-KR" sz="1708" b="1">
                <a:latin typeface="+mj-ea"/>
                <a:ea typeface="+mj-ea"/>
              </a:rPr>
              <a:t>0=&gt;</a:t>
            </a:r>
            <a:r>
              <a:rPr lang="ko-KR" altLang="en-US" sz="1708" b="1">
                <a:latin typeface="+mj-ea"/>
                <a:ea typeface="+mj-ea"/>
              </a:rPr>
              <a:t>양성</a:t>
            </a:r>
            <a:r>
              <a:rPr lang="en-US" altLang="ko-KR" sz="1708" b="1">
                <a:latin typeface="+mj-ea"/>
                <a:ea typeface="+mj-ea"/>
              </a:rPr>
              <a:t>, 1=&gt;</a:t>
            </a:r>
            <a:r>
              <a:rPr lang="ko-KR" altLang="en-US" sz="1708" b="1">
                <a:latin typeface="+mj-ea"/>
                <a:ea typeface="+mj-ea"/>
              </a:rPr>
              <a:t>악성 의 값이 있다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return_counts</a:t>
            </a:r>
            <a:r>
              <a:rPr lang="ko-KR" altLang="en-US" sz="1708" b="1">
                <a:latin typeface="+mj-ea"/>
                <a:ea typeface="+mj-ea"/>
              </a:rPr>
              <a:t>에는 고유한 값인 </a:t>
            </a:r>
            <a:r>
              <a:rPr lang="en-US" altLang="ko-KR" sz="1708" b="1">
                <a:latin typeface="+mj-ea"/>
                <a:ea typeface="+mj-ea"/>
              </a:rPr>
              <a:t>0</a:t>
            </a:r>
            <a:r>
              <a:rPr lang="ko-KR" altLang="en-US" sz="1708" b="1">
                <a:latin typeface="+mj-ea"/>
                <a:ea typeface="+mj-ea"/>
              </a:rPr>
              <a:t>의 개수와 </a:t>
            </a:r>
            <a:r>
              <a:rPr lang="en-US" altLang="ko-KR" sz="1708" b="1">
                <a:latin typeface="+mj-ea"/>
                <a:ea typeface="+mj-ea"/>
              </a:rPr>
              <a:t>1</a:t>
            </a:r>
            <a:r>
              <a:rPr lang="ko-KR" altLang="en-US" sz="1708" b="1">
                <a:latin typeface="+mj-ea"/>
                <a:ea typeface="+mj-ea"/>
              </a:rPr>
              <a:t>의 개수가 리턴 되므로</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양성종양 </a:t>
            </a:r>
            <a:r>
              <a:rPr lang="en-US" altLang="ko-KR" sz="1708" b="1">
                <a:latin typeface="+mj-ea"/>
                <a:ea typeface="+mj-ea"/>
              </a:rPr>
              <a:t>212</a:t>
            </a:r>
            <a:r>
              <a:rPr lang="ko-KR" altLang="en-US" sz="1708" b="1">
                <a:latin typeface="+mj-ea"/>
                <a:ea typeface="+mj-ea"/>
              </a:rPr>
              <a:t>개와 </a:t>
            </a:r>
            <a:r>
              <a:rPr lang="en-US" altLang="ko-KR" sz="1708" b="1">
                <a:latin typeface="+mj-ea"/>
                <a:ea typeface="+mj-ea"/>
              </a:rPr>
              <a:t>357</a:t>
            </a:r>
            <a:r>
              <a:rPr lang="ko-KR" altLang="en-US" sz="1708" b="1">
                <a:latin typeface="+mj-ea"/>
                <a:ea typeface="+mj-ea"/>
              </a:rPr>
              <a:t>개의 악성종양 값이 있다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8C6292FB-C4A8-410C-AF9B-5618FADD4136}"/>
              </a:ext>
            </a:extLst>
          </p:cNvPr>
          <p:cNvSpPr>
            <a:spLocks noGrp="1"/>
          </p:cNvSpPr>
          <p:nvPr>
            <p:ph type="body" sz="quarter" idx="19"/>
          </p:nvPr>
        </p:nvSpPr>
        <p:spPr/>
        <p:txBody>
          <a:bodyPr/>
          <a:lstStyle/>
          <a:p>
            <a:r>
              <a:rPr lang="ko-KR" altLang="en-US"/>
              <a:t>로지스틱 회귀 구현</a:t>
            </a:r>
          </a:p>
        </p:txBody>
      </p:sp>
      <p:sp>
        <p:nvSpPr>
          <p:cNvPr id="8" name="텍스트 개체 틀 2">
            <a:extLst>
              <a:ext uri="{FF2B5EF4-FFF2-40B4-BE49-F238E27FC236}">
                <a16:creationId xmlns:a16="http://schemas.microsoft.com/office/drawing/2014/main" id="{57F6EAD9-EC52-40F2-983D-C7D6B8875F8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926742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4EF2D4AD-38CA-4B56-86BA-532F7BA190C6}"/>
              </a:ext>
            </a:extLst>
          </p:cNvPr>
          <p:cNvSpPr txBox="1"/>
          <p:nvPr/>
        </p:nvSpPr>
        <p:spPr>
          <a:xfrm>
            <a:off x="671705" y="822225"/>
            <a:ext cx="8871339" cy="2983445"/>
          </a:xfrm>
          <a:prstGeom prst="rect">
            <a:avLst/>
          </a:prstGeom>
          <a:noFill/>
        </p:spPr>
        <p:txBody>
          <a:bodyPr wrap="none" rtlCol="0">
            <a:spAutoFit/>
          </a:bodyPr>
          <a:lstStyle/>
          <a:p>
            <a:pPr algn="l"/>
            <a:r>
              <a:rPr lang="ko-KR" altLang="en-US" sz="1708" b="1">
                <a:latin typeface="+mj-ea"/>
                <a:ea typeface="+mj-ea"/>
              </a:rPr>
              <a:t>모델의 성능 평가를 위한 훈련 세트와 테스트 세트</a:t>
            </a:r>
            <a:endParaRPr lang="en-US" altLang="ko-KR" sz="1708" b="1">
              <a:latin typeface="+mj-ea"/>
              <a:ea typeface="+mj-ea"/>
            </a:endParaRPr>
          </a:p>
          <a:p>
            <a:pPr algn="l"/>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모델을 학습 시킨 훈련 데이터 세트로 성능을 평가 하면 상당이 좋은 성능이 나온다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하지만 이렇게 하면 </a:t>
            </a:r>
            <a:r>
              <a:rPr lang="en-US" altLang="ko-KR" sz="1708" b="1">
                <a:latin typeface="+mj-ea"/>
                <a:ea typeface="+mj-ea"/>
              </a:rPr>
              <a:t>'</a:t>
            </a:r>
            <a:r>
              <a:rPr lang="ko-KR" altLang="en-US" sz="1708" b="1">
                <a:latin typeface="+mj-ea"/>
                <a:ea typeface="+mj-ea"/>
              </a:rPr>
              <a:t>과도하게 낙관적으로 일반화 성능을 추정한다</a:t>
            </a:r>
            <a:r>
              <a:rPr lang="en-US" altLang="ko-KR" sz="1708" b="1">
                <a:latin typeface="+mj-ea"/>
                <a:ea typeface="+mj-ea"/>
              </a:rPr>
              <a:t>' </a:t>
            </a:r>
            <a:r>
              <a:rPr lang="ko-KR" altLang="en-US" sz="1708" b="1">
                <a:latin typeface="+mj-ea"/>
                <a:ea typeface="+mj-ea"/>
              </a:rPr>
              <a:t>라고 한다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따라서 전체 데이터를 나누어 훈련 데이터 세트로 학습시킨 후 테스트 데이터로 성능을</a:t>
            </a:r>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평가 해야 한다</a:t>
            </a:r>
            <a:r>
              <a:rPr lang="en-US" altLang="ko-KR" sz="1708" b="1">
                <a:latin typeface="+mj-ea"/>
                <a:ea typeface="+mj-ea"/>
              </a:rPr>
              <a:t>. </a:t>
            </a:r>
          </a:p>
          <a:p>
            <a:pPr algn="l"/>
            <a:endParaRPr lang="en-US" altLang="ko-KR" sz="1708" b="1">
              <a:latin typeface="+mj-ea"/>
              <a:ea typeface="+mj-ea"/>
            </a:endParaRPr>
          </a:p>
          <a:p>
            <a:pPr algn="l"/>
            <a:r>
              <a:rPr lang="ko-KR" altLang="en-US" sz="1708" b="1">
                <a:latin typeface="+mj-ea"/>
                <a:ea typeface="+mj-ea"/>
              </a:rPr>
              <a:t>주의 사항 </a:t>
            </a:r>
            <a:endParaRPr lang="en-US" altLang="ko-KR" sz="1708" b="1">
              <a:latin typeface="+mj-ea"/>
              <a:ea typeface="+mj-ea"/>
            </a:endParaRPr>
          </a:p>
          <a:p>
            <a:pPr algn="l"/>
            <a:r>
              <a:rPr lang="en-US" altLang="ko-KR" sz="1708" b="1">
                <a:latin typeface="+mj-ea"/>
                <a:ea typeface="+mj-ea"/>
              </a:rPr>
              <a:t>  - </a:t>
            </a:r>
            <a:r>
              <a:rPr lang="ko-KR" altLang="en-US" sz="1708" b="1">
                <a:latin typeface="+mj-ea"/>
                <a:ea typeface="+mj-ea"/>
              </a:rPr>
              <a:t>보통 훈련 데이터가 더 많아야 하므로 </a:t>
            </a:r>
            <a:r>
              <a:rPr lang="en-US" altLang="ko-KR" sz="1708" b="1">
                <a:latin typeface="+mj-ea"/>
                <a:ea typeface="+mj-ea"/>
              </a:rPr>
              <a:t>8:2 </a:t>
            </a:r>
            <a:r>
              <a:rPr lang="ko-KR" altLang="en-US" sz="1708" b="1">
                <a:latin typeface="+mj-ea"/>
                <a:ea typeface="+mj-ea"/>
              </a:rPr>
              <a:t>정도로 나누어 훈련과 테스트를 진행한다</a:t>
            </a:r>
            <a:r>
              <a:rPr lang="en-US" altLang="ko-KR" sz="1708" b="1">
                <a:latin typeface="+mj-ea"/>
                <a:ea typeface="+mj-ea"/>
              </a:rPr>
              <a:t>.</a:t>
            </a:r>
          </a:p>
          <a:p>
            <a:pPr algn="l"/>
            <a:r>
              <a:rPr lang="en-US" altLang="ko-KR" sz="1708" b="1">
                <a:latin typeface="+mj-ea"/>
                <a:ea typeface="+mj-ea"/>
              </a:rPr>
              <a:t>  - </a:t>
            </a:r>
            <a:r>
              <a:rPr lang="ko-KR" altLang="en-US" sz="1708" b="1">
                <a:latin typeface="+mj-ea"/>
                <a:ea typeface="+mj-ea"/>
              </a:rPr>
              <a:t>데이터가 어느 한쪽에 몰리지 않도록 비율이 일정하게 골고루 섞어야 한다</a:t>
            </a:r>
            <a:r>
              <a:rPr lang="en-US" altLang="ko-KR" sz="1708" b="1">
                <a:latin typeface="+mj-ea"/>
                <a:ea typeface="+mj-ea"/>
              </a:rPr>
              <a:t>.</a:t>
            </a:r>
          </a:p>
          <a:p>
            <a:pPr algn="l"/>
            <a:r>
              <a:rPr lang="en-US" altLang="ko-KR" sz="1708" b="1">
                <a:latin typeface="+mj-ea"/>
                <a:ea typeface="+mj-ea"/>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169802" y="3810308"/>
            <a:ext cx="2621145" cy="24047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4928856" y="3637214"/>
            <a:ext cx="0" cy="28375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741921" y="410085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482279" y="454750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143748"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412411" y="508378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3945926" y="547711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307570" y="525456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397209" y="4294046"/>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282591"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231231" y="5887441"/>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182317" y="4159202"/>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500975"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094834" y="4936967"/>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107375" y="534729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200176" y="3921583"/>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3809923" y="451389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302426" y="3998277"/>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3871098" y="502815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506793" y="5640164"/>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708856" y="582794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138253" y="4546345"/>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484474" y="5158358"/>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038440" y="580553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415630"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199422" y="543250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214590" y="5925906"/>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477240" y="5373216"/>
            <a:ext cx="1140056" cy="355162"/>
          </a:xfrm>
          <a:prstGeom prst="rect">
            <a:avLst/>
          </a:prstGeom>
          <a:noFill/>
        </p:spPr>
        <p:txBody>
          <a:bodyPr wrap="none" rtlCol="0">
            <a:spAutoFit/>
          </a:bodyPr>
          <a:lstStyle/>
          <a:p>
            <a:pPr algn="l"/>
            <a:r>
              <a:rPr lang="ko-KR" altLang="en-US" sz="1708" b="1">
                <a:latin typeface="+mj-ea"/>
                <a:ea typeface="+mj-ea"/>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477240" y="5878161"/>
            <a:ext cx="1140056" cy="355162"/>
          </a:xfrm>
          <a:prstGeom prst="rect">
            <a:avLst/>
          </a:prstGeom>
          <a:noFill/>
        </p:spPr>
        <p:txBody>
          <a:bodyPr wrap="none" rtlCol="0">
            <a:spAutoFit/>
          </a:bodyPr>
          <a:lstStyle/>
          <a:p>
            <a:pPr algn="l"/>
            <a:r>
              <a:rPr lang="ko-KR" altLang="en-US" sz="1708" b="1">
                <a:latin typeface="+mj-ea"/>
                <a:ea typeface="+mj-ea"/>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5828618" y="4678141"/>
            <a:ext cx="1359668" cy="355162"/>
          </a:xfrm>
          <a:prstGeom prst="rect">
            <a:avLst/>
          </a:prstGeom>
          <a:noFill/>
        </p:spPr>
        <p:txBody>
          <a:bodyPr wrap="none" rtlCol="0">
            <a:spAutoFit/>
          </a:bodyPr>
          <a:lstStyle/>
          <a:p>
            <a:pPr algn="l"/>
            <a:r>
              <a:rPr lang="ko-KR" altLang="en-US" sz="1708" b="1">
                <a:latin typeface="+mj-ea"/>
                <a:ea typeface="+mj-ea"/>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105087" y="4783406"/>
            <a:ext cx="1140056" cy="355162"/>
          </a:xfrm>
          <a:prstGeom prst="rect">
            <a:avLst/>
          </a:prstGeom>
          <a:noFill/>
        </p:spPr>
        <p:txBody>
          <a:bodyPr wrap="none" rtlCol="0">
            <a:spAutoFit/>
          </a:bodyPr>
          <a:lstStyle/>
          <a:p>
            <a:pPr algn="l"/>
            <a:r>
              <a:rPr lang="ko-KR" altLang="en-US" sz="1708" b="1">
                <a:latin typeface="+mj-ea"/>
                <a:ea typeface="+mj-ea"/>
              </a:rPr>
              <a:t>훈련 세트</a:t>
            </a:r>
          </a:p>
        </p:txBody>
      </p:sp>
      <p:sp>
        <p:nvSpPr>
          <p:cNvPr id="3" name="텍스트 개체 틀 2">
            <a:extLst>
              <a:ext uri="{FF2B5EF4-FFF2-40B4-BE49-F238E27FC236}">
                <a16:creationId xmlns:a16="http://schemas.microsoft.com/office/drawing/2014/main" id="{EEB05CA8-DC1D-4C4F-8F92-52F5250AD1E8}"/>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42" name="텍스트 개체 틀 2">
            <a:extLst>
              <a:ext uri="{FF2B5EF4-FFF2-40B4-BE49-F238E27FC236}">
                <a16:creationId xmlns:a16="http://schemas.microsoft.com/office/drawing/2014/main" id="{F6A0B286-C47C-4CE8-B477-9B1B582F1E6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7" name="TextBox 6">
            <a:extLst>
              <a:ext uri="{FF2B5EF4-FFF2-40B4-BE49-F238E27FC236}">
                <a16:creationId xmlns:a16="http://schemas.microsoft.com/office/drawing/2014/main" id="{38F7505E-5723-48E3-B55C-8D46C8AC7320}"/>
              </a:ext>
            </a:extLst>
          </p:cNvPr>
          <p:cNvSpPr txBox="1"/>
          <p:nvPr/>
        </p:nvSpPr>
        <p:spPr>
          <a:xfrm>
            <a:off x="3570815" y="6213173"/>
            <a:ext cx="535724" cy="369332"/>
          </a:xfrm>
          <a:prstGeom prst="rect">
            <a:avLst/>
          </a:prstGeom>
          <a:noFill/>
        </p:spPr>
        <p:txBody>
          <a:bodyPr wrap="none" rtlCol="0">
            <a:spAutoFit/>
          </a:bodyPr>
          <a:lstStyle/>
          <a:p>
            <a:r>
              <a:rPr lang="en-US" altLang="ko-KR"/>
              <a:t>455</a:t>
            </a:r>
            <a:endParaRPr lang="ko-KR" altLang="en-US"/>
          </a:p>
        </p:txBody>
      </p:sp>
      <p:sp>
        <p:nvSpPr>
          <p:cNvPr id="43" name="TextBox 42">
            <a:extLst>
              <a:ext uri="{FF2B5EF4-FFF2-40B4-BE49-F238E27FC236}">
                <a16:creationId xmlns:a16="http://schemas.microsoft.com/office/drawing/2014/main" id="{95A3077B-6797-474C-BDFC-613B6D068520}"/>
              </a:ext>
            </a:extLst>
          </p:cNvPr>
          <p:cNvSpPr txBox="1"/>
          <p:nvPr/>
        </p:nvSpPr>
        <p:spPr>
          <a:xfrm>
            <a:off x="5107375" y="6185548"/>
            <a:ext cx="535724" cy="369332"/>
          </a:xfrm>
          <a:prstGeom prst="rect">
            <a:avLst/>
          </a:prstGeom>
          <a:noFill/>
        </p:spPr>
        <p:txBody>
          <a:bodyPr wrap="none" rtlCol="0">
            <a:spAutoFit/>
          </a:bodyPr>
          <a:lstStyle/>
          <a:p>
            <a:r>
              <a:rPr lang="en-US" altLang="ko-KR"/>
              <a:t>114</a:t>
            </a:r>
            <a:endParaRPr lang="ko-KR" altLang="en-US"/>
          </a:p>
        </p:txBody>
      </p:sp>
      <p:sp>
        <p:nvSpPr>
          <p:cNvPr id="8" name="TextBox 7">
            <a:extLst>
              <a:ext uri="{FF2B5EF4-FFF2-40B4-BE49-F238E27FC236}">
                <a16:creationId xmlns:a16="http://schemas.microsoft.com/office/drawing/2014/main" id="{252288DE-BCB5-4A6C-9957-CA7BD514B873}"/>
              </a:ext>
            </a:extLst>
          </p:cNvPr>
          <p:cNvSpPr txBox="1"/>
          <p:nvPr/>
        </p:nvSpPr>
        <p:spPr>
          <a:xfrm>
            <a:off x="7798007" y="5863991"/>
            <a:ext cx="758541" cy="369332"/>
          </a:xfrm>
          <a:prstGeom prst="rect">
            <a:avLst/>
          </a:prstGeom>
          <a:noFill/>
        </p:spPr>
        <p:txBody>
          <a:bodyPr wrap="none" rtlCol="0">
            <a:spAutoFit/>
          </a:bodyPr>
          <a:lstStyle/>
          <a:p>
            <a:r>
              <a:rPr lang="en-US" altLang="ko-KR"/>
              <a:t>37.3%</a:t>
            </a:r>
            <a:endParaRPr lang="ko-KR" altLang="en-US"/>
          </a:p>
        </p:txBody>
      </p:sp>
      <p:sp>
        <p:nvSpPr>
          <p:cNvPr id="44" name="TextBox 43">
            <a:extLst>
              <a:ext uri="{FF2B5EF4-FFF2-40B4-BE49-F238E27FC236}">
                <a16:creationId xmlns:a16="http://schemas.microsoft.com/office/drawing/2014/main" id="{B04486FE-3FAB-468D-A788-DE0DA1192C2E}"/>
              </a:ext>
            </a:extLst>
          </p:cNvPr>
          <p:cNvSpPr txBox="1"/>
          <p:nvPr/>
        </p:nvSpPr>
        <p:spPr>
          <a:xfrm>
            <a:off x="7798007" y="5384386"/>
            <a:ext cx="758541" cy="369332"/>
          </a:xfrm>
          <a:prstGeom prst="rect">
            <a:avLst/>
          </a:prstGeom>
          <a:noFill/>
        </p:spPr>
        <p:txBody>
          <a:bodyPr wrap="none" rtlCol="0">
            <a:spAutoFit/>
          </a:bodyPr>
          <a:lstStyle/>
          <a:p>
            <a:r>
              <a:rPr lang="en-US" altLang="ko-KR"/>
              <a:t>62.7%</a:t>
            </a:r>
            <a:endParaRPr lang="ko-KR" altLang="en-US"/>
          </a:p>
        </p:txBody>
      </p:sp>
    </p:spTree>
    <p:extLst>
      <p:ext uri="{BB962C8B-B14F-4D97-AF65-F5344CB8AC3E}">
        <p14:creationId xmlns:p14="http://schemas.microsoft.com/office/powerpoint/2010/main" val="4975102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45738" y="1543744"/>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from sklearn.model_selection import train_test_split</a:t>
            </a:r>
          </a:p>
          <a:p>
            <a:endParaRPr lang="en-US" altLang="ko-KR" sz="1708">
              <a:latin typeface="Consolas" panose="020B0609020204030204" pitchFamily="49" charset="0"/>
            </a:endParaRPr>
          </a:p>
          <a:p>
            <a:r>
              <a:rPr lang="en-US" altLang="ko-KR" sz="1708">
                <a:latin typeface="Consolas" panose="020B0609020204030204" pitchFamily="49" charset="0"/>
              </a:rPr>
              <a:t>x_train, x_test, y_train, y_test = train_test_split(x, y, stratify=y, test_size=0.2, random_state=42)</a:t>
            </a:r>
            <a:endParaRPr lang="ko-KR" altLang="en-US" sz="1708">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45224"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1047643" y="3084090"/>
            <a:ext cx="2452025" cy="487995"/>
          </a:xfrm>
          <a:prstGeom prst="borderCallout1">
            <a:avLst>
              <a:gd name="adj1" fmla="val -3473"/>
              <a:gd name="adj2" fmla="val 45476"/>
              <a:gd name="adj3" fmla="val -96121"/>
              <a:gd name="adj4" fmla="val 4098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데이터를 나눌때 </a:t>
            </a:r>
            <a:r>
              <a:rPr lang="en-US" altLang="ko-KR" sz="1139" b="1">
                <a:solidFill>
                  <a:schemeClr val="tx1"/>
                </a:solidFill>
                <a:latin typeface="+mj-ea"/>
                <a:ea typeface="+mj-ea"/>
              </a:rPr>
              <a:t>class</a:t>
            </a:r>
            <a:r>
              <a:rPr lang="ko-KR" altLang="en-US" sz="1139" b="1">
                <a:solidFill>
                  <a:schemeClr val="tx1"/>
                </a:solidFill>
                <a:latin typeface="+mj-ea"/>
                <a:ea typeface="+mj-ea"/>
              </a:rPr>
              <a:t>의 비율을 동일하게 만든다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520819" y="3084090"/>
            <a:ext cx="2752661" cy="487995"/>
          </a:xfrm>
          <a:prstGeom prst="borderCallout1">
            <a:avLst>
              <a:gd name="adj1" fmla="val -2238"/>
              <a:gd name="adj2" fmla="val 47687"/>
              <a:gd name="adj3" fmla="val -101510"/>
              <a:gd name="adj4" fmla="val -9371"/>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데이터와 테스트 데이터의 비율을</a:t>
            </a:r>
            <a:endParaRPr lang="en-US" altLang="ko-KR" sz="1139" b="1">
              <a:solidFill>
                <a:schemeClr val="tx1"/>
              </a:solidFill>
              <a:latin typeface="+mj-ea"/>
              <a:ea typeface="+mj-ea"/>
            </a:endParaRPr>
          </a:p>
          <a:p>
            <a:r>
              <a:rPr lang="en-US" altLang="ko-KR" sz="1139" b="1">
                <a:solidFill>
                  <a:schemeClr val="tx1"/>
                </a:solidFill>
                <a:latin typeface="+mj-ea"/>
                <a:ea typeface="+mj-ea"/>
              </a:rPr>
              <a:t>8:2</a:t>
            </a:r>
            <a:r>
              <a:rPr lang="ko-KR" altLang="en-US" sz="1139" b="1">
                <a:solidFill>
                  <a:schemeClr val="tx1"/>
                </a:solidFill>
                <a:latin typeface="+mj-ea"/>
                <a:ea typeface="+mj-ea"/>
              </a:rPr>
              <a:t>로 설정한다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784231" y="3084090"/>
            <a:ext cx="2452025" cy="487995"/>
          </a:xfrm>
          <a:prstGeom prst="borderCallout1">
            <a:avLst>
              <a:gd name="adj1" fmla="val -3472"/>
              <a:gd name="adj2" fmla="val 24592"/>
              <a:gd name="adj3" fmla="val -94066"/>
              <a:gd name="adj4" fmla="val 1436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난수 초깃값 </a:t>
            </a:r>
            <a:r>
              <a:rPr lang="en-US" altLang="ko-KR" sz="1139" b="1">
                <a:solidFill>
                  <a:schemeClr val="tx1"/>
                </a:solidFill>
                <a:latin typeface="+mj-ea"/>
                <a:ea typeface="+mj-ea"/>
              </a:rPr>
              <a:t>42</a:t>
            </a:r>
            <a:r>
              <a:rPr lang="ko-KR" altLang="en-US" sz="1139" b="1">
                <a:solidFill>
                  <a:schemeClr val="tx1"/>
                </a:solidFill>
                <a:latin typeface="+mj-ea"/>
                <a:ea typeface="+mj-ea"/>
              </a:rPr>
              <a:t>로 지정하여 무작위로 데이터 세트를 섞은 다음 나눈다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245738" y="4253351"/>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print(x_train.shape, x_test.shape)</a:t>
            </a:r>
          </a:p>
          <a:p>
            <a:r>
              <a:rPr lang="en-US" altLang="ko-KR" sz="1708">
                <a:latin typeface="Consolas" panose="020B0609020204030204" pitchFamily="49" charset="0"/>
              </a:rPr>
              <a:t>(455, 30) (114, 30)</a:t>
            </a:r>
            <a:endParaRPr lang="ko-KR" altLang="en-US" sz="1708">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245738" y="5314257"/>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np.unique(y_train, return_counts=True)</a:t>
            </a:r>
          </a:p>
          <a:p>
            <a:r>
              <a:rPr lang="en-US" altLang="ko-KR" sz="1708">
                <a:latin typeface="Consolas" panose="020B0609020204030204" pitchFamily="49" charset="0"/>
              </a:rPr>
              <a:t>(array([0, 1]), array([170, 285], dtype=int64))</a:t>
            </a:r>
            <a:endParaRPr lang="ko-KR" altLang="en-US" sz="1708">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047643" y="3884326"/>
            <a:ext cx="2044149" cy="355162"/>
          </a:xfrm>
          <a:prstGeom prst="rect">
            <a:avLst/>
          </a:prstGeom>
          <a:noFill/>
        </p:spPr>
        <p:txBody>
          <a:bodyPr wrap="none" rtlCol="0">
            <a:spAutoFit/>
          </a:bodyPr>
          <a:lstStyle/>
          <a:p>
            <a:pPr algn="l"/>
            <a:r>
              <a:rPr lang="en-US" altLang="ko-KR" sz="1708" b="1">
                <a:latin typeface="+mj-ea"/>
                <a:ea typeface="+mj-ea"/>
              </a:rPr>
              <a:t>8:2 </a:t>
            </a:r>
            <a:r>
              <a:rPr lang="ko-KR" altLang="en-US" sz="1708" b="1">
                <a:latin typeface="+mj-ea"/>
                <a:ea typeface="+mj-ea"/>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047642" y="4963849"/>
            <a:ext cx="2193229" cy="355162"/>
          </a:xfrm>
          <a:prstGeom prst="rect">
            <a:avLst/>
          </a:prstGeom>
          <a:noFill/>
        </p:spPr>
        <p:txBody>
          <a:bodyPr wrap="none" rtlCol="0">
            <a:spAutoFit/>
          </a:bodyPr>
          <a:lstStyle/>
          <a:p>
            <a:pPr algn="l"/>
            <a:r>
              <a:rPr lang="en-US" altLang="ko-KR" sz="1708" b="1">
                <a:latin typeface="+mj-ea"/>
                <a:ea typeface="+mj-ea"/>
              </a:rPr>
              <a:t>data </a:t>
            </a:r>
            <a:r>
              <a:rPr lang="ko-KR" altLang="en-US" sz="1708" b="1">
                <a:latin typeface="+mj-ea"/>
                <a:ea typeface="+mj-ea"/>
              </a:rPr>
              <a:t>비율 유지 확인</a:t>
            </a:r>
          </a:p>
        </p:txBody>
      </p:sp>
      <p:sp>
        <p:nvSpPr>
          <p:cNvPr id="3" name="텍스트 개체 틀 2">
            <a:extLst>
              <a:ext uri="{FF2B5EF4-FFF2-40B4-BE49-F238E27FC236}">
                <a16:creationId xmlns:a16="http://schemas.microsoft.com/office/drawing/2014/main" id="{F55A7F4A-C4C2-41F7-A9E2-11732A8C927F}"/>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15" name="텍스트 개체 틀 2">
            <a:extLst>
              <a:ext uri="{FF2B5EF4-FFF2-40B4-BE49-F238E27FC236}">
                <a16:creationId xmlns:a16="http://schemas.microsoft.com/office/drawing/2014/main" id="{572810FE-E2D5-4387-A113-A2E8B08EA03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606030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969038" y="1402968"/>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 def __init__(self):</a:t>
            </a:r>
          </a:p>
          <a:p>
            <a:r>
              <a:rPr lang="en-US" altLang="ko-KR" sz="1600">
                <a:latin typeface="Consolas" panose="020B0609020204030204" pitchFamily="49" charset="0"/>
              </a:rPr>
              <a:t>        self.w = None</a:t>
            </a:r>
          </a:p>
          <a:p>
            <a:r>
              <a:rPr lang="en-US" altLang="ko-KR" sz="1600">
                <a:latin typeface="Consolas" panose="020B0609020204030204" pitchFamily="49" charset="0"/>
              </a:rPr>
              <a:t>        self.b = None</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668524" y="98072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969037" y="2267716"/>
            <a:ext cx="6404317" cy="501035"/>
          </a:xfrm>
          <a:prstGeom prst="rect">
            <a:avLst/>
          </a:prstGeom>
          <a:noFill/>
        </p:spPr>
        <p:txBody>
          <a:bodyPr wrap="none" rtlCol="0">
            <a:spAutoFit/>
          </a:bodyPr>
          <a:lstStyle/>
          <a:p>
            <a:pPr algn="l"/>
            <a:r>
              <a:rPr lang="ko-KR" altLang="en-US" sz="1328" b="1">
                <a:latin typeface="+mj-ea"/>
                <a:ea typeface="+mj-ea"/>
              </a:rPr>
              <a:t>특성이 하나가 아니라 여러개가 될수 있으므로 </a:t>
            </a:r>
            <a:r>
              <a:rPr lang="en-US" altLang="ko-KR" sz="1328" b="1">
                <a:latin typeface="+mj-ea"/>
                <a:ea typeface="+mj-ea"/>
              </a:rPr>
              <a:t>__init__</a:t>
            </a:r>
            <a:r>
              <a:rPr lang="ko-KR" altLang="en-US" sz="1328" b="1">
                <a:latin typeface="+mj-ea"/>
                <a:ea typeface="+mj-ea"/>
              </a:rPr>
              <a:t>함수에서 초기화 하지 않고 </a:t>
            </a:r>
            <a:endParaRPr lang="en-US" altLang="ko-KR" sz="1328" b="1">
              <a:latin typeface="+mj-ea"/>
              <a:ea typeface="+mj-ea"/>
            </a:endParaRPr>
          </a:p>
          <a:p>
            <a:pPr algn="l"/>
            <a:r>
              <a:rPr lang="ko-KR" altLang="en-US" sz="1328" b="1">
                <a:latin typeface="+mj-ea"/>
                <a:ea typeface="+mj-ea"/>
              </a:rPr>
              <a:t>실행중 </a:t>
            </a:r>
            <a:r>
              <a:rPr lang="en-US" altLang="ko-KR" sz="1328" b="1">
                <a:latin typeface="+mj-ea"/>
                <a:ea typeface="+mj-ea"/>
              </a:rPr>
              <a:t>x</a:t>
            </a:r>
            <a:r>
              <a:rPr lang="ko-KR" altLang="en-US" sz="1328" b="1">
                <a:latin typeface="+mj-ea"/>
                <a:ea typeface="+mj-ea"/>
              </a:rPr>
              <a:t>에 입력되는 특성의 개수에 따라 초기화 한다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969038" y="2921646"/>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np.sum(x * self.w)</a:t>
            </a:r>
            <a:endParaRPr lang="ko-KR" altLang="en-US" sz="1600">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969038" y="3288005"/>
            <a:ext cx="8234114" cy="501035"/>
          </a:xfrm>
          <a:prstGeom prst="rect">
            <a:avLst/>
          </a:prstGeom>
          <a:noFill/>
        </p:spPr>
        <p:txBody>
          <a:bodyPr wrap="none" rtlCol="0">
            <a:spAutoFit/>
          </a:bodyPr>
          <a:lstStyle/>
          <a:p>
            <a:pPr algn="l"/>
            <a:r>
              <a:rPr lang="en-US" altLang="ko-KR" sz="1328" b="1">
                <a:latin typeface="+mj-ea"/>
                <a:ea typeface="+mj-ea"/>
              </a:rPr>
              <a:t>forpass</a:t>
            </a:r>
            <a:r>
              <a:rPr lang="ko-KR" altLang="en-US" sz="1328" b="1">
                <a:latin typeface="+mj-ea"/>
                <a:ea typeface="+mj-ea"/>
              </a:rPr>
              <a:t>함수의 해당 코드는 </a:t>
            </a:r>
            <a:r>
              <a:rPr lang="en-US" altLang="ko-KR" sz="1328" b="1">
                <a:latin typeface="+mj-ea"/>
                <a:ea typeface="+mj-ea"/>
              </a:rPr>
              <a:t>x</a:t>
            </a:r>
            <a:r>
              <a:rPr lang="ko-KR" altLang="en-US" sz="1328" b="1">
                <a:latin typeface="+mj-ea"/>
                <a:ea typeface="+mj-ea"/>
              </a:rPr>
              <a:t>가 더이상 하나의 값이 아니라 </a:t>
            </a:r>
            <a:r>
              <a:rPr lang="en-US" altLang="ko-KR" sz="1328" b="1">
                <a:latin typeface="+mj-ea"/>
                <a:ea typeface="+mj-ea"/>
              </a:rPr>
              <a:t>30</a:t>
            </a:r>
            <a:r>
              <a:rPr lang="ko-KR" altLang="en-US" sz="1328" b="1">
                <a:latin typeface="+mj-ea"/>
                <a:ea typeface="+mj-ea"/>
              </a:rPr>
              <a:t>개의 특성을 가지고 있는 넘파이 배열이므로</a:t>
            </a:r>
            <a:endParaRPr lang="en-US" altLang="ko-KR" sz="1328" b="1">
              <a:latin typeface="+mj-ea"/>
              <a:ea typeface="+mj-ea"/>
            </a:endParaRPr>
          </a:p>
          <a:p>
            <a:pPr algn="l"/>
            <a:r>
              <a:rPr lang="en-US" altLang="ko-KR" sz="1328" b="1">
                <a:latin typeface="+mj-ea"/>
                <a:ea typeface="+mj-ea"/>
              </a:rPr>
              <a:t>np.sum(x * self.w) =&gt; x[0]*w[0] + x[1]*w[1] + ... + x[29]*w[29] </a:t>
            </a:r>
            <a:r>
              <a:rPr lang="ko-KR" altLang="en-US" sz="1328" b="1">
                <a:latin typeface="+mj-ea"/>
                <a:ea typeface="+mj-ea"/>
              </a:rPr>
              <a:t>로 해석 된다</a:t>
            </a:r>
            <a:r>
              <a:rPr lang="en-US" altLang="ko-KR" sz="1328" b="1">
                <a:latin typeface="+mj-ea"/>
                <a:ea typeface="+mj-ea"/>
              </a:rPr>
              <a:t>.</a:t>
            </a:r>
            <a:endParaRPr lang="ko-KR" altLang="en-US" sz="1328" b="1">
              <a:latin typeface="+mj-ea"/>
              <a:ea typeface="+mj-ea"/>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969038" y="4150671"/>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self.w = np.ones(x.shape[1])</a:t>
            </a:r>
            <a:endParaRPr lang="ko-KR" altLang="en-US" sz="1600">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969037" y="4514008"/>
            <a:ext cx="7314823" cy="501035"/>
          </a:xfrm>
          <a:prstGeom prst="rect">
            <a:avLst/>
          </a:prstGeom>
          <a:noFill/>
        </p:spPr>
        <p:txBody>
          <a:bodyPr wrap="none" rtlCol="0">
            <a:spAutoFit/>
          </a:bodyPr>
          <a:lstStyle/>
          <a:p>
            <a:pPr algn="l"/>
            <a:r>
              <a:rPr lang="en-US" altLang="ko-KR" sz="1328" b="1">
                <a:latin typeface="+mj-ea"/>
                <a:ea typeface="+mj-ea"/>
              </a:rPr>
              <a:t>fit </a:t>
            </a:r>
            <a:r>
              <a:rPr lang="ko-KR" altLang="en-US" sz="1328" b="1">
                <a:latin typeface="+mj-ea"/>
                <a:ea typeface="+mj-ea"/>
              </a:rPr>
              <a:t>함수의 </a:t>
            </a:r>
            <a:r>
              <a:rPr lang="en-US" altLang="ko-KR" sz="1328" b="1">
                <a:latin typeface="+mj-ea"/>
                <a:ea typeface="+mj-ea"/>
              </a:rPr>
              <a:t>w </a:t>
            </a:r>
            <a:r>
              <a:rPr lang="ko-KR" altLang="en-US" sz="1328" b="1">
                <a:latin typeface="+mj-ea"/>
                <a:ea typeface="+mj-ea"/>
              </a:rPr>
              <a:t>초기화는 </a:t>
            </a:r>
            <a:r>
              <a:rPr lang="en-US" altLang="ko-KR" sz="1328" b="1">
                <a:latin typeface="+mj-ea"/>
                <a:ea typeface="+mj-ea"/>
              </a:rPr>
              <a:t>x.shape[1]</a:t>
            </a:r>
            <a:r>
              <a:rPr lang="ko-KR" altLang="en-US" sz="1328" b="1">
                <a:latin typeface="+mj-ea"/>
                <a:ea typeface="+mj-ea"/>
              </a:rPr>
              <a:t>의 값이 </a:t>
            </a:r>
            <a:r>
              <a:rPr lang="en-US" altLang="ko-KR" sz="1328" b="1">
                <a:latin typeface="+mj-ea"/>
                <a:ea typeface="+mj-ea"/>
              </a:rPr>
              <a:t>30 </a:t>
            </a:r>
            <a:r>
              <a:rPr lang="ko-KR" altLang="en-US" sz="1328" b="1">
                <a:latin typeface="+mj-ea"/>
                <a:ea typeface="+mj-ea"/>
              </a:rPr>
              <a:t>이므로 넘파이 배열의 개수를 </a:t>
            </a:r>
            <a:r>
              <a:rPr lang="en-US" altLang="ko-KR" sz="1328" b="1">
                <a:latin typeface="+mj-ea"/>
                <a:ea typeface="+mj-ea"/>
              </a:rPr>
              <a:t>30</a:t>
            </a:r>
            <a:r>
              <a:rPr lang="ko-KR" altLang="en-US" sz="1328" b="1">
                <a:latin typeface="+mj-ea"/>
                <a:ea typeface="+mj-ea"/>
              </a:rPr>
              <a:t>개로 할당 하고 </a:t>
            </a:r>
            <a:endParaRPr lang="en-US" altLang="ko-KR" sz="1328" b="1">
              <a:latin typeface="+mj-ea"/>
              <a:ea typeface="+mj-ea"/>
            </a:endParaRPr>
          </a:p>
          <a:p>
            <a:pPr algn="l"/>
            <a:r>
              <a:rPr lang="en-US" altLang="ko-KR" sz="1328" b="1">
                <a:latin typeface="+mj-ea"/>
                <a:ea typeface="+mj-ea"/>
              </a:rPr>
              <a:t>ones </a:t>
            </a:r>
            <a:r>
              <a:rPr lang="ko-KR" altLang="en-US" sz="1328" b="1">
                <a:latin typeface="+mj-ea"/>
                <a:ea typeface="+mj-ea"/>
              </a:rPr>
              <a:t>함수에 의해 각 원소는 </a:t>
            </a:r>
            <a:r>
              <a:rPr lang="en-US" altLang="ko-KR" sz="1328" b="1">
                <a:latin typeface="+mj-ea"/>
                <a:ea typeface="+mj-ea"/>
              </a:rPr>
              <a:t>1</a:t>
            </a:r>
            <a:r>
              <a:rPr lang="ko-KR" altLang="en-US" sz="1328" b="1">
                <a:latin typeface="+mj-ea"/>
                <a:ea typeface="+mj-ea"/>
              </a:rPr>
              <a:t>로 초기화 된다</a:t>
            </a:r>
            <a:r>
              <a:rPr lang="en-US" altLang="ko-KR" sz="1328" b="1">
                <a:latin typeface="+mj-ea"/>
                <a:ea typeface="+mj-ea"/>
              </a:rPr>
              <a:t>.</a:t>
            </a:r>
            <a:endParaRPr lang="ko-KR" altLang="en-US" sz="1328" b="1">
              <a:latin typeface="+mj-ea"/>
              <a:ea typeface="+mj-ea"/>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969038" y="5155289"/>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activation(self, z):</a:t>
            </a:r>
          </a:p>
          <a:p>
            <a:r>
              <a:rPr lang="en-US" altLang="ko-KR" sz="1600">
                <a:latin typeface="Consolas" panose="020B0609020204030204" pitchFamily="49" charset="0"/>
              </a:rPr>
              <a:t>	a = 1 / (1 + np.exp(-z))  # </a:t>
            </a:r>
            <a:r>
              <a:rPr lang="ko-KR" altLang="en-US" sz="1600">
                <a:latin typeface="Consolas" panose="020B0609020204030204" pitchFamily="49" charset="0"/>
              </a:rPr>
              <a:t>시그모이드 계산</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969038" y="5930925"/>
            <a:ext cx="5345118" cy="296684"/>
          </a:xfrm>
          <a:prstGeom prst="rect">
            <a:avLst/>
          </a:prstGeom>
          <a:noFill/>
        </p:spPr>
        <p:txBody>
          <a:bodyPr wrap="none" rtlCol="0">
            <a:spAutoFit/>
          </a:bodyPr>
          <a:lstStyle/>
          <a:p>
            <a:pPr algn="l"/>
            <a:r>
              <a:rPr lang="en-US" altLang="ko-KR" sz="1328" b="1">
                <a:latin typeface="+mj-ea"/>
                <a:ea typeface="+mj-ea"/>
              </a:rPr>
              <a:t>activation </a:t>
            </a:r>
            <a:r>
              <a:rPr lang="ko-KR" altLang="en-US" sz="1328" b="1">
                <a:latin typeface="+mj-ea"/>
                <a:ea typeface="+mj-ea"/>
              </a:rPr>
              <a:t>함수를 구현하고 시그모이드 함수의 결과 값을 리턴한다</a:t>
            </a:r>
            <a:r>
              <a:rPr lang="en-US" altLang="ko-KR" sz="1328" b="1">
                <a:latin typeface="+mj-ea"/>
                <a:ea typeface="+mj-ea"/>
              </a:rPr>
              <a:t>.</a:t>
            </a:r>
            <a:endParaRPr lang="ko-KR" altLang="en-US" sz="1328" b="1">
              <a:latin typeface="+mj-ea"/>
              <a:ea typeface="+mj-ea"/>
            </a:endParaRPr>
          </a:p>
        </p:txBody>
      </p:sp>
      <p:sp>
        <p:nvSpPr>
          <p:cNvPr id="3" name="텍스트 개체 틀 2">
            <a:extLst>
              <a:ext uri="{FF2B5EF4-FFF2-40B4-BE49-F238E27FC236}">
                <a16:creationId xmlns:a16="http://schemas.microsoft.com/office/drawing/2014/main" id="{436A7470-E2B1-4A8D-BB02-09BEE932428C}"/>
              </a:ext>
            </a:extLst>
          </p:cNvPr>
          <p:cNvSpPr>
            <a:spLocks noGrp="1"/>
          </p:cNvSpPr>
          <p:nvPr>
            <p:ph type="body" sz="quarter" idx="19"/>
          </p:nvPr>
        </p:nvSpPr>
        <p:spPr>
          <a:xfrm>
            <a:off x="276743" y="164293"/>
            <a:ext cx="5601544" cy="332399"/>
          </a:xfrm>
        </p:spPr>
        <p:txBody>
          <a:bodyPr/>
          <a:lstStyle/>
          <a:p>
            <a:r>
              <a:rPr lang="ko-KR" altLang="en-US"/>
              <a:t>로지스틱 회귀 구현</a:t>
            </a:r>
          </a:p>
        </p:txBody>
      </p:sp>
      <p:sp>
        <p:nvSpPr>
          <p:cNvPr id="13" name="텍스트 개체 틀 2">
            <a:extLst>
              <a:ext uri="{FF2B5EF4-FFF2-40B4-BE49-F238E27FC236}">
                <a16:creationId xmlns:a16="http://schemas.microsoft.com/office/drawing/2014/main" id="{876B6A27-852A-42FC-B67C-FBEE3C40B16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851911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88360" y="1399549"/>
            <a:ext cx="7643534"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for </a:t>
            </a:r>
            <a:r>
              <a:rPr lang="en-US" altLang="ko-KR" sz="1600" err="1">
                <a:latin typeface="Consolas" panose="020B0609020204030204" pitchFamily="49" charset="0"/>
              </a:rPr>
              <a:t>x_i</a:t>
            </a:r>
            <a:r>
              <a:rPr lang="en-US" altLang="ko-KR" sz="1600">
                <a:latin typeface="Consolas" panose="020B0609020204030204" pitchFamily="49" charset="0"/>
              </a:rPr>
              <a:t> in x]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a = </a:t>
            </a:r>
            <a:r>
              <a:rPr lang="en-US" altLang="ko-KR" sz="1600" err="1">
                <a:latin typeface="Consolas" panose="020B0609020204030204" pitchFamily="49" charset="0"/>
              </a:rPr>
              <a:t>self.activation</a:t>
            </a:r>
            <a:r>
              <a:rPr lang="en-US" altLang="ko-KR" sz="1600">
                <a:latin typeface="Consolas" panose="020B0609020204030204" pitchFamily="49" charset="0"/>
              </a:rPr>
              <a:t>(</a:t>
            </a:r>
            <a:r>
              <a:rPr lang="en-US" altLang="ko-KR" sz="1600" err="1">
                <a:latin typeface="Consolas" panose="020B0609020204030204" pitchFamily="49" charset="0"/>
              </a:rPr>
              <a:t>np.array</a:t>
            </a:r>
            <a:r>
              <a:rPr lang="en-US" altLang="ko-KR" sz="1600">
                <a:latin typeface="Consolas" panose="020B0609020204030204" pitchFamily="49" charset="0"/>
              </a:rPr>
              <a:t>(z))        # </a:t>
            </a:r>
            <a:r>
              <a:rPr lang="ko-KR" altLang="en-US" sz="1600">
                <a:latin typeface="Consolas" panose="020B0609020204030204" pitchFamily="49" charset="0"/>
              </a:rPr>
              <a:t>활성화 함수 적용</a:t>
            </a:r>
          </a:p>
          <a:p>
            <a:r>
              <a:rPr lang="ko-KR" altLang="en-US" sz="1600">
                <a:latin typeface="Consolas" panose="020B0609020204030204" pitchFamily="49" charset="0"/>
              </a:rPr>
              <a:t>    </a:t>
            </a:r>
            <a:r>
              <a:rPr lang="en-US" altLang="ko-KR" sz="1600">
                <a:latin typeface="Consolas" panose="020B0609020204030204" pitchFamily="49" charset="0"/>
              </a:rPr>
              <a:t>return a &gt;= 0.5</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596516" y="94439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288360" y="2476767"/>
            <a:ext cx="8000011" cy="2246769"/>
          </a:xfrm>
          <a:prstGeom prst="rect">
            <a:avLst/>
          </a:prstGeom>
          <a:noFill/>
        </p:spPr>
        <p:txBody>
          <a:bodyPr wrap="none" rtlCol="0">
            <a:spAutoFit/>
          </a:bodyPr>
          <a:lstStyle/>
          <a:p>
            <a:r>
              <a:rPr lang="ko-KR" altLang="en-US" sz="1400" b="1">
                <a:latin typeface="+mj-ea"/>
                <a:ea typeface="+mj-ea"/>
              </a:rPr>
              <a:t>예측 함수를 구현한다</a:t>
            </a:r>
            <a:r>
              <a:rPr lang="en-US" altLang="ko-KR" sz="1400" b="1">
                <a:latin typeface="+mj-ea"/>
                <a:ea typeface="+mj-ea"/>
              </a:rPr>
              <a:t>.</a:t>
            </a:r>
          </a:p>
          <a:p>
            <a:r>
              <a:rPr lang="en-US" altLang="ko-KR" sz="1400" b="1">
                <a:latin typeface="+mj-ea"/>
                <a:ea typeface="+mj-ea"/>
              </a:rPr>
              <a:t>z = [</a:t>
            </a:r>
            <a:r>
              <a:rPr lang="en-US" altLang="ko-KR" sz="1400" b="1" err="1">
                <a:latin typeface="+mj-ea"/>
                <a:ea typeface="+mj-ea"/>
              </a:rPr>
              <a:t>self.forpass</a:t>
            </a:r>
            <a:r>
              <a:rPr lang="en-US" altLang="ko-KR" sz="1400" b="1">
                <a:latin typeface="+mj-ea"/>
                <a:ea typeface="+mj-ea"/>
              </a:rPr>
              <a:t>(</a:t>
            </a:r>
            <a:r>
              <a:rPr lang="en-US" altLang="ko-KR" sz="1400" b="1" err="1">
                <a:latin typeface="+mj-ea"/>
                <a:ea typeface="+mj-ea"/>
              </a:rPr>
              <a:t>x_i</a:t>
            </a:r>
            <a:r>
              <a:rPr lang="en-US" altLang="ko-KR" sz="1400" b="1">
                <a:latin typeface="+mj-ea"/>
                <a:ea typeface="+mj-ea"/>
              </a:rPr>
              <a:t>) for </a:t>
            </a:r>
            <a:r>
              <a:rPr lang="en-US" altLang="ko-KR" sz="1400" b="1" err="1">
                <a:latin typeface="+mj-ea"/>
                <a:ea typeface="+mj-ea"/>
              </a:rPr>
              <a:t>x_i</a:t>
            </a:r>
            <a:r>
              <a:rPr lang="en-US" altLang="ko-KR" sz="1400" b="1">
                <a:latin typeface="+mj-ea"/>
                <a:ea typeface="+mj-ea"/>
              </a:rPr>
              <a:t> in x]  </a:t>
            </a:r>
            <a:r>
              <a:rPr lang="ko-KR" altLang="en-US" sz="1400" b="1">
                <a:latin typeface="+mj-ea"/>
                <a:ea typeface="+mj-ea"/>
              </a:rPr>
              <a:t>코드는 </a:t>
            </a:r>
            <a:r>
              <a:rPr lang="ko-KR" altLang="en-US" sz="1400" b="1" err="1">
                <a:latin typeface="+mj-ea"/>
                <a:ea typeface="+mj-ea"/>
              </a:rPr>
              <a:t>파이썬에서</a:t>
            </a:r>
            <a:r>
              <a:rPr lang="ko-KR" altLang="en-US" sz="1400" b="1">
                <a:latin typeface="+mj-ea"/>
                <a:ea typeface="+mj-ea"/>
              </a:rPr>
              <a:t> 지원하는 코드로 대괄호</a:t>
            </a:r>
            <a:r>
              <a:rPr lang="en-US" altLang="ko-KR" sz="1400" b="1">
                <a:latin typeface="+mj-ea"/>
                <a:ea typeface="+mj-ea"/>
              </a:rPr>
              <a:t>([]) </a:t>
            </a:r>
            <a:r>
              <a:rPr lang="ko-KR" altLang="en-US" sz="1400" b="1">
                <a:latin typeface="+mj-ea"/>
                <a:ea typeface="+mj-ea"/>
              </a:rPr>
              <a:t>안에 </a:t>
            </a:r>
            <a:r>
              <a:rPr lang="en-US" altLang="ko-KR" sz="1400" b="1">
                <a:latin typeface="+mj-ea"/>
                <a:ea typeface="+mj-ea"/>
              </a:rPr>
              <a:t>for in</a:t>
            </a:r>
            <a:r>
              <a:rPr lang="ko-KR" altLang="en-US" sz="1400" b="1">
                <a:latin typeface="+mj-ea"/>
                <a:ea typeface="+mj-ea"/>
              </a:rPr>
              <a:t>과 </a:t>
            </a:r>
            <a:endParaRPr lang="en-US" altLang="ko-KR" sz="1400" b="1">
              <a:latin typeface="+mj-ea"/>
              <a:ea typeface="+mj-ea"/>
            </a:endParaRPr>
          </a:p>
          <a:p>
            <a:r>
              <a:rPr lang="ko-KR" altLang="en-US" sz="1400" b="1">
                <a:latin typeface="+mj-ea"/>
                <a:ea typeface="+mj-ea"/>
              </a:rPr>
              <a:t>함수의 호출부를 </a:t>
            </a:r>
            <a:r>
              <a:rPr lang="ko-KR" altLang="en-US" sz="1400" b="1" err="1">
                <a:latin typeface="+mj-ea"/>
                <a:ea typeface="+mj-ea"/>
              </a:rPr>
              <a:t>넣을수</a:t>
            </a:r>
            <a:r>
              <a:rPr lang="ko-KR" altLang="en-US" sz="1400" b="1">
                <a:latin typeface="+mj-ea"/>
                <a:ea typeface="+mj-ea"/>
              </a:rPr>
              <a:t> 있다</a:t>
            </a:r>
            <a:r>
              <a:rPr lang="en-US" altLang="ko-KR" sz="1400" b="1">
                <a:latin typeface="+mj-ea"/>
                <a:ea typeface="+mj-ea"/>
              </a:rPr>
              <a:t>. </a:t>
            </a:r>
            <a:r>
              <a:rPr lang="ko-KR" altLang="en-US" sz="1400" b="1">
                <a:latin typeface="+mj-ea"/>
                <a:ea typeface="+mj-ea"/>
              </a:rPr>
              <a:t>이때 동작은 </a:t>
            </a:r>
            <a:r>
              <a:rPr lang="en-US" altLang="ko-KR" sz="1400" b="1">
                <a:latin typeface="+mj-ea"/>
                <a:ea typeface="+mj-ea"/>
              </a:rPr>
              <a:t>x</a:t>
            </a:r>
            <a:r>
              <a:rPr lang="ko-KR" altLang="en-US" sz="1400" b="1">
                <a:latin typeface="+mj-ea"/>
                <a:ea typeface="+mj-ea"/>
              </a:rPr>
              <a:t>의 각 원소를 </a:t>
            </a:r>
            <a:r>
              <a:rPr lang="en-US" altLang="ko-KR" sz="1400" b="1" err="1">
                <a:latin typeface="+mj-ea"/>
                <a:ea typeface="+mj-ea"/>
              </a:rPr>
              <a:t>x_i</a:t>
            </a:r>
            <a:r>
              <a:rPr lang="ko-KR" altLang="en-US" sz="1400" b="1">
                <a:latin typeface="+mj-ea"/>
                <a:ea typeface="+mj-ea"/>
              </a:rPr>
              <a:t>에 뽑아서 </a:t>
            </a:r>
            <a:r>
              <a:rPr lang="en-US" altLang="ko-KR" sz="1400" b="1" err="1">
                <a:latin typeface="+mj-ea"/>
                <a:ea typeface="+mj-ea"/>
              </a:rPr>
              <a:t>x_i</a:t>
            </a:r>
            <a:r>
              <a:rPr lang="ko-KR" altLang="en-US" sz="1400" b="1" err="1">
                <a:latin typeface="+mj-ea"/>
                <a:ea typeface="+mj-ea"/>
              </a:rPr>
              <a:t>를</a:t>
            </a:r>
            <a:r>
              <a:rPr lang="ko-KR" altLang="en-US" sz="1400" b="1">
                <a:latin typeface="+mj-ea"/>
                <a:ea typeface="+mj-ea"/>
              </a:rPr>
              <a:t> </a:t>
            </a:r>
            <a:r>
              <a:rPr lang="en-US" altLang="ko-KR" sz="1400" b="1" err="1">
                <a:latin typeface="+mj-ea"/>
                <a:ea typeface="+mj-ea"/>
              </a:rPr>
              <a:t>forpass</a:t>
            </a:r>
            <a:r>
              <a:rPr lang="ko-KR" altLang="en-US" sz="1400" b="1">
                <a:latin typeface="+mj-ea"/>
                <a:ea typeface="+mj-ea"/>
              </a:rPr>
              <a:t>의 인자로 </a:t>
            </a:r>
            <a:endParaRPr lang="en-US" altLang="ko-KR" sz="1400" b="1">
              <a:latin typeface="+mj-ea"/>
              <a:ea typeface="+mj-ea"/>
            </a:endParaRPr>
          </a:p>
          <a:p>
            <a:r>
              <a:rPr lang="ko-KR" altLang="en-US" sz="1400" b="1">
                <a:latin typeface="+mj-ea"/>
                <a:ea typeface="+mj-ea"/>
              </a:rPr>
              <a:t>전달하여 </a:t>
            </a:r>
            <a:r>
              <a:rPr lang="en-US" altLang="ko-KR" sz="1400" b="1">
                <a:latin typeface="+mj-ea"/>
                <a:ea typeface="+mj-ea"/>
              </a:rPr>
              <a:t>forpass</a:t>
            </a:r>
            <a:r>
              <a:rPr lang="ko-KR" altLang="en-US" sz="1400" b="1">
                <a:latin typeface="+mj-ea"/>
                <a:ea typeface="+mj-ea"/>
              </a:rPr>
              <a:t>의 </a:t>
            </a:r>
            <a:r>
              <a:rPr lang="ko-KR" altLang="en-US" sz="1400" b="1" err="1">
                <a:latin typeface="+mj-ea"/>
                <a:ea typeface="+mj-ea"/>
              </a:rPr>
              <a:t>리턴값을</a:t>
            </a:r>
            <a:r>
              <a:rPr lang="ko-KR" altLang="en-US" sz="1400" b="1">
                <a:latin typeface="+mj-ea"/>
                <a:ea typeface="+mj-ea"/>
              </a:rPr>
              <a:t> </a:t>
            </a:r>
            <a:r>
              <a:rPr lang="en-US" altLang="ko-KR" sz="1400" b="1">
                <a:latin typeface="+mj-ea"/>
                <a:ea typeface="+mj-ea"/>
              </a:rPr>
              <a:t>list</a:t>
            </a:r>
            <a:r>
              <a:rPr lang="ko-KR" altLang="en-US" sz="1400" b="1">
                <a:latin typeface="+mj-ea"/>
                <a:ea typeface="+mj-ea"/>
              </a:rPr>
              <a:t>로 </a:t>
            </a:r>
            <a:r>
              <a:rPr lang="en-US" altLang="ko-KR" sz="1400" b="1">
                <a:latin typeface="+mj-ea"/>
                <a:ea typeface="+mj-ea"/>
              </a:rPr>
              <a:t>append </a:t>
            </a:r>
            <a:r>
              <a:rPr lang="ko-KR" altLang="en-US" sz="1400" b="1">
                <a:latin typeface="+mj-ea"/>
                <a:ea typeface="+mj-ea"/>
              </a:rPr>
              <a:t>하여  </a:t>
            </a:r>
            <a:r>
              <a:rPr lang="en-US" altLang="ko-KR" sz="1400" b="1">
                <a:latin typeface="+mj-ea"/>
                <a:ea typeface="+mj-ea"/>
              </a:rPr>
              <a:t>x</a:t>
            </a:r>
            <a:r>
              <a:rPr lang="ko-KR" altLang="en-US" sz="1400" b="1">
                <a:latin typeface="+mj-ea"/>
                <a:ea typeface="+mj-ea"/>
              </a:rPr>
              <a:t>의 가공된 값을 </a:t>
            </a:r>
            <a:r>
              <a:rPr lang="en-US" altLang="ko-KR" sz="1400" b="1">
                <a:latin typeface="+mj-ea"/>
                <a:ea typeface="+mj-ea"/>
              </a:rPr>
              <a:t>z</a:t>
            </a:r>
            <a:r>
              <a:rPr lang="ko-KR" altLang="en-US" sz="1400" b="1">
                <a:latin typeface="+mj-ea"/>
                <a:ea typeface="+mj-ea"/>
              </a:rPr>
              <a:t>에 대입한다</a:t>
            </a:r>
            <a:r>
              <a:rPr lang="en-US" altLang="ko-KR" sz="1400" b="1">
                <a:latin typeface="+mj-ea"/>
                <a:ea typeface="+mj-ea"/>
              </a:rPr>
              <a:t>.</a:t>
            </a:r>
          </a:p>
          <a:p>
            <a:endParaRPr lang="en-US" altLang="ko-KR" sz="1400" b="1">
              <a:latin typeface="+mj-ea"/>
              <a:ea typeface="+mj-ea"/>
            </a:endParaRPr>
          </a:p>
          <a:p>
            <a:r>
              <a:rPr lang="en-US" altLang="ko-KR" sz="1400" b="1" err="1">
                <a:latin typeface="+mj-ea"/>
                <a:ea typeface="+mj-ea"/>
              </a:rPr>
              <a:t>np.array</a:t>
            </a:r>
            <a:r>
              <a:rPr lang="en-US" altLang="ko-KR" sz="1400" b="1">
                <a:latin typeface="+mj-ea"/>
                <a:ea typeface="+mj-ea"/>
              </a:rPr>
              <a:t>(z) </a:t>
            </a:r>
            <a:r>
              <a:rPr lang="ko-KR" altLang="en-US" sz="1400" b="1">
                <a:latin typeface="+mj-ea"/>
                <a:ea typeface="+mj-ea"/>
              </a:rPr>
              <a:t>함수는 </a:t>
            </a:r>
            <a:r>
              <a:rPr lang="en-US" altLang="ko-KR" sz="1400" b="1">
                <a:latin typeface="+mj-ea"/>
                <a:ea typeface="+mj-ea"/>
              </a:rPr>
              <a:t>list</a:t>
            </a:r>
            <a:r>
              <a:rPr lang="ko-KR" altLang="en-US" sz="1400" b="1">
                <a:latin typeface="+mj-ea"/>
                <a:ea typeface="+mj-ea"/>
              </a:rPr>
              <a:t>를 </a:t>
            </a:r>
            <a:r>
              <a:rPr lang="ko-KR" altLang="en-US" sz="1400" b="1" err="1">
                <a:latin typeface="+mj-ea"/>
                <a:ea typeface="+mj-ea"/>
              </a:rPr>
              <a:t>넘파이</a:t>
            </a:r>
            <a:r>
              <a:rPr lang="ko-KR" altLang="en-US" sz="1400" b="1">
                <a:latin typeface="+mj-ea"/>
                <a:ea typeface="+mj-ea"/>
              </a:rPr>
              <a:t> 배열로 바꿔준다</a:t>
            </a:r>
            <a:r>
              <a:rPr lang="en-US" altLang="ko-KR" sz="1400" b="1">
                <a:latin typeface="+mj-ea"/>
                <a:ea typeface="+mj-ea"/>
              </a:rPr>
              <a:t>.</a:t>
            </a:r>
          </a:p>
          <a:p>
            <a:endParaRPr lang="en-US" altLang="ko-KR" sz="1400" b="1">
              <a:latin typeface="+mj-ea"/>
              <a:ea typeface="+mj-ea"/>
            </a:endParaRPr>
          </a:p>
          <a:p>
            <a:r>
              <a:rPr lang="en-US" altLang="ko-KR" sz="1400" b="1">
                <a:latin typeface="+mj-ea"/>
                <a:ea typeface="+mj-ea"/>
              </a:rPr>
              <a:t>a</a:t>
            </a:r>
            <a:r>
              <a:rPr lang="ko-KR" altLang="en-US" sz="1400" b="1">
                <a:latin typeface="+mj-ea"/>
                <a:ea typeface="+mj-ea"/>
              </a:rPr>
              <a:t>에는 최종적으로 </a:t>
            </a:r>
            <a:r>
              <a:rPr lang="ko-KR" altLang="en-US" sz="1400" b="1" err="1">
                <a:latin typeface="+mj-ea"/>
                <a:ea typeface="+mj-ea"/>
              </a:rPr>
              <a:t>시그모이드</a:t>
            </a:r>
            <a:r>
              <a:rPr lang="ko-KR" altLang="en-US" sz="1400" b="1">
                <a:latin typeface="+mj-ea"/>
                <a:ea typeface="+mj-ea"/>
              </a:rPr>
              <a:t> 함수의 결과가 대입되므로 </a:t>
            </a:r>
            <a:endParaRPr lang="en-US" altLang="ko-KR" sz="1400" b="1">
              <a:latin typeface="+mj-ea"/>
              <a:ea typeface="+mj-ea"/>
            </a:endParaRPr>
          </a:p>
          <a:p>
            <a:endParaRPr lang="en-US" altLang="ko-KR" sz="1400" b="1">
              <a:latin typeface="+mj-ea"/>
              <a:ea typeface="+mj-ea"/>
            </a:endParaRPr>
          </a:p>
          <a:p>
            <a:r>
              <a:rPr lang="ko-KR" altLang="en-US" sz="1400" b="1">
                <a:latin typeface="+mj-ea"/>
                <a:ea typeface="+mj-ea"/>
              </a:rPr>
              <a:t>결과값이 </a:t>
            </a:r>
            <a:r>
              <a:rPr lang="en-US" altLang="ko-KR" sz="1400" b="1">
                <a:latin typeface="+mj-ea"/>
                <a:ea typeface="+mj-ea"/>
              </a:rPr>
              <a:t>0.5 </a:t>
            </a:r>
            <a:r>
              <a:rPr lang="ko-KR" altLang="en-US" sz="1400" b="1">
                <a:latin typeface="+mj-ea"/>
                <a:ea typeface="+mj-ea"/>
              </a:rPr>
              <a:t>보다 크다면 악성종양으로 판단하여 </a:t>
            </a:r>
            <a:r>
              <a:rPr lang="en-US" altLang="ko-KR" sz="1400" b="1">
                <a:latin typeface="+mj-ea"/>
                <a:ea typeface="+mj-ea"/>
              </a:rPr>
              <a:t>1</a:t>
            </a:r>
            <a:r>
              <a:rPr lang="ko-KR" altLang="en-US" sz="1400" b="1">
                <a:latin typeface="+mj-ea"/>
                <a:ea typeface="+mj-ea"/>
              </a:rPr>
              <a:t>을 </a:t>
            </a:r>
            <a:r>
              <a:rPr lang="ko-KR" altLang="en-US" sz="1400" b="1" err="1">
                <a:latin typeface="+mj-ea"/>
                <a:ea typeface="+mj-ea"/>
              </a:rPr>
              <a:t>리턴한다</a:t>
            </a:r>
            <a:r>
              <a:rPr lang="en-US" altLang="ko-KR" sz="1400" b="1">
                <a:latin typeface="+mj-ea"/>
                <a:ea typeface="+mj-ea"/>
              </a:rPr>
              <a:t>.</a:t>
            </a:r>
            <a:endParaRPr lang="ko-KR" altLang="en-US" sz="1400" b="1">
              <a:latin typeface="+mj-ea"/>
              <a:ea typeface="+mj-ea"/>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288360" y="4977172"/>
            <a:ext cx="7643534" cy="584775"/>
          </a:xfrm>
          <a:prstGeom prst="rect">
            <a:avLst/>
          </a:prstGeom>
          <a:solidFill>
            <a:srgbClr val="E2E2F6"/>
          </a:solidFill>
        </p:spPr>
        <p:txBody>
          <a:bodyPr wrap="square">
            <a:spAutoFit/>
          </a:bodyPr>
          <a:lstStyle/>
          <a:p>
            <a:r>
              <a:rPr lang="en-US" altLang="ko-KR" sz="1600">
                <a:latin typeface="Consolas" panose="020B0609020204030204" pitchFamily="49" charset="0"/>
              </a:rPr>
              <a:t>np.mean(neuron.predict(x_test) == y_test)</a:t>
            </a:r>
          </a:p>
          <a:p>
            <a:r>
              <a:rPr lang="en-US" altLang="ko-KR" sz="1600">
                <a:latin typeface="Consolas" panose="020B0609020204030204" pitchFamily="49" charset="0"/>
              </a:rPr>
              <a:t>0.8245614035087719</a:t>
            </a:r>
            <a:endParaRPr lang="ko-KR" altLang="en-US" sz="1600">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288360" y="5602125"/>
            <a:ext cx="6575839" cy="523220"/>
          </a:xfrm>
          <a:prstGeom prst="rect">
            <a:avLst/>
          </a:prstGeom>
          <a:noFill/>
        </p:spPr>
        <p:txBody>
          <a:bodyPr wrap="none" rtlCol="0">
            <a:spAutoFit/>
          </a:bodyPr>
          <a:lstStyle/>
          <a:p>
            <a:r>
              <a:rPr lang="en-US" altLang="ko-KR" sz="1400" b="1">
                <a:latin typeface="+mj-ea"/>
                <a:ea typeface="+mj-ea"/>
              </a:rPr>
              <a:t>np.mean </a:t>
            </a:r>
            <a:r>
              <a:rPr lang="ko-KR" altLang="en-US" sz="1400" b="1">
                <a:latin typeface="+mj-ea"/>
                <a:ea typeface="+mj-ea"/>
              </a:rPr>
              <a:t>함수는 평균을 계산하는 함수로 예측값과 실제값의 비교 값을 평균을 </a:t>
            </a:r>
            <a:endParaRPr lang="en-US" altLang="ko-KR" sz="1400" b="1">
              <a:latin typeface="+mj-ea"/>
              <a:ea typeface="+mj-ea"/>
            </a:endParaRPr>
          </a:p>
          <a:p>
            <a:r>
              <a:rPr lang="ko-KR" altLang="en-US" sz="1400" b="1">
                <a:latin typeface="+mj-ea"/>
                <a:ea typeface="+mj-ea"/>
              </a:rPr>
              <a:t>계산하여 정확도를 측정한다</a:t>
            </a:r>
            <a:r>
              <a:rPr lang="en-US" altLang="ko-KR" sz="1400" b="1">
                <a:latin typeface="+mj-ea"/>
                <a:ea typeface="+mj-ea"/>
              </a:rPr>
              <a:t>.</a:t>
            </a:r>
            <a:endParaRPr lang="ko-KR" altLang="en-US" sz="1400" b="1">
              <a:latin typeface="+mj-ea"/>
              <a:ea typeface="+mj-ea"/>
            </a:endParaRPr>
          </a:p>
        </p:txBody>
      </p:sp>
      <p:sp>
        <p:nvSpPr>
          <p:cNvPr id="2" name="텍스트 개체 틀 1">
            <a:extLst>
              <a:ext uri="{FF2B5EF4-FFF2-40B4-BE49-F238E27FC236}">
                <a16:creationId xmlns:a16="http://schemas.microsoft.com/office/drawing/2014/main" id="{D5172E08-C7DF-486B-9C56-C95986DAB847}"/>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로지스틱 회귀 구현</a:t>
            </a:r>
            <a:endParaRPr lang="en-US" altLang="ko-KR" sz="2400" b="1">
              <a:solidFill>
                <a:srgbClr val="000000"/>
              </a:solidFill>
            </a:endParaRPr>
          </a:p>
        </p:txBody>
      </p:sp>
      <p:sp>
        <p:nvSpPr>
          <p:cNvPr id="9" name="텍스트 개체 틀 2">
            <a:extLst>
              <a:ext uri="{FF2B5EF4-FFF2-40B4-BE49-F238E27FC236}">
                <a16:creationId xmlns:a16="http://schemas.microsoft.com/office/drawing/2014/main" id="{5AD98118-01E7-4FA9-9533-FB8A4A468D1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696532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3F29C67-A7F9-452A-93AF-9D9F98976968}"/>
              </a:ext>
            </a:extLst>
          </p:cNvPr>
          <p:cNvSpPr/>
          <p:nvPr/>
        </p:nvSpPr>
        <p:spPr>
          <a:xfrm>
            <a:off x="3789122" y="2339527"/>
            <a:ext cx="2382615" cy="881211"/>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전통적인 </a:t>
            </a:r>
            <a:endParaRPr lang="en-US" altLang="ko-KR" sz="1898" b="1" i="1">
              <a:solidFill>
                <a:schemeClr val="tx1"/>
              </a:solidFill>
              <a:latin typeface="+mj-ea"/>
              <a:ea typeface="+mj-ea"/>
            </a:endParaRPr>
          </a:p>
          <a:p>
            <a:pPr algn="ctr"/>
            <a:r>
              <a:rPr lang="ko-KR" altLang="en-US" sz="1898" b="1" i="1">
                <a:solidFill>
                  <a:schemeClr val="tx1"/>
                </a:solidFill>
                <a:latin typeface="+mj-ea"/>
                <a:ea typeface="+mj-ea"/>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223302" y="2295149"/>
            <a:ext cx="768159" cy="442750"/>
          </a:xfrm>
          <a:prstGeom prst="rect">
            <a:avLst/>
          </a:prstGeom>
          <a:noFill/>
        </p:spPr>
        <p:txBody>
          <a:bodyPr wrap="none" rtlCol="0">
            <a:spAutoFit/>
          </a:bodyPr>
          <a:lstStyle/>
          <a:p>
            <a:pPr algn="l"/>
            <a:r>
              <a:rPr lang="ko-KR" altLang="en-US" sz="2277" b="1">
                <a:latin typeface="+mj-ea"/>
                <a:ea typeface="+mj-ea"/>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1973160" y="2788675"/>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6963571" y="2558466"/>
            <a:ext cx="768159" cy="442750"/>
          </a:xfrm>
          <a:prstGeom prst="rect">
            <a:avLst/>
          </a:prstGeom>
          <a:noFill/>
        </p:spPr>
        <p:txBody>
          <a:bodyPr wrap="none" rtlCol="0">
            <a:spAutoFit/>
          </a:bodyPr>
          <a:lstStyle/>
          <a:p>
            <a:pPr algn="l"/>
            <a:r>
              <a:rPr lang="ko-KR" altLang="en-US" sz="2277" b="1">
                <a:latin typeface="+mj-ea"/>
                <a:ea typeface="+mj-ea"/>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2997289" y="3001798"/>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171738" y="2788675"/>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789122" y="4122760"/>
            <a:ext cx="2382615" cy="881211"/>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1973160" y="4128577"/>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215606" y="4571909"/>
            <a:ext cx="768159" cy="442750"/>
          </a:xfrm>
          <a:prstGeom prst="rect">
            <a:avLst/>
          </a:prstGeom>
          <a:noFill/>
        </p:spPr>
        <p:txBody>
          <a:bodyPr wrap="none" rtlCol="0">
            <a:spAutoFit/>
          </a:bodyPr>
          <a:lstStyle/>
          <a:p>
            <a:pPr algn="l"/>
            <a:r>
              <a:rPr lang="ko-KR" altLang="en-US" sz="2277" b="1">
                <a:latin typeface="+mj-ea"/>
                <a:ea typeface="+mj-ea"/>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6963571" y="4341700"/>
            <a:ext cx="768159" cy="442750"/>
          </a:xfrm>
          <a:prstGeom prst="rect">
            <a:avLst/>
          </a:prstGeom>
          <a:noFill/>
        </p:spPr>
        <p:txBody>
          <a:bodyPr wrap="none" rtlCol="0">
            <a:spAutoFit/>
          </a:bodyPr>
          <a:lstStyle/>
          <a:p>
            <a:pPr algn="l"/>
            <a:r>
              <a:rPr lang="ko-KR" altLang="en-US" sz="2277" b="1">
                <a:latin typeface="+mj-ea"/>
                <a:ea typeface="+mj-ea"/>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2997289" y="4785032"/>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171738" y="457191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2997289" y="2558466"/>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2997289" y="434170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86BF7817-8081-465D-BA21-D8F16F070DC4}"/>
              </a:ext>
            </a:extLst>
          </p:cNvPr>
          <p:cNvSpPr>
            <a:spLocks noGrp="1"/>
          </p:cNvSpPr>
          <p:nvPr>
            <p:ph type="body" sz="quarter" idx="19"/>
          </p:nvPr>
        </p:nvSpPr>
        <p:spPr/>
        <p:txBody>
          <a:bodyPr/>
          <a:lstStyle/>
          <a:p>
            <a:r>
              <a:rPr lang="ko-KR" altLang="en-US"/>
              <a:t>머신 러닝</a:t>
            </a:r>
          </a:p>
        </p:txBody>
      </p:sp>
      <p:sp>
        <p:nvSpPr>
          <p:cNvPr id="21" name="텍스트 개체 틀 2">
            <a:extLst>
              <a:ext uri="{FF2B5EF4-FFF2-40B4-BE49-F238E27FC236}">
                <a16:creationId xmlns:a16="http://schemas.microsoft.com/office/drawing/2014/main" id="{7AB5C46F-3E65-4314-95B0-D961388D2568}"/>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DDFFA27D-420F-4AB7-9BEC-E423DAC3F421}"/>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동작 방식</a:t>
            </a:r>
          </a:p>
        </p:txBody>
      </p:sp>
      <p:sp>
        <p:nvSpPr>
          <p:cNvPr id="6" name="TextBox 5">
            <a:extLst>
              <a:ext uri="{FF2B5EF4-FFF2-40B4-BE49-F238E27FC236}">
                <a16:creationId xmlns:a16="http://schemas.microsoft.com/office/drawing/2014/main" id="{7F66F19C-F134-071B-D357-3AA9ECE9C763}"/>
              </a:ext>
            </a:extLst>
          </p:cNvPr>
          <p:cNvSpPr txBox="1"/>
          <p:nvPr/>
        </p:nvSpPr>
        <p:spPr>
          <a:xfrm>
            <a:off x="4016896" y="1469991"/>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xW + b</a:t>
            </a:r>
            <a:endParaRPr lang="ko-KR" altLang="en-US" sz="2400">
              <a:latin typeface="Consolas" panose="020B0609020204030204" pitchFamily="49" charset="0"/>
            </a:endParaRPr>
          </a:p>
        </p:txBody>
      </p:sp>
      <p:sp>
        <p:nvSpPr>
          <p:cNvPr id="26" name="TextBox 25">
            <a:extLst>
              <a:ext uri="{FF2B5EF4-FFF2-40B4-BE49-F238E27FC236}">
                <a16:creationId xmlns:a16="http://schemas.microsoft.com/office/drawing/2014/main" id="{A56A0B53-3194-5E15-4B25-36DF7F041DAB}"/>
              </a:ext>
            </a:extLst>
          </p:cNvPr>
          <p:cNvSpPr txBox="1"/>
          <p:nvPr/>
        </p:nvSpPr>
        <p:spPr>
          <a:xfrm>
            <a:off x="4014615" y="3573016"/>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a:t>
            </a:r>
            <a:r>
              <a:rPr lang="en-US" altLang="ko-KR" sz="2400">
                <a:solidFill>
                  <a:srgbClr val="FF0000"/>
                </a:solidFill>
                <a:latin typeface="Consolas" panose="020B0609020204030204" pitchFamily="49" charset="0"/>
              </a:rPr>
              <a:t>W</a:t>
            </a:r>
            <a:r>
              <a:rPr lang="en-US" altLang="ko-KR" sz="2400">
                <a:latin typeface="Consolas" panose="020B0609020204030204" pitchFamily="49" charset="0"/>
              </a:rPr>
              <a:t> + </a:t>
            </a:r>
            <a:r>
              <a:rPr lang="en-US" altLang="ko-KR" sz="2400">
                <a:solidFill>
                  <a:srgbClr val="FF0000"/>
                </a:solidFill>
                <a:latin typeface="Consolas" panose="020B0609020204030204" pitchFamily="49" charset="0"/>
              </a:rPr>
              <a:t>b</a:t>
            </a:r>
            <a:endParaRPr lang="ko-KR" altLang="en-US" sz="2400">
              <a:solidFill>
                <a:srgbClr val="FF0000"/>
              </a:solidFill>
              <a:latin typeface="Consolas" panose="020B0609020204030204" pitchFamily="49" charset="0"/>
            </a:endParaRPr>
          </a:p>
        </p:txBody>
      </p:sp>
    </p:spTree>
    <p:extLst>
      <p:ext uri="{BB962C8B-B14F-4D97-AF65-F5344CB8AC3E}">
        <p14:creationId xmlns:p14="http://schemas.microsoft.com/office/powerpoint/2010/main" val="25465283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58CA5102-7727-43AC-B617-2CBD50648BC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3. </a:t>
            </a:r>
            <a:r>
              <a:rPr lang="ko-KR" altLang="en-US" b="1">
                <a:latin typeface="+mj-ea"/>
                <a:ea typeface="+mj-ea"/>
              </a:rPr>
              <a:t>신경망 시작하기</a:t>
            </a:r>
          </a:p>
        </p:txBody>
      </p:sp>
      <p:sp>
        <p:nvSpPr>
          <p:cNvPr id="9" name="텍스트 개체 틀 8">
            <a:extLst>
              <a:ext uri="{FF2B5EF4-FFF2-40B4-BE49-F238E27FC236}">
                <a16:creationId xmlns:a16="http://schemas.microsoft.com/office/drawing/2014/main" id="{6398AC49-59BF-40EF-96B9-727DC0271888}"/>
              </a:ext>
            </a:extLst>
          </p:cNvPr>
          <p:cNvSpPr>
            <a:spLocks noGrp="1"/>
          </p:cNvSpPr>
          <p:nvPr>
            <p:ph type="body" sz="quarter" idx="13"/>
          </p:nvPr>
        </p:nvSpPr>
        <p:spPr>
          <a:xfrm>
            <a:off x="4883150" y="3899844"/>
            <a:ext cx="4464050" cy="1641475"/>
          </a:xfrm>
        </p:spPr>
        <p:txBody>
          <a:bodyPr/>
          <a:lstStyle/>
          <a:p>
            <a:r>
              <a:rPr lang="ko-KR" altLang="en-US" sz="1600" b="1"/>
              <a:t>단일층 신경망 구현</a:t>
            </a:r>
            <a:endParaRPr lang="en-US" altLang="ko-KR" sz="1600" b="1"/>
          </a:p>
          <a:p>
            <a:r>
              <a:rPr lang="ko-KR" altLang="en-US" sz="1600" b="1">
                <a:latin typeface="맑은 고딕" pitchFamily="50" charset="-127"/>
                <a:ea typeface="맑은 고딕" pitchFamily="50" charset="-127"/>
              </a:rPr>
              <a:t>검증 세트 분리와 스케일링</a:t>
            </a:r>
            <a:endParaRPr lang="en-US" altLang="ko-KR" sz="1600" b="1"/>
          </a:p>
          <a:p>
            <a:r>
              <a:rPr lang="ko-KR" altLang="en-US" sz="1600" b="1">
                <a:latin typeface="맑은 고딕" pitchFamily="50" charset="-127"/>
                <a:ea typeface="맑은 고딕" pitchFamily="50" charset="-127"/>
              </a:rPr>
              <a:t>과대적합과 과소적합</a:t>
            </a:r>
            <a:endParaRPr lang="en-US" altLang="ko-KR" sz="1600" b="1"/>
          </a:p>
          <a:p>
            <a:r>
              <a:rPr lang="ko-KR" altLang="en-US" sz="1600" b="1">
                <a:latin typeface="맑은 고딕" pitchFamily="50" charset="-127"/>
                <a:ea typeface="맑은 고딕" pitchFamily="50" charset="-127"/>
              </a:rPr>
              <a:t>규제방법</a:t>
            </a:r>
            <a:r>
              <a:rPr lang="en-US" altLang="ko-KR" sz="1600" b="1">
                <a:latin typeface="맑은 고딕" pitchFamily="50" charset="-127"/>
                <a:ea typeface="맑은 고딕" pitchFamily="50" charset="-127"/>
              </a:rPr>
              <a:t> </a:t>
            </a:r>
            <a:r>
              <a:rPr lang="ko-KR" altLang="en-US" sz="1600" b="1">
                <a:latin typeface="맑은 고딕" pitchFamily="50" charset="-127"/>
                <a:ea typeface="맑은 고딕" pitchFamily="50" charset="-127"/>
              </a:rPr>
              <a:t>구현</a:t>
            </a:r>
            <a:endParaRPr lang="en-US" altLang="ko-KR" sz="1600" b="1"/>
          </a:p>
          <a:p>
            <a:r>
              <a:rPr lang="ko-KR" altLang="en-US" sz="1600" b="1">
                <a:latin typeface="맑은 고딕" pitchFamily="50" charset="-127"/>
                <a:ea typeface="맑은 고딕" pitchFamily="50" charset="-127"/>
              </a:rPr>
              <a:t>교차 검증 구현</a:t>
            </a:r>
            <a:endParaRPr lang="ko-KR" altLang="en-US" sz="1600" b="1"/>
          </a:p>
        </p:txBody>
      </p:sp>
    </p:spTree>
    <p:extLst>
      <p:ext uri="{BB962C8B-B14F-4D97-AF65-F5344CB8AC3E}">
        <p14:creationId xmlns:p14="http://schemas.microsoft.com/office/powerpoint/2010/main" val="8823706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D14E88FE-FB1F-4338-B651-65900263A444}"/>
              </a:ext>
            </a:extLst>
          </p:cNvPr>
          <p:cNvSpPr/>
          <p:nvPr/>
        </p:nvSpPr>
        <p:spPr>
          <a:xfrm>
            <a:off x="39334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39334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53012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53012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5757171" y="1915339"/>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5757171" y="2724510"/>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6669037" y="22528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7124971" y="2371273"/>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4389371" y="2024882"/>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4389371" y="2834053"/>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976255" y="2024882"/>
            <a:ext cx="692782" cy="4559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976255" y="2480816"/>
            <a:ext cx="692782" cy="3532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7344056" y="2480816"/>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3753603" y="3353944"/>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5129087" y="3353944"/>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6483187" y="3353944"/>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7154137" y="2943595"/>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8212158" y="22969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8212158" y="2296959"/>
                <a:ext cx="513474" cy="442750"/>
              </a:xfrm>
              <a:prstGeom prst="rect">
                <a:avLst/>
              </a:prstGeom>
              <a:blipFill>
                <a:blip r:embed="rId3"/>
                <a:stretch>
                  <a:fillRect t="-5556" r="-28571" b="-9722"/>
                </a:stretch>
              </a:blipFill>
            </p:spPr>
            <p:txBody>
              <a:bodyPr/>
              <a:lstStyle/>
              <a:p>
                <a:r>
                  <a:rPr lang="ko-KR" altLang="en-US">
                    <a:noFill/>
                  </a:rPr>
                  <a:t> </a:t>
                </a:r>
              </a:p>
            </p:txBody>
          </p:sp>
        </mc:Fallback>
      </mc:AlternateContent>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7357624" y="2467247"/>
            <a:ext cx="353237" cy="599457"/>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9614577-9367-48C5-BAC0-8C22FA4DC428}"/>
              </a:ext>
            </a:extLst>
          </p:cNvPr>
          <p:cNvSpPr txBox="1"/>
          <p:nvPr/>
        </p:nvSpPr>
        <p:spPr>
          <a:xfrm>
            <a:off x="972479" y="1083735"/>
            <a:ext cx="2315057" cy="355162"/>
          </a:xfrm>
          <a:prstGeom prst="rect">
            <a:avLst/>
          </a:prstGeom>
          <a:noFill/>
        </p:spPr>
        <p:txBody>
          <a:bodyPr wrap="none" rtlCol="0">
            <a:spAutoFit/>
          </a:bodyPr>
          <a:lstStyle/>
          <a:p>
            <a:pPr algn="l"/>
            <a:r>
              <a:rPr lang="ko-KR" altLang="en-US" sz="1708" b="1">
                <a:latin typeface="+mj-ea"/>
                <a:ea typeface="+mj-ea"/>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3953078" y="4295270"/>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3953078" y="5271498"/>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561965" y="4863044"/>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125473" y="4991795"/>
            <a:ext cx="260969" cy="26096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496178" y="4566819"/>
            <a:ext cx="1065788" cy="56777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496178" y="5134594"/>
            <a:ext cx="1065788" cy="4084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386442" y="5122279"/>
            <a:ext cx="90281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3804318" y="616820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423649" y="6168207"/>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160216" y="5673532"/>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420508" y="490327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420508" y="4903273"/>
                <a:ext cx="513474" cy="442750"/>
              </a:xfrm>
              <a:prstGeom prst="rect">
                <a:avLst/>
              </a:prstGeom>
              <a:blipFill>
                <a:blip r:embed="rId4"/>
                <a:stretch>
                  <a:fillRect t="-5479" r="-27059" b="-8219"/>
                </a:stretch>
              </a:blipFill>
            </p:spPr>
            <p:txBody>
              <a:bodyPr/>
              <a:lstStyle/>
              <a:p>
                <a:r>
                  <a:rPr lang="ko-KR" altLang="en-US">
                    <a:noFill/>
                  </a:rPr>
                  <a:t> </a:t>
                </a:r>
              </a:p>
            </p:txBody>
          </p:sp>
        </mc:Fallback>
      </mc:AlternateContent>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337620" y="5171102"/>
            <a:ext cx="420768" cy="584092"/>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3990201" y="4377015"/>
                <a:ext cx="479362"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3990201" y="4377015"/>
                <a:ext cx="479362" cy="38440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027325" y="5338643"/>
                <a:ext cx="47371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027325" y="5338643"/>
                <a:ext cx="473719" cy="38440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4831317" y="4425478"/>
                <a:ext cx="52334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4831317" y="4425478"/>
                <a:ext cx="523348" cy="38440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4823567" y="5293923"/>
                <a:ext cx="517706"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4823567" y="5293923"/>
                <a:ext cx="517706" cy="384401"/>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695615" y="4110559"/>
            <a:ext cx="1579278" cy="355162"/>
          </a:xfrm>
          <a:prstGeom prst="rect">
            <a:avLst/>
          </a:prstGeom>
          <a:noFill/>
        </p:spPr>
        <p:txBody>
          <a:bodyPr wrap="none" rtlCol="0">
            <a:spAutoFit/>
          </a:bodyPr>
          <a:lstStyle/>
          <a:p>
            <a:pPr algn="l"/>
            <a:r>
              <a:rPr lang="ko-KR" altLang="en-US" sz="1708" b="1" err="1">
                <a:latin typeface="+mj-ea"/>
                <a:ea typeface="+mj-ea"/>
              </a:rPr>
              <a:t>단일층</a:t>
            </a:r>
            <a:r>
              <a:rPr lang="ko-KR" altLang="en-US" sz="1708" b="1">
                <a:latin typeface="+mj-ea"/>
                <a:ea typeface="+mj-ea"/>
              </a:rPr>
              <a:t> 신경망</a:t>
            </a:r>
          </a:p>
        </p:txBody>
      </p:sp>
      <p:cxnSp>
        <p:nvCxnSpPr>
          <p:cNvPr id="5" name="직선 연결선 4">
            <a:extLst>
              <a:ext uri="{FF2B5EF4-FFF2-40B4-BE49-F238E27FC236}">
                <a16:creationId xmlns:a16="http://schemas.microsoft.com/office/drawing/2014/main" id="{56A76D3F-57BE-4612-ACF3-33248E4391A6}"/>
              </a:ext>
            </a:extLst>
          </p:cNvPr>
          <p:cNvCxnSpPr>
            <a:cxnSpLocks/>
          </p:cNvCxnSpPr>
          <p:nvPr/>
        </p:nvCxnSpPr>
        <p:spPr>
          <a:xfrm>
            <a:off x="5529203" y="1511052"/>
            <a:ext cx="0" cy="1688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a:cxnSpLocks/>
          </p:cNvCxnSpPr>
          <p:nvPr/>
        </p:nvCxnSpPr>
        <p:spPr>
          <a:xfrm>
            <a:off x="6897003" y="1511052"/>
            <a:ext cx="0" cy="17042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5853923"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531FE4F-745C-46EC-AE64-12039CE8E3A2}"/>
              </a:ext>
            </a:extLst>
          </p:cNvPr>
          <p:cNvCxnSpPr>
            <a:cxnSpLocks/>
          </p:cNvCxnSpPr>
          <p:nvPr/>
        </p:nvCxnSpPr>
        <p:spPr>
          <a:xfrm>
            <a:off x="4146484" y="1511052"/>
            <a:ext cx="0" cy="1778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E959DF1-23D3-4479-9D9A-3E59742178E9}"/>
              </a:ext>
            </a:extLst>
          </p:cNvPr>
          <p:cNvSpPr txBox="1"/>
          <p:nvPr/>
        </p:nvSpPr>
        <p:spPr>
          <a:xfrm>
            <a:off x="3632037" y="1068302"/>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4" name="TextBox 53">
            <a:extLst>
              <a:ext uri="{FF2B5EF4-FFF2-40B4-BE49-F238E27FC236}">
                <a16:creationId xmlns:a16="http://schemas.microsoft.com/office/drawing/2014/main" id="{A3D5B578-7DF7-4EEE-93A6-94C788C84C0F}"/>
              </a:ext>
            </a:extLst>
          </p:cNvPr>
          <p:cNvSpPr txBox="1"/>
          <p:nvPr/>
        </p:nvSpPr>
        <p:spPr>
          <a:xfrm>
            <a:off x="5076469" y="1048809"/>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55" name="TextBox 54">
            <a:extLst>
              <a:ext uri="{FF2B5EF4-FFF2-40B4-BE49-F238E27FC236}">
                <a16:creationId xmlns:a16="http://schemas.microsoft.com/office/drawing/2014/main" id="{7F1686AE-9D33-4779-882A-D804B958B6AE}"/>
              </a:ext>
            </a:extLst>
          </p:cNvPr>
          <p:cNvSpPr txBox="1"/>
          <p:nvPr/>
        </p:nvSpPr>
        <p:spPr>
          <a:xfrm>
            <a:off x="6444268" y="1039935"/>
            <a:ext cx="1031051" cy="400110"/>
          </a:xfrm>
          <a:prstGeom prst="rect">
            <a:avLst/>
          </a:prstGeom>
          <a:noFill/>
        </p:spPr>
        <p:txBody>
          <a:bodyPr wrap="none" rtlCol="0">
            <a:spAutoFit/>
          </a:bodyPr>
          <a:lstStyle/>
          <a:p>
            <a:pPr algn="l"/>
            <a:r>
              <a:rPr lang="en-US" altLang="ko-KR" sz="2000">
                <a:latin typeface="Consolas" panose="020B0609020204030204" pitchFamily="49" charset="0"/>
              </a:rPr>
              <a:t>layer2</a:t>
            </a:r>
            <a:endParaRPr lang="ko-KR" altLang="en-US" sz="2000">
              <a:latin typeface="Consolas" panose="020B0609020204030204" pitchFamily="49" charset="0"/>
            </a:endParaRPr>
          </a:p>
        </p:txBody>
      </p:sp>
      <p:cxnSp>
        <p:nvCxnSpPr>
          <p:cNvPr id="56" name="직선 연결선 55">
            <a:extLst>
              <a:ext uri="{FF2B5EF4-FFF2-40B4-BE49-F238E27FC236}">
                <a16:creationId xmlns:a16="http://schemas.microsoft.com/office/drawing/2014/main" id="{5BD5AD46-ED77-4D69-8DA5-6824B867943F}"/>
              </a:ext>
            </a:extLst>
          </p:cNvPr>
          <p:cNvCxnSpPr/>
          <p:nvPr/>
        </p:nvCxnSpPr>
        <p:spPr>
          <a:xfrm>
            <a:off x="4203275"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C07BA8D-3F5C-426D-B210-2598CD783F33}"/>
              </a:ext>
            </a:extLst>
          </p:cNvPr>
          <p:cNvSpPr txBox="1"/>
          <p:nvPr/>
        </p:nvSpPr>
        <p:spPr>
          <a:xfrm>
            <a:off x="3748658"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8" name="TextBox 57">
            <a:extLst>
              <a:ext uri="{FF2B5EF4-FFF2-40B4-BE49-F238E27FC236}">
                <a16:creationId xmlns:a16="http://schemas.microsoft.com/office/drawing/2014/main" id="{34BC8FAD-1283-4F23-AD02-2A5C9EA644A1}"/>
              </a:ext>
            </a:extLst>
          </p:cNvPr>
          <p:cNvSpPr txBox="1"/>
          <p:nvPr/>
        </p:nvSpPr>
        <p:spPr>
          <a:xfrm>
            <a:off x="5285236"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6" name="텍스트 개체 틀 5">
            <a:extLst>
              <a:ext uri="{FF2B5EF4-FFF2-40B4-BE49-F238E27FC236}">
                <a16:creationId xmlns:a16="http://schemas.microsoft.com/office/drawing/2014/main" id="{D4010D6D-94F1-45EC-AC73-CE083B516AB2}"/>
              </a:ext>
            </a:extLst>
          </p:cNvPr>
          <p:cNvSpPr>
            <a:spLocks noGrp="1"/>
          </p:cNvSpPr>
          <p:nvPr>
            <p:ph type="body" sz="quarter" idx="19"/>
          </p:nvPr>
        </p:nvSpPr>
        <p:spPr/>
        <p:txBody>
          <a:bodyPr/>
          <a:lstStyle/>
          <a:p>
            <a:r>
              <a:rPr lang="ko-KR" altLang="en-US"/>
              <a:t>신경망 구조</a:t>
            </a:r>
          </a:p>
        </p:txBody>
      </p:sp>
      <p:sp>
        <p:nvSpPr>
          <p:cNvPr id="7" name="텍스트 개체 틀 6">
            <a:extLst>
              <a:ext uri="{FF2B5EF4-FFF2-40B4-BE49-F238E27FC236}">
                <a16:creationId xmlns:a16="http://schemas.microsoft.com/office/drawing/2014/main" id="{8D2CF6E2-B72E-40AA-808D-25E0361EF4E8}"/>
              </a:ext>
            </a:extLst>
          </p:cNvPr>
          <p:cNvSpPr>
            <a:spLocks noGrp="1"/>
          </p:cNvSpPr>
          <p:nvPr>
            <p:ph type="body" sz="quarter" idx="20"/>
          </p:nvPr>
        </p:nvSpPr>
        <p:spPr>
          <a:xfrm>
            <a:off x="6330950" y="266849"/>
            <a:ext cx="3302000" cy="221599"/>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2282138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직사각형 48">
            <a:extLst>
              <a:ext uri="{FF2B5EF4-FFF2-40B4-BE49-F238E27FC236}">
                <a16:creationId xmlns:a16="http://schemas.microsoft.com/office/drawing/2014/main" id="{8EA29135-CB07-4B2C-902B-1783B260818B}"/>
              </a:ext>
            </a:extLst>
          </p:cNvPr>
          <p:cNvSpPr/>
          <p:nvPr/>
        </p:nvSpPr>
        <p:spPr>
          <a:xfrm>
            <a:off x="1208172" y="1517146"/>
            <a:ext cx="7643534" cy="3741730"/>
          </a:xfrm>
          <a:prstGeom prst="rect">
            <a:avLst/>
          </a:prstGeom>
          <a:solidFill>
            <a:srgbClr val="E2E2F6"/>
          </a:solidFill>
        </p:spPr>
        <p:txBody>
          <a:bodyPr wrap="square">
            <a:spAutoFit/>
          </a:bodyPr>
          <a:lstStyle/>
          <a:p>
            <a:r>
              <a:rPr lang="en-US" altLang="ko-KR" sz="1400">
                <a:latin typeface="Consolas" panose="020B0609020204030204" pitchFamily="49" charset="0"/>
              </a:rPr>
              <a:t>def __</a:t>
            </a:r>
            <a:r>
              <a:rPr lang="en-US" altLang="ko-KR" sz="1400" err="1">
                <a:latin typeface="Consolas" panose="020B0609020204030204" pitchFamily="49" charset="0"/>
              </a:rPr>
              <a:t>init</a:t>
            </a:r>
            <a:r>
              <a:rPr lang="en-US" altLang="ko-KR" sz="1400">
                <a:latin typeface="Consolas" panose="020B0609020204030204" pitchFamily="49" charset="0"/>
              </a:rPr>
              <a:t>__(self):</a:t>
            </a:r>
          </a:p>
          <a:p>
            <a:r>
              <a:rPr lang="en-US" altLang="ko-KR" sz="1400">
                <a:latin typeface="Consolas" panose="020B0609020204030204" pitchFamily="49" charset="0"/>
              </a:rPr>
              <a:t>   </a:t>
            </a:r>
            <a:r>
              <a:rPr lang="en-US" altLang="ko-KR" sz="1400" err="1">
                <a:latin typeface="Consolas" panose="020B0609020204030204" pitchFamily="49" charset="0"/>
              </a:rPr>
              <a:t>self.losses</a:t>
            </a:r>
            <a:r>
              <a:rPr lang="en-US" altLang="ko-KR" sz="1400">
                <a:latin typeface="Consolas" panose="020B0609020204030204" pitchFamily="49" charset="0"/>
              </a:rPr>
              <a:t> = []        # </a:t>
            </a:r>
            <a:r>
              <a:rPr lang="ko-KR" altLang="en-US" sz="1400">
                <a:latin typeface="Consolas" panose="020B0609020204030204" pitchFamily="49" charset="0"/>
              </a:rPr>
              <a:t>손실 함수의 결과값을 저장할 리스트</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def fit(self, x, y, epochs=100):</a:t>
            </a:r>
          </a:p>
          <a:p>
            <a:r>
              <a:rPr lang="en-US" altLang="ko-KR" sz="1400">
                <a:latin typeface="Consolas" panose="020B0609020204030204" pitchFamily="49" charset="0"/>
              </a:rPr>
              <a:t>         ...</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indexes:                             # </a:t>
            </a:r>
            <a:r>
              <a:rPr lang="ko-KR" altLang="en-US" sz="1400">
                <a:latin typeface="Consolas" panose="020B0609020204030204" pitchFamily="49" charset="0"/>
              </a:rPr>
              <a:t>모든 샘플에 대해 반복합니다</a:t>
            </a:r>
          </a:p>
          <a:p>
            <a:r>
              <a:rPr lang="ko-KR" altLang="en-US" sz="1400">
                <a:latin typeface="Consolas" panose="020B0609020204030204" pitchFamily="49" charset="0"/>
              </a:rPr>
              <a:t>       </a:t>
            </a:r>
            <a:r>
              <a:rPr lang="en-US" altLang="ko-KR" sz="1400">
                <a:latin typeface="Consolas" panose="020B0609020204030204" pitchFamily="49" charset="0"/>
              </a:rPr>
              <a:t>z = </a:t>
            </a:r>
            <a:r>
              <a:rPr lang="en-US" altLang="ko-KR" sz="1400" err="1">
                <a:latin typeface="Consolas" panose="020B0609020204030204" pitchFamily="49" charset="0"/>
              </a:rPr>
              <a:t>self.forpass</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 </a:t>
            </a:r>
            <a:r>
              <a:rPr lang="ko-KR" altLang="en-US" sz="1400" err="1">
                <a:latin typeface="Consolas" panose="020B0609020204030204" pitchFamily="49" charset="0"/>
              </a:rPr>
              <a:t>정방향</a:t>
            </a:r>
            <a:r>
              <a:rPr lang="ko-KR" altLang="en-US" sz="1400">
                <a:latin typeface="Consolas" panose="020B0609020204030204" pitchFamily="49" charset="0"/>
              </a:rPr>
              <a:t> 계산</a:t>
            </a:r>
          </a:p>
          <a:p>
            <a:r>
              <a:rPr lang="ko-KR" altLang="en-US" sz="1400">
                <a:latin typeface="Consolas" panose="020B0609020204030204" pitchFamily="49" charset="0"/>
              </a:rPr>
              <a:t>       </a:t>
            </a:r>
            <a:r>
              <a:rPr lang="en-US" altLang="ko-KR" sz="1400">
                <a:latin typeface="Consolas" panose="020B0609020204030204" pitchFamily="49" charset="0"/>
              </a:rPr>
              <a:t>a = </a:t>
            </a:r>
            <a:r>
              <a:rPr lang="en-US" altLang="ko-KR" sz="1400" err="1">
                <a:latin typeface="Consolas" panose="020B0609020204030204" pitchFamily="49" charset="0"/>
              </a:rPr>
              <a:t>self.activation</a:t>
            </a:r>
            <a:r>
              <a:rPr lang="en-US" altLang="ko-KR" sz="1400">
                <a:latin typeface="Consolas" panose="020B0609020204030204" pitchFamily="49" charset="0"/>
              </a:rPr>
              <a:t>(z)                    # </a:t>
            </a:r>
            <a:r>
              <a:rPr lang="ko-KR" altLang="en-US" sz="1400">
                <a:latin typeface="Consolas" panose="020B0609020204030204" pitchFamily="49" charset="0"/>
              </a:rPr>
              <a:t>활성화 함수 적용</a:t>
            </a:r>
          </a:p>
          <a:p>
            <a:r>
              <a:rPr lang="ko-KR" altLang="en-US" sz="1400">
                <a:latin typeface="Consolas" panose="020B0609020204030204" pitchFamily="49" charset="0"/>
              </a:rPr>
              <a:t>       </a:t>
            </a:r>
            <a:r>
              <a:rPr lang="en-US" altLang="ko-KR" sz="1400">
                <a:latin typeface="Consolas" panose="020B0609020204030204" pitchFamily="49" charset="0"/>
              </a:rPr>
              <a:t>err = -(y[</a:t>
            </a:r>
            <a:r>
              <a:rPr lang="en-US" altLang="ko-KR" sz="1400" err="1">
                <a:latin typeface="Consolas" panose="020B0609020204030204" pitchFamily="49" charset="0"/>
              </a:rPr>
              <a:t>i</a:t>
            </a:r>
            <a:r>
              <a:rPr lang="en-US" altLang="ko-KR" sz="1400">
                <a:latin typeface="Consolas" panose="020B0609020204030204" pitchFamily="49" charset="0"/>
              </a:rPr>
              <a:t>] - a)                         # </a:t>
            </a:r>
            <a:r>
              <a:rPr lang="ko-KR" altLang="en-US" sz="1400">
                <a:latin typeface="Consolas" panose="020B0609020204030204" pitchFamily="49" charset="0"/>
              </a:rPr>
              <a:t>오차 계산</a:t>
            </a:r>
          </a:p>
          <a:p>
            <a:r>
              <a:rPr lang="ko-KR" altLang="en-US" sz="1400">
                <a:latin typeface="Consolas" panose="020B0609020204030204" pitchFamily="49" charset="0"/>
              </a:rPr>
              <a:t>       </a:t>
            </a:r>
            <a:r>
              <a:rPr lang="en-US" altLang="ko-KR" sz="1400" err="1">
                <a:latin typeface="Consolas" panose="020B0609020204030204" pitchFamily="49" charset="0"/>
              </a:rPr>
              <a:t>w_grad</a:t>
            </a:r>
            <a:r>
              <a:rPr lang="en-US" altLang="ko-KR" sz="1400">
                <a:latin typeface="Consolas" panose="020B0609020204030204" pitchFamily="49" charset="0"/>
              </a:rPr>
              <a:t>, </a:t>
            </a:r>
            <a:r>
              <a:rPr lang="en-US" altLang="ko-KR" sz="1400" err="1">
                <a:latin typeface="Consolas" panose="020B0609020204030204" pitchFamily="49" charset="0"/>
              </a:rPr>
              <a:t>b_grad</a:t>
            </a:r>
            <a:r>
              <a:rPr lang="en-US" altLang="ko-KR" sz="1400">
                <a:latin typeface="Consolas" panose="020B0609020204030204" pitchFamily="49" charset="0"/>
              </a:rPr>
              <a:t> = </a:t>
            </a:r>
            <a:r>
              <a:rPr lang="en-US" altLang="ko-KR" sz="1400" err="1">
                <a:latin typeface="Consolas" panose="020B0609020204030204" pitchFamily="49" charset="0"/>
              </a:rPr>
              <a:t>self.backprop</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err) # </a:t>
            </a:r>
            <a:r>
              <a:rPr lang="ko-KR" altLang="en-US" sz="1400">
                <a:latin typeface="Consolas" panose="020B0609020204030204" pitchFamily="49" charset="0"/>
              </a:rPr>
              <a:t>역방향 계산</a:t>
            </a:r>
          </a:p>
          <a:p>
            <a:r>
              <a:rPr lang="ko-KR" altLang="en-US" sz="1400">
                <a:latin typeface="Consolas" panose="020B0609020204030204" pitchFamily="49" charset="0"/>
              </a:rPr>
              <a:t>       </a:t>
            </a:r>
            <a:r>
              <a:rPr lang="en-US" altLang="ko-KR" sz="1400" err="1">
                <a:latin typeface="Consolas" panose="020B0609020204030204" pitchFamily="49" charset="0"/>
              </a:rPr>
              <a:t>self.w</a:t>
            </a:r>
            <a:r>
              <a:rPr lang="en-US" altLang="ko-KR" sz="1400">
                <a:latin typeface="Consolas" panose="020B0609020204030204" pitchFamily="49" charset="0"/>
              </a:rPr>
              <a:t> -= </a:t>
            </a:r>
            <a:r>
              <a:rPr lang="en-US" altLang="ko-KR" sz="1400" err="1">
                <a:latin typeface="Consolas" panose="020B0609020204030204" pitchFamily="49" charset="0"/>
              </a:rPr>
              <a:t>w_grad</a:t>
            </a:r>
            <a:r>
              <a:rPr lang="en-US" altLang="ko-KR" sz="1400">
                <a:latin typeface="Consolas" panose="020B0609020204030204" pitchFamily="49" charset="0"/>
              </a:rPr>
              <a:t>                          # </a:t>
            </a:r>
            <a:r>
              <a:rPr lang="ko-KR" altLang="en-US" sz="1400">
                <a:latin typeface="Consolas" panose="020B0609020204030204" pitchFamily="49" charset="0"/>
              </a:rPr>
              <a:t>가중치 업데이트</a:t>
            </a:r>
          </a:p>
          <a:p>
            <a:r>
              <a:rPr lang="ko-KR" altLang="en-US" sz="1400">
                <a:latin typeface="Consolas" panose="020B0609020204030204" pitchFamily="49" charset="0"/>
              </a:rPr>
              <a:t>       </a:t>
            </a:r>
            <a:r>
              <a:rPr lang="en-US" altLang="ko-KR" sz="1400" err="1">
                <a:latin typeface="Consolas" panose="020B0609020204030204" pitchFamily="49" charset="0"/>
              </a:rPr>
              <a:t>self.b</a:t>
            </a:r>
            <a:r>
              <a:rPr lang="en-US" altLang="ko-KR" sz="1400">
                <a:latin typeface="Consolas" panose="020B0609020204030204" pitchFamily="49" charset="0"/>
              </a:rPr>
              <a:t> -= </a:t>
            </a:r>
            <a:r>
              <a:rPr lang="en-US" altLang="ko-KR" sz="1400" err="1">
                <a:latin typeface="Consolas" panose="020B0609020204030204" pitchFamily="49" charset="0"/>
              </a:rPr>
              <a:t>b_grad</a:t>
            </a:r>
            <a:r>
              <a:rPr lang="en-US" altLang="ko-KR" sz="1400">
                <a:latin typeface="Consolas" panose="020B0609020204030204" pitchFamily="49" charset="0"/>
              </a:rPr>
              <a:t>                          # </a:t>
            </a:r>
            <a:r>
              <a:rPr lang="ko-KR" altLang="en-US" sz="1400">
                <a:latin typeface="Consolas" panose="020B0609020204030204" pitchFamily="49" charset="0"/>
              </a:rPr>
              <a:t>절편 업데이트</a:t>
            </a:r>
          </a:p>
          <a:p>
            <a:r>
              <a:rPr lang="ko-KR" altLang="en-US" sz="1400">
                <a:latin typeface="Consolas" panose="020B0609020204030204" pitchFamily="49" charset="0"/>
              </a:rPr>
              <a:t>       </a:t>
            </a:r>
            <a:r>
              <a:rPr lang="en-US" altLang="ko-KR" sz="1400">
                <a:latin typeface="Consolas" panose="020B0609020204030204" pitchFamily="49" charset="0"/>
              </a:rPr>
              <a:t>#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클리핑한</a:t>
            </a:r>
            <a:r>
              <a:rPr lang="ko-KR" altLang="en-US" sz="1400">
                <a:latin typeface="Consolas" panose="020B0609020204030204" pitchFamily="49" charset="0"/>
              </a:rPr>
              <a:t> 후 손실을 누적합니다</a:t>
            </a:r>
          </a:p>
          <a:p>
            <a:r>
              <a:rPr lang="ko-KR" altLang="en-US" sz="1400" b="1">
                <a:latin typeface="Consolas" panose="020B0609020204030204" pitchFamily="49" charset="0"/>
              </a:rPr>
              <a:t>       </a:t>
            </a:r>
            <a:r>
              <a:rPr lang="en-US" altLang="ko-KR" sz="1400" b="1">
                <a:latin typeface="Consolas" panose="020B0609020204030204" pitchFamily="49" charset="0"/>
              </a:rPr>
              <a:t>a = </a:t>
            </a:r>
            <a:r>
              <a:rPr lang="en-US" altLang="ko-KR" sz="1400" b="1" err="1">
                <a:latin typeface="Consolas" panose="020B0609020204030204" pitchFamily="49" charset="0"/>
              </a:rPr>
              <a:t>np.clip</a:t>
            </a:r>
            <a:r>
              <a:rPr lang="en-US" altLang="ko-KR" sz="1400" b="1">
                <a:latin typeface="Consolas" panose="020B0609020204030204" pitchFamily="49" charset="0"/>
              </a:rPr>
              <a:t>(a, 1e-10, 1-1e-10)</a:t>
            </a:r>
          </a:p>
          <a:p>
            <a:r>
              <a:rPr lang="en-US" altLang="ko-KR" sz="1400" b="1">
                <a:latin typeface="Consolas" panose="020B0609020204030204" pitchFamily="49" charset="0"/>
              </a:rPr>
              <a:t>       loss += -(y[</a:t>
            </a:r>
            <a:r>
              <a:rPr lang="en-US" altLang="ko-KR" sz="1400" b="1" err="1">
                <a:latin typeface="Consolas" panose="020B0609020204030204" pitchFamily="49" charset="0"/>
              </a:rPr>
              <a:t>i</a:t>
            </a:r>
            <a:r>
              <a:rPr lang="en-US" altLang="ko-KR" sz="1400" b="1">
                <a:latin typeface="Consolas" panose="020B0609020204030204" pitchFamily="49" charset="0"/>
              </a:rPr>
              <a:t>]*np.log(a)+(1-y[</a:t>
            </a:r>
            <a:r>
              <a:rPr lang="en-US" altLang="ko-KR" sz="1400" b="1" err="1">
                <a:latin typeface="Consolas" panose="020B0609020204030204" pitchFamily="49" charset="0"/>
              </a:rPr>
              <a:t>i</a:t>
            </a:r>
            <a:r>
              <a:rPr lang="en-US" altLang="ko-KR" sz="1400" b="1">
                <a:latin typeface="Consolas" panose="020B0609020204030204" pitchFamily="49" charset="0"/>
              </a:rPr>
              <a:t>])*np.log(1-a))</a:t>
            </a:r>
          </a:p>
          <a:p>
            <a:r>
              <a:rPr lang="en-US" altLang="ko-KR" sz="1400" b="1">
                <a:latin typeface="Consolas" panose="020B0609020204030204" pitchFamily="49" charset="0"/>
              </a:rPr>
              <a:t>       # </a:t>
            </a:r>
            <a:r>
              <a:rPr lang="ko-KR" altLang="en-US" sz="1400" b="1" err="1">
                <a:latin typeface="Consolas" panose="020B0609020204030204" pitchFamily="49" charset="0"/>
              </a:rPr>
              <a:t>에포크마다</a:t>
            </a:r>
            <a:r>
              <a:rPr lang="ko-KR" altLang="en-US" sz="1400" b="1">
                <a:latin typeface="Consolas" panose="020B0609020204030204" pitchFamily="49" charset="0"/>
              </a:rPr>
              <a:t> 평균 손실을 저장합니다</a:t>
            </a:r>
          </a:p>
          <a:p>
            <a:r>
              <a:rPr lang="ko-KR" altLang="en-US" sz="1400" b="1">
                <a:latin typeface="Consolas" panose="020B0609020204030204" pitchFamily="49" charset="0"/>
              </a:rPr>
              <a:t>       </a:t>
            </a:r>
            <a:r>
              <a:rPr lang="en-US" altLang="ko-KR" sz="1400" b="1">
                <a:latin typeface="Consolas" panose="020B0609020204030204" pitchFamily="49" charset="0"/>
              </a:rPr>
              <a:t>self</a:t>
            </a:r>
            <a:r>
              <a:rPr lang="en-US" altLang="ko-KR" sz="1400" b="1" err="1">
                <a:latin typeface="Consolas" panose="020B0609020204030204" pitchFamily="49" charset="0"/>
              </a:rPr>
              <a:t>.losses.append</a:t>
            </a:r>
            <a:r>
              <a:rPr lang="en-US" altLang="ko-KR" sz="1400" b="1">
                <a:latin typeface="Consolas" panose="020B0609020204030204" pitchFamily="49" charset="0"/>
              </a:rPr>
              <a:t>(loss/</a:t>
            </a:r>
            <a:r>
              <a:rPr lang="en-US" altLang="ko-KR" sz="1400" b="1" err="1">
                <a:latin typeface="Consolas" panose="020B0609020204030204" pitchFamily="49" charset="0"/>
              </a:rPr>
              <a:t>len</a:t>
            </a:r>
            <a:r>
              <a:rPr lang="en-US" altLang="ko-KR" sz="1400" b="1">
                <a:latin typeface="Consolas" panose="020B0609020204030204" pitchFamily="49" charset="0"/>
              </a:rPr>
              <a:t>(y))</a:t>
            </a:r>
            <a:endParaRPr lang="ko-KR" altLang="en-US" sz="1400" b="1">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673089" y="1082648"/>
            <a:ext cx="4818948" cy="355162"/>
          </a:xfrm>
          <a:prstGeom prst="rect">
            <a:avLst/>
          </a:prstGeom>
          <a:noFill/>
        </p:spPr>
        <p:txBody>
          <a:bodyPr wrap="none" rtlCol="0">
            <a:spAutoFit/>
          </a:bodyPr>
          <a:lstStyle/>
          <a:p>
            <a:pPr algn="l"/>
            <a:r>
              <a:rPr lang="ko-KR" altLang="en-US" sz="1708" b="1">
                <a:latin typeface="+mj-ea"/>
                <a:ea typeface="+mj-ea"/>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668524" y="5410496"/>
                <a:ext cx="8699818" cy="886974"/>
              </a:xfrm>
              <a:prstGeom prst="rect">
                <a:avLst/>
              </a:prstGeom>
              <a:noFill/>
            </p:spPr>
            <p:txBody>
              <a:bodyPr wrap="none" rtlCol="0">
                <a:spAutoFit/>
              </a:bodyPr>
              <a:lstStyle/>
              <a:p>
                <a:pPr algn="l"/>
                <a:r>
                  <a:rPr lang="en-US" altLang="ko-KR" sz="1708" b="1">
                    <a:latin typeface="+mj-ea"/>
                    <a:ea typeface="+mj-ea"/>
                  </a:rPr>
                  <a:t>a</a:t>
                </a:r>
                <a:r>
                  <a:rPr lang="ko-KR" altLang="en-US" sz="1708" b="1">
                    <a:latin typeface="+mj-ea"/>
                    <a:ea typeface="+mj-ea"/>
                  </a:rPr>
                  <a:t>가 </a:t>
                </a:r>
                <a:r>
                  <a:rPr lang="en-US" altLang="ko-KR" sz="1708" b="1">
                    <a:latin typeface="+mj-ea"/>
                    <a:ea typeface="+mj-ea"/>
                  </a:rPr>
                  <a:t>0</a:t>
                </a:r>
                <a:r>
                  <a:rPr lang="ko-KR" altLang="en-US" sz="1708" b="1">
                    <a:latin typeface="+mj-ea"/>
                    <a:ea typeface="+mj-ea"/>
                  </a:rPr>
                  <a:t>에 가까워지면 </a:t>
                </a:r>
                <a:r>
                  <a:rPr lang="en-US" altLang="ko-KR" sz="1708" b="1">
                    <a:latin typeface="+mj-ea"/>
                    <a:ea typeface="+mj-ea"/>
                  </a:rPr>
                  <a:t>np.log()</a:t>
                </a:r>
                <a:r>
                  <a:rPr lang="ko-KR" altLang="en-US" sz="1708" b="1">
                    <a:latin typeface="+mj-ea"/>
                    <a:ea typeface="+mj-ea"/>
                  </a:rPr>
                  <a:t> 함수의 값은 음의 무한대가 되고 </a:t>
                </a:r>
                <a:r>
                  <a:rPr lang="en-US" altLang="ko-KR" sz="1708" b="1">
                    <a:latin typeface="+mj-ea"/>
                    <a:ea typeface="+mj-ea"/>
                  </a:rPr>
                  <a:t>a</a:t>
                </a:r>
                <a:r>
                  <a:rPr lang="ko-KR" altLang="en-US" sz="1708" b="1">
                    <a:latin typeface="+mj-ea"/>
                    <a:ea typeface="+mj-ea"/>
                  </a:rPr>
                  <a:t>가 </a:t>
                </a:r>
                <a:r>
                  <a:rPr lang="en-US" altLang="ko-KR" sz="1708" b="1">
                    <a:latin typeface="+mj-ea"/>
                    <a:ea typeface="+mj-ea"/>
                  </a:rPr>
                  <a:t>1</a:t>
                </a:r>
                <a:r>
                  <a:rPr lang="ko-KR" altLang="en-US" sz="1708" b="1">
                    <a:latin typeface="+mj-ea"/>
                    <a:ea typeface="+mj-ea"/>
                  </a:rPr>
                  <a:t>에 가까워지면 </a:t>
                </a:r>
                <a:endParaRPr lang="en-US" altLang="ko-KR" sz="1708" b="1">
                  <a:latin typeface="+mj-ea"/>
                  <a:ea typeface="+mj-ea"/>
                </a:endParaRPr>
              </a:p>
              <a:p>
                <a:pPr algn="l"/>
                <a:r>
                  <a:rPr lang="en-US" altLang="ko-KR" sz="1708" b="1">
                    <a:latin typeface="+mj-ea"/>
                    <a:ea typeface="+mj-ea"/>
                  </a:rPr>
                  <a:t>np.log() </a:t>
                </a:r>
                <a:r>
                  <a:rPr lang="ko-KR" altLang="en-US" sz="1708" b="1">
                    <a:latin typeface="+mj-ea"/>
                    <a:ea typeface="+mj-ea"/>
                  </a:rPr>
                  <a:t>함수의 값은 </a:t>
                </a:r>
                <a:r>
                  <a:rPr lang="en-US" altLang="ko-KR" sz="1708" b="1">
                    <a:latin typeface="+mj-ea"/>
                    <a:ea typeface="+mj-ea"/>
                  </a:rPr>
                  <a:t>0</a:t>
                </a:r>
                <a:r>
                  <a:rPr lang="ko-KR" altLang="en-US" sz="1708" b="1">
                    <a:latin typeface="+mj-ea"/>
                    <a:ea typeface="+mj-ea"/>
                  </a:rPr>
                  <a:t>이 된다</a:t>
                </a:r>
                <a:r>
                  <a:rPr lang="en-US" altLang="ko-KR" sz="1708" b="1">
                    <a:latin typeface="+mj-ea"/>
                    <a:ea typeface="+mj-ea"/>
                  </a:rPr>
                  <a:t>. </a:t>
                </a:r>
                <a:r>
                  <a:rPr lang="ko-KR" altLang="en-US" sz="1708" b="1">
                    <a:latin typeface="+mj-ea"/>
                    <a:ea typeface="+mj-ea"/>
                  </a:rPr>
                  <a:t>손실값이 무한해 지면 정확한 값을 계산할 수 없으므로 </a:t>
                </a:r>
                <a:endParaRPr lang="en-US" altLang="ko-KR" sz="1708" b="1">
                  <a:latin typeface="+mj-ea"/>
                  <a:ea typeface="+mj-ea"/>
                </a:endParaRPr>
              </a:p>
              <a:p>
                <a14:m>
                  <m:oMath xmlns:m="http://schemas.openxmlformats.org/officeDocument/2006/math">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sup>
                    </m:sSup>
                    <m:r>
                      <a:rPr lang="en-US" altLang="ko-KR" sz="1708" b="1" i="1" smtClean="0">
                        <a:latin typeface="Cambria Math" panose="02040503050406030204" pitchFamily="18" charset="0"/>
                        <a:ea typeface="+mj-ea"/>
                      </a:rPr>
                      <m:t> ~ </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𝟏𝟎</m:t>
                        </m:r>
                      </m:sup>
                    </m:sSup>
                  </m:oMath>
                </a14:m>
                <a:r>
                  <a:rPr lang="ko-KR" altLang="en-US" sz="1708" b="1">
                    <a:latin typeface="+mj-ea"/>
                    <a:ea typeface="+mj-ea"/>
                  </a:rPr>
                  <a:t> 사이가 되록 </a:t>
                </a:r>
                <a:r>
                  <a:rPr lang="en-US" altLang="ko-KR" sz="1708" b="1">
                    <a:latin typeface="+mj-ea"/>
                    <a:ea typeface="+mj-ea"/>
                  </a:rPr>
                  <a:t>np.clip() </a:t>
                </a:r>
                <a:r>
                  <a:rPr lang="ko-KR" altLang="en-US" sz="1708" b="1">
                    <a:latin typeface="+mj-ea"/>
                    <a:ea typeface="+mj-ea"/>
                  </a:rPr>
                  <a:t>함수로 조정한다</a:t>
                </a:r>
                <a:r>
                  <a:rPr lang="en-US" altLang="ko-KR" sz="1708" b="1">
                    <a:latin typeface="+mj-ea"/>
                    <a:ea typeface="+mj-ea"/>
                  </a:rPr>
                  <a:t>.</a:t>
                </a:r>
                <a:endParaRPr lang="ko-KR" altLang="en-US" sz="1708" b="1">
                  <a:latin typeface="+mj-ea"/>
                  <a:ea typeface="+mj-ea"/>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668524" y="5410496"/>
                <a:ext cx="8699818" cy="886974"/>
              </a:xfrm>
              <a:prstGeom prst="rect">
                <a:avLst/>
              </a:prstGeom>
              <a:blipFill>
                <a:blip r:embed="rId3"/>
                <a:stretch>
                  <a:fillRect l="-491" t="-2759" b="-896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B11F283F-9BFA-463B-B375-9A19FF17AAFB}"/>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673824F1-CA08-49A5-8E95-B5251A934B37}"/>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0110449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71621" y="911641"/>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4220200435"/>
              </p:ext>
            </p:extLst>
          </p:nvPr>
        </p:nvGraphicFramePr>
        <p:xfrm>
          <a:off x="2085912" y="1636753"/>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812540" y="1617685"/>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812540" y="1984099"/>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812540" y="2350513"/>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00687" y="2003167"/>
            <a:ext cx="197491" cy="29200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2" name="TextBox 11">
            <a:extLst>
              <a:ext uri="{FF2B5EF4-FFF2-40B4-BE49-F238E27FC236}">
                <a16:creationId xmlns:a16="http://schemas.microsoft.com/office/drawing/2014/main" id="{19F8DD8D-B8F4-43A7-8B14-6D670DEA11BE}"/>
              </a:ext>
            </a:extLst>
          </p:cNvPr>
          <p:cNvSpPr txBox="1"/>
          <p:nvPr/>
        </p:nvSpPr>
        <p:spPr>
          <a:xfrm>
            <a:off x="6677018" y="1931571"/>
            <a:ext cx="1680268" cy="442942"/>
          </a:xfrm>
          <a:prstGeom prst="rect">
            <a:avLst/>
          </a:prstGeom>
          <a:noFill/>
        </p:spPr>
        <p:txBody>
          <a:bodyPr wrap="none" rtlCol="0">
            <a:spAutoFit/>
          </a:bodyPr>
          <a:lstStyle/>
          <a:p>
            <a:pPr algn="l"/>
            <a:r>
              <a:rPr lang="en-US" altLang="ko-KR" sz="1139" b="1">
                <a:latin typeface="+mj-ea"/>
                <a:ea typeface="+mj-ea"/>
              </a:rPr>
              <a:t>1</a:t>
            </a:r>
            <a:r>
              <a:rPr lang="ko-KR" altLang="en-US" sz="1139" b="1">
                <a:latin typeface="+mj-ea"/>
                <a:ea typeface="+mj-ea"/>
              </a:rPr>
              <a:t>개의 샘플을 중복되지</a:t>
            </a:r>
            <a:endParaRPr lang="en-US" altLang="ko-KR" sz="1139" b="1">
              <a:latin typeface="+mj-ea"/>
              <a:ea typeface="+mj-ea"/>
            </a:endParaRPr>
          </a:p>
          <a:p>
            <a:pPr algn="l"/>
            <a:r>
              <a:rPr lang="ko-KR" altLang="en-US" sz="1139" b="1">
                <a:latin typeface="+mj-ea"/>
                <a:ea typeface="+mj-ea"/>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231280" y="2363791"/>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55392" y="3073049"/>
            <a:ext cx="2095445" cy="355162"/>
          </a:xfrm>
          <a:prstGeom prst="rect">
            <a:avLst/>
          </a:prstGeom>
          <a:noFill/>
        </p:spPr>
        <p:txBody>
          <a:bodyPr wrap="none" rtlCol="0">
            <a:spAutoFit/>
          </a:bodyPr>
          <a:lstStyle/>
          <a:p>
            <a:pPr algn="l"/>
            <a:r>
              <a:rPr lang="ko-KR" altLang="en-US" sz="1708" b="1">
                <a:latin typeface="+mj-ea"/>
                <a:ea typeface="+mj-ea"/>
              </a:rPr>
              <a:t>확률적 경사 </a:t>
            </a:r>
            <a:r>
              <a:rPr lang="ko-KR" altLang="en-US" sz="1708" b="1" err="1">
                <a:latin typeface="+mj-ea"/>
                <a:ea typeface="+mj-ea"/>
              </a:rPr>
              <a:t>하강법</a:t>
            </a:r>
            <a:endParaRPr lang="ko-KR" altLang="en-US" sz="1708" b="1">
              <a:latin typeface="+mj-ea"/>
              <a:ea typeface="+mj-ea"/>
            </a:endParaRP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2121685292"/>
              </p:ext>
            </p:extLst>
          </p:nvPr>
        </p:nvGraphicFramePr>
        <p:xfrm>
          <a:off x="2085912" y="4020741"/>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812540" y="4001673"/>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812540" y="436808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812540" y="4734501"/>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00687" y="4020742"/>
            <a:ext cx="197491" cy="1407962"/>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6" name="TextBox 25">
            <a:extLst>
              <a:ext uri="{FF2B5EF4-FFF2-40B4-BE49-F238E27FC236}">
                <a16:creationId xmlns:a16="http://schemas.microsoft.com/office/drawing/2014/main" id="{09454A67-410A-4171-AAF3-81181B1B5389}"/>
              </a:ext>
            </a:extLst>
          </p:cNvPr>
          <p:cNvSpPr txBox="1"/>
          <p:nvPr/>
        </p:nvSpPr>
        <p:spPr>
          <a:xfrm>
            <a:off x="6695268" y="4593319"/>
            <a:ext cx="1651414" cy="267637"/>
          </a:xfrm>
          <a:prstGeom prst="rect">
            <a:avLst/>
          </a:prstGeom>
          <a:noFill/>
        </p:spPr>
        <p:txBody>
          <a:bodyPr wrap="none" rtlCol="0">
            <a:spAutoFit/>
          </a:bodyPr>
          <a:lstStyle/>
          <a:p>
            <a:pPr algn="l"/>
            <a:r>
              <a:rPr lang="ko-KR" altLang="en-US" sz="1139" b="1">
                <a:latin typeface="+mj-ea"/>
                <a:ea typeface="+mj-ea"/>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7231280" y="4850234"/>
            <a:ext cx="2018501"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r>
              <a:rPr lang="en-US" altLang="ko-KR" sz="1139" b="1">
                <a:latin typeface="+mj-ea"/>
                <a:ea typeface="+mj-ea"/>
              </a:rPr>
              <a:t>(</a:t>
            </a:r>
            <a:r>
              <a:rPr lang="ko-KR" altLang="en-US" sz="1139" b="1">
                <a:latin typeface="+mj-ea"/>
                <a:ea typeface="+mj-ea"/>
              </a:rPr>
              <a:t>에포크</a:t>
            </a:r>
            <a:r>
              <a:rPr lang="en-US" altLang="ko-KR" sz="1139" b="1">
                <a:latin typeface="+mj-ea"/>
                <a:ea typeface="+mj-ea"/>
              </a:rPr>
              <a:t>)</a:t>
            </a:r>
            <a:endParaRPr lang="ko-KR" altLang="en-US" sz="1139" b="1">
              <a:latin typeface="+mj-ea"/>
              <a:ea typeface="+mj-ea"/>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455392" y="5457037"/>
            <a:ext cx="1875835" cy="355162"/>
          </a:xfrm>
          <a:prstGeom prst="rect">
            <a:avLst/>
          </a:prstGeom>
          <a:noFill/>
        </p:spPr>
        <p:txBody>
          <a:bodyPr wrap="none" rtlCol="0">
            <a:spAutoFit/>
          </a:bodyPr>
          <a:lstStyle/>
          <a:p>
            <a:pPr algn="l"/>
            <a:r>
              <a:rPr lang="ko-KR" altLang="en-US" sz="1708" b="1">
                <a:latin typeface="+mj-ea"/>
                <a:ea typeface="+mj-ea"/>
              </a:rPr>
              <a:t>배치 경사 하강법</a:t>
            </a:r>
          </a:p>
        </p:txBody>
      </p:sp>
      <p:sp>
        <p:nvSpPr>
          <p:cNvPr id="3" name="텍스트 개체 틀 2">
            <a:extLst>
              <a:ext uri="{FF2B5EF4-FFF2-40B4-BE49-F238E27FC236}">
                <a16:creationId xmlns:a16="http://schemas.microsoft.com/office/drawing/2014/main" id="{027F9ECF-E78C-4FD0-B203-F42022F7DB20}"/>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29" name="텍스트 개체 틀 6">
            <a:extLst>
              <a:ext uri="{FF2B5EF4-FFF2-40B4-BE49-F238E27FC236}">
                <a16:creationId xmlns:a16="http://schemas.microsoft.com/office/drawing/2014/main" id="{79DE71F5-A45D-4026-90D2-54F70AB8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5" name="TextBox 4">
            <a:extLst>
              <a:ext uri="{FF2B5EF4-FFF2-40B4-BE49-F238E27FC236}">
                <a16:creationId xmlns:a16="http://schemas.microsoft.com/office/drawing/2014/main" id="{B841765B-9982-4E43-8A13-87C1ABA20969}"/>
              </a:ext>
            </a:extLst>
          </p:cNvPr>
          <p:cNvSpPr txBox="1"/>
          <p:nvPr/>
        </p:nvSpPr>
        <p:spPr>
          <a:xfrm>
            <a:off x="5494002" y="807191"/>
            <a:ext cx="1204176" cy="369332"/>
          </a:xfrm>
          <a:prstGeom prst="rect">
            <a:avLst/>
          </a:prstGeom>
          <a:noFill/>
        </p:spPr>
        <p:txBody>
          <a:bodyPr wrap="none" rtlCol="0">
            <a:spAutoFit/>
          </a:bodyPr>
          <a:lstStyle/>
          <a:p>
            <a:r>
              <a:rPr lang="en-US" altLang="ko-KR"/>
              <a:t>GD =&gt; SGD</a:t>
            </a:r>
            <a:endParaRPr lang="ko-KR" altLang="en-US"/>
          </a:p>
        </p:txBody>
      </p:sp>
      <p:sp>
        <p:nvSpPr>
          <p:cNvPr id="30" name="TextBox 29">
            <a:extLst>
              <a:ext uri="{FF2B5EF4-FFF2-40B4-BE49-F238E27FC236}">
                <a16:creationId xmlns:a16="http://schemas.microsoft.com/office/drawing/2014/main" id="{4586458B-D596-492B-9850-47CAC4289DDE}"/>
              </a:ext>
            </a:extLst>
          </p:cNvPr>
          <p:cNvSpPr txBox="1"/>
          <p:nvPr/>
        </p:nvSpPr>
        <p:spPr>
          <a:xfrm>
            <a:off x="4682106" y="1119816"/>
            <a:ext cx="3575018" cy="369332"/>
          </a:xfrm>
          <a:prstGeom prst="rect">
            <a:avLst/>
          </a:prstGeom>
          <a:noFill/>
        </p:spPr>
        <p:txBody>
          <a:bodyPr wrap="none" rtlCol="0">
            <a:spAutoFit/>
          </a:bodyPr>
          <a:lstStyle/>
          <a:p>
            <a:r>
              <a:rPr lang="ko-KR" altLang="en-US"/>
              <a:t>경사하강법</a:t>
            </a:r>
            <a:r>
              <a:rPr lang="en-US" altLang="ko-KR"/>
              <a:t>=&gt; </a:t>
            </a:r>
            <a:r>
              <a:rPr lang="ko-KR" altLang="en-US"/>
              <a:t>확률적 경사 하강법</a:t>
            </a:r>
          </a:p>
        </p:txBody>
      </p:sp>
    </p:spTree>
    <p:extLst>
      <p:ext uri="{BB962C8B-B14F-4D97-AF65-F5344CB8AC3E}">
        <p14:creationId xmlns:p14="http://schemas.microsoft.com/office/powerpoint/2010/main" val="1591992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24149" y="818167"/>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594163088"/>
              </p:ext>
            </p:extLst>
          </p:nvPr>
        </p:nvGraphicFramePr>
        <p:xfrm>
          <a:off x="2061158" y="1484784"/>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87786" y="1484784"/>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87786" y="185119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87786" y="2217612"/>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870913" y="1851198"/>
            <a:ext cx="1745991" cy="618246"/>
          </a:xfrm>
          <a:prstGeom prst="rect">
            <a:avLst/>
          </a:prstGeom>
          <a:noFill/>
        </p:spPr>
        <p:txBody>
          <a:bodyPr wrap="none" rtlCol="0">
            <a:spAutoFit/>
          </a:bodyPr>
          <a:lstStyle/>
          <a:p>
            <a:pPr algn="l"/>
            <a:r>
              <a:rPr lang="ko-KR" altLang="en-US" sz="1139" b="1">
                <a:latin typeface="+mj-ea"/>
                <a:ea typeface="+mj-ea"/>
              </a:rPr>
              <a:t>전체 샘플 중 몇 개의</a:t>
            </a:r>
            <a:endParaRPr lang="en-US" altLang="ko-KR" sz="1139" b="1">
              <a:latin typeface="+mj-ea"/>
              <a:ea typeface="+mj-ea"/>
            </a:endParaRPr>
          </a:p>
          <a:p>
            <a:pPr algn="l"/>
            <a:r>
              <a:rPr lang="ko-KR" altLang="en-US" sz="1139" b="1">
                <a:latin typeface="+mj-ea"/>
                <a:ea typeface="+mj-ea"/>
              </a:rPr>
              <a:t>샘플을 중복되지 않도록</a:t>
            </a:r>
            <a:endParaRPr lang="en-US" altLang="ko-KR" sz="1139" b="1">
              <a:latin typeface="+mj-ea"/>
              <a:ea typeface="+mj-ea"/>
            </a:endParaRPr>
          </a:p>
          <a:p>
            <a:pPr algn="l"/>
            <a:r>
              <a:rPr lang="ko-KR" altLang="en-US" sz="1139" b="1">
                <a:latin typeface="+mj-ea"/>
                <a:ea typeface="+mj-ea"/>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443166" y="2481637"/>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30638" y="2940148"/>
            <a:ext cx="2392001" cy="355162"/>
          </a:xfrm>
          <a:prstGeom prst="rect">
            <a:avLst/>
          </a:prstGeom>
          <a:noFill/>
        </p:spPr>
        <p:txBody>
          <a:bodyPr wrap="none" rtlCol="0">
            <a:spAutoFit/>
          </a:bodyPr>
          <a:lstStyle/>
          <a:p>
            <a:pPr algn="l"/>
            <a:r>
              <a:rPr lang="ko-KR" altLang="en-US" sz="1708" b="1">
                <a:latin typeface="+mj-ea"/>
                <a:ea typeface="+mj-ea"/>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359555" y="1589957"/>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359554" y="1939851"/>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359555" y="2297966"/>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359554" y="2647860"/>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507672" y="1664016"/>
            <a:ext cx="12049" cy="708009"/>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507671" y="2013910"/>
            <a:ext cx="12049" cy="708009"/>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27734" y="3723235"/>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38552" y="599415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771923" y="581895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771923" y="5818951"/>
                <a:ext cx="556499"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4490" y="337930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4490" y="3379302"/>
                <a:ext cx="561564" cy="35516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15592" y="6033178"/>
            <a:ext cx="2095445" cy="355162"/>
          </a:xfrm>
          <a:prstGeom prst="rect">
            <a:avLst/>
          </a:prstGeom>
          <a:noFill/>
        </p:spPr>
        <p:txBody>
          <a:bodyPr wrap="none" rtlCol="0">
            <a:spAutoFit/>
          </a:bodyPr>
          <a:lstStyle/>
          <a:p>
            <a:pPr algn="l"/>
            <a:r>
              <a:rPr lang="ko-KR" altLang="en-US" sz="1708" b="1">
                <a:latin typeface="+mj-ea"/>
                <a:ea typeface="+mj-ea"/>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375674" y="38504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21454" y="553982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13154" y="3610621"/>
            <a:ext cx="1918477" cy="1946691"/>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428676" y="3711346"/>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139494" y="598226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7672865" y="580706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7672865" y="5807061"/>
                <a:ext cx="55649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165432" y="336741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165432" y="3367412"/>
                <a:ext cx="561564" cy="35516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716534" y="6021288"/>
            <a:ext cx="1875835" cy="355162"/>
          </a:xfrm>
          <a:prstGeom prst="rect">
            <a:avLst/>
          </a:prstGeom>
          <a:noFill/>
        </p:spPr>
        <p:txBody>
          <a:bodyPr wrap="none" rtlCol="0">
            <a:spAutoFit/>
          </a:bodyPr>
          <a:lstStyle/>
          <a:p>
            <a:pPr algn="l"/>
            <a:r>
              <a:rPr lang="ko-KR" altLang="en-US" sz="1708" b="1">
                <a:latin typeface="+mj-ea"/>
                <a:ea typeface="+mj-ea"/>
              </a:rPr>
              <a:t>배치 경사 </a:t>
            </a:r>
            <a:r>
              <a:rPr lang="ko-KR" altLang="en-US" sz="1708" b="1" err="1">
                <a:latin typeface="+mj-ea"/>
                <a:ea typeface="+mj-ea"/>
              </a:rPr>
              <a:t>하강법</a:t>
            </a:r>
            <a:endParaRPr lang="ko-KR" altLang="en-US" sz="1708" b="1">
              <a:latin typeface="+mj-ea"/>
              <a:ea typeface="+mj-ea"/>
            </a:endParaRPr>
          </a:p>
        </p:txBody>
      </p:sp>
      <p:sp>
        <p:nvSpPr>
          <p:cNvPr id="58" name="타원 57">
            <a:extLst>
              <a:ext uri="{FF2B5EF4-FFF2-40B4-BE49-F238E27FC236}">
                <a16:creationId xmlns:a16="http://schemas.microsoft.com/office/drawing/2014/main" id="{98EA4A28-A4F9-4EE2-8C31-988E09CEFC12}"/>
              </a:ext>
            </a:extLst>
          </p:cNvPr>
          <p:cNvSpPr/>
          <p:nvPr/>
        </p:nvSpPr>
        <p:spPr>
          <a:xfrm>
            <a:off x="7276616" y="383854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5922396" y="55279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006534" y="3913910"/>
            <a:ext cx="1290741" cy="1657508"/>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 name="텍스트 개체 틀 2">
            <a:extLst>
              <a:ext uri="{FF2B5EF4-FFF2-40B4-BE49-F238E27FC236}">
                <a16:creationId xmlns:a16="http://schemas.microsoft.com/office/drawing/2014/main" id="{CAD6BA68-A387-4A67-81F8-6975D9435E1C}"/>
              </a:ext>
            </a:extLst>
          </p:cNvPr>
          <p:cNvSpPr>
            <a:spLocks noGrp="1"/>
          </p:cNvSpPr>
          <p:nvPr>
            <p:ph type="body" sz="quarter" idx="19"/>
          </p:nvPr>
        </p:nvSpPr>
        <p:spPr/>
        <p:txBody>
          <a:bodyPr/>
          <a:lstStyle/>
          <a:p>
            <a:r>
              <a:rPr lang="ko-KR" altLang="en-US"/>
              <a:t>신경망 구조</a:t>
            </a:r>
          </a:p>
        </p:txBody>
      </p:sp>
      <p:sp>
        <p:nvSpPr>
          <p:cNvPr id="36" name="텍스트 개체 틀 6">
            <a:extLst>
              <a:ext uri="{FF2B5EF4-FFF2-40B4-BE49-F238E27FC236}">
                <a16:creationId xmlns:a16="http://schemas.microsoft.com/office/drawing/2014/main" id="{E84DDE05-C079-41A4-A3E6-8B7929E9A45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846840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1003091" y="1089390"/>
            <a:ext cx="4681090" cy="369332"/>
          </a:xfrm>
          <a:prstGeom prst="rect">
            <a:avLst/>
          </a:prstGeom>
          <a:noFill/>
        </p:spPr>
        <p:txBody>
          <a:bodyPr wrap="none" rtlCol="0">
            <a:spAutoFit/>
          </a:bodyPr>
          <a:lstStyle/>
          <a:p>
            <a:pPr algn="l"/>
            <a:r>
              <a:rPr lang="ko-KR" altLang="en-US" b="1">
                <a:latin typeface="+mj-ea"/>
                <a:ea typeface="+mj-ea"/>
              </a:rPr>
              <a:t>매 </a:t>
            </a:r>
            <a:r>
              <a:rPr lang="ko-KR" altLang="en-US" b="1" err="1">
                <a:latin typeface="+mj-ea"/>
                <a:ea typeface="+mj-ea"/>
              </a:rPr>
              <a:t>에포크</a:t>
            </a:r>
            <a:r>
              <a:rPr lang="ko-KR" altLang="en-US" b="1">
                <a:latin typeface="+mj-ea"/>
                <a:ea typeface="+mj-ea"/>
              </a:rPr>
              <a:t> 마다 훈련 세트의 샘플 순서 섞기</a:t>
            </a:r>
          </a:p>
        </p:txBody>
      </p:sp>
      <p:sp>
        <p:nvSpPr>
          <p:cNvPr id="4" name="TextBox 3">
            <a:extLst>
              <a:ext uri="{FF2B5EF4-FFF2-40B4-BE49-F238E27FC236}">
                <a16:creationId xmlns:a16="http://schemas.microsoft.com/office/drawing/2014/main" id="{D5BFB177-D492-4DA4-92F7-0CB2EDFD4FD9}"/>
              </a:ext>
            </a:extLst>
          </p:cNvPr>
          <p:cNvSpPr txBox="1"/>
          <p:nvPr/>
        </p:nvSpPr>
        <p:spPr>
          <a:xfrm>
            <a:off x="1591437" y="1796787"/>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1568624" y="219899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1568624" y="2601210"/>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707439" y="2465410"/>
            <a:ext cx="700833" cy="461665"/>
          </a:xfrm>
          <a:prstGeom prst="rect">
            <a:avLst/>
          </a:prstGeom>
          <a:noFill/>
        </p:spPr>
        <p:txBody>
          <a:bodyPr wrap="none" rtlCol="0">
            <a:spAutoFit/>
          </a:bodyPr>
          <a:lstStyle/>
          <a:p>
            <a:pPr algn="l"/>
            <a:r>
              <a:rPr lang="ko-KR" altLang="en-US" sz="1200" b="1">
                <a:latin typeface="+mj-ea"/>
                <a:ea typeface="+mj-ea"/>
              </a:rPr>
              <a:t>첫 번째</a:t>
            </a:r>
            <a:endParaRPr lang="en-US" altLang="ko-KR" sz="1200" b="1">
              <a:latin typeface="+mj-ea"/>
              <a:ea typeface="+mj-ea"/>
            </a:endParaRPr>
          </a:p>
          <a:p>
            <a:pPr algn="l"/>
            <a:r>
              <a:rPr lang="ko-KR" altLang="en-US" sz="1200" b="1" err="1">
                <a:latin typeface="+mj-ea"/>
                <a:ea typeface="+mj-ea"/>
              </a:rPr>
              <a:t>에포크</a:t>
            </a:r>
            <a:endParaRPr lang="ko-KR" altLang="en-US" sz="1200" b="1">
              <a:latin typeface="+mj-ea"/>
              <a:ea typeface="+mj-ea"/>
            </a:endParaRPr>
          </a:p>
        </p:txBody>
      </p:sp>
      <p:sp>
        <p:nvSpPr>
          <p:cNvPr id="3" name="직사각형 2">
            <a:extLst>
              <a:ext uri="{FF2B5EF4-FFF2-40B4-BE49-F238E27FC236}">
                <a16:creationId xmlns:a16="http://schemas.microsoft.com/office/drawing/2014/main" id="{4D2EFE04-078B-4DC7-B794-0859A39BF49B}"/>
              </a:ext>
            </a:extLst>
          </p:cNvPr>
          <p:cNvSpPr/>
          <p:nvPr/>
        </p:nvSpPr>
        <p:spPr>
          <a:xfrm>
            <a:off x="280718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311752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342786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373821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404855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435889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466923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97958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528992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5600265"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91060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280718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311752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342786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373821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404855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435889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466923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97958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528992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5600265"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91060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280718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311752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342786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373821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404855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435889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466923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97958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528992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5600265"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91060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4396699" y="2872057"/>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6333793" y="1942791"/>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83" name="TextBox 82">
            <a:extLst>
              <a:ext uri="{FF2B5EF4-FFF2-40B4-BE49-F238E27FC236}">
                <a16:creationId xmlns:a16="http://schemas.microsoft.com/office/drawing/2014/main" id="{B6622DBA-F906-4C2C-92E5-3FAC81AD6F30}"/>
              </a:ext>
            </a:extLst>
          </p:cNvPr>
          <p:cNvSpPr txBox="1"/>
          <p:nvPr/>
        </p:nvSpPr>
        <p:spPr>
          <a:xfrm>
            <a:off x="1619650" y="3933916"/>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1596837" y="4336128"/>
            <a:ext cx="1266693" cy="296684"/>
          </a:xfrm>
          <a:prstGeom prst="rect">
            <a:avLst/>
          </a:prstGeom>
          <a:noFill/>
        </p:spPr>
        <p:txBody>
          <a:bodyPr wrap="none" rtlCol="0">
            <a:spAutoFit/>
          </a:bodyPr>
          <a:lstStyle/>
          <a:p>
            <a:pPr algn="l"/>
            <a:r>
              <a:rPr lang="en-US" altLang="ko-KR" sz="1328" b="1">
                <a:latin typeface="+mj-ea"/>
                <a:ea typeface="+mj-ea"/>
              </a:rPr>
              <a:t>4</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1596837" y="473833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6735652" y="4602539"/>
            <a:ext cx="700833" cy="461665"/>
          </a:xfrm>
          <a:prstGeom prst="rect">
            <a:avLst/>
          </a:prstGeom>
          <a:noFill/>
        </p:spPr>
        <p:txBody>
          <a:bodyPr wrap="none" rtlCol="0">
            <a:spAutoFit/>
          </a:bodyPr>
          <a:lstStyle/>
          <a:p>
            <a:pPr algn="l"/>
            <a:r>
              <a:rPr lang="ko-KR" altLang="en-US" sz="1200" b="1">
                <a:latin typeface="+mj-ea"/>
                <a:ea typeface="+mj-ea"/>
              </a:rPr>
              <a:t>두 번째</a:t>
            </a:r>
            <a:endParaRPr lang="en-US" altLang="ko-KR" sz="1200" b="1">
              <a:latin typeface="+mj-ea"/>
              <a:ea typeface="+mj-ea"/>
            </a:endParaRPr>
          </a:p>
          <a:p>
            <a:pPr algn="l"/>
            <a:r>
              <a:rPr lang="ko-KR" altLang="en-US" sz="1200" b="1">
                <a:latin typeface="+mj-ea"/>
                <a:ea typeface="+mj-ea"/>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283539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314573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345608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376642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407676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438710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469745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500779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531813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5628478"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93882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283539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314573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345608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376642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407676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438710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469745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500779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531813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5628478"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93882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283539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314573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345608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376642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407676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438710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469745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500779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531813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5628478"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93882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4424912" y="5009186"/>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6362006" y="4079920"/>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122" name="TextBox 121">
            <a:extLst>
              <a:ext uri="{FF2B5EF4-FFF2-40B4-BE49-F238E27FC236}">
                <a16:creationId xmlns:a16="http://schemas.microsoft.com/office/drawing/2014/main" id="{631A7880-7979-44E7-80BD-17B9688720A8}"/>
              </a:ext>
            </a:extLst>
          </p:cNvPr>
          <p:cNvSpPr txBox="1"/>
          <p:nvPr/>
        </p:nvSpPr>
        <p:spPr>
          <a:xfrm>
            <a:off x="1409912" y="5822916"/>
            <a:ext cx="7145482" cy="369332"/>
          </a:xfrm>
          <a:prstGeom prst="rect">
            <a:avLst/>
          </a:prstGeom>
          <a:noFill/>
        </p:spPr>
        <p:txBody>
          <a:bodyPr wrap="none" rtlCol="0">
            <a:spAutoFit/>
          </a:bodyPr>
          <a:lstStyle/>
          <a:p>
            <a:pPr algn="l"/>
            <a:r>
              <a:rPr lang="en-US" altLang="ko-KR" b="1" err="1">
                <a:latin typeface="+mj-ea"/>
                <a:ea typeface="+mj-ea"/>
              </a:rPr>
              <a:t>np.random.permutation</a:t>
            </a:r>
            <a:r>
              <a:rPr lang="en-US" altLang="ko-KR" b="1">
                <a:latin typeface="+mj-ea"/>
                <a:ea typeface="+mj-ea"/>
              </a:rPr>
              <a:t>() </a:t>
            </a:r>
            <a:r>
              <a:rPr lang="ko-KR" altLang="en-US" b="1">
                <a:latin typeface="+mj-ea"/>
                <a:ea typeface="+mj-ea"/>
              </a:rPr>
              <a:t>함수를 사용하여 인덱스를 </a:t>
            </a:r>
            <a:r>
              <a:rPr lang="ko-KR" altLang="en-US" b="1" err="1">
                <a:latin typeface="+mj-ea"/>
                <a:ea typeface="+mj-ea"/>
              </a:rPr>
              <a:t>섞을수</a:t>
            </a:r>
            <a:r>
              <a:rPr lang="ko-KR" altLang="en-US" b="1">
                <a:latin typeface="+mj-ea"/>
                <a:ea typeface="+mj-ea"/>
              </a:rPr>
              <a:t> 있다</a:t>
            </a:r>
            <a:r>
              <a:rPr lang="en-US" altLang="ko-KR" b="1">
                <a:latin typeface="+mj-ea"/>
                <a:ea typeface="+mj-ea"/>
              </a:rPr>
              <a:t>.</a:t>
            </a:r>
            <a:endParaRPr lang="ko-KR" altLang="en-US" b="1">
              <a:latin typeface="+mj-ea"/>
              <a:ea typeface="+mj-ea"/>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220950" y="1045596"/>
            <a:ext cx="3206327" cy="442750"/>
          </a:xfrm>
          <a:prstGeom prst="rect">
            <a:avLst/>
          </a:prstGeom>
          <a:noFill/>
        </p:spPr>
        <p:txBody>
          <a:bodyPr wrap="none" rtlCol="0">
            <a:spAutoFit/>
          </a:bodyPr>
          <a:lstStyle/>
          <a:p>
            <a:pPr algn="l"/>
            <a:r>
              <a:rPr lang="en-US" altLang="ko-KR" sz="2277" b="1">
                <a:latin typeface="+mj-ea"/>
                <a:ea typeface="+mj-ea"/>
              </a:rPr>
              <a:t>SGD : </a:t>
            </a:r>
            <a:r>
              <a:rPr lang="ko-KR" altLang="en-US" sz="2277" b="1">
                <a:latin typeface="+mj-ea"/>
                <a:ea typeface="+mj-ea"/>
              </a:rPr>
              <a:t>확률적 경사하강</a:t>
            </a:r>
          </a:p>
        </p:txBody>
      </p:sp>
      <p:sp>
        <p:nvSpPr>
          <p:cNvPr id="5" name="텍스트 개체 틀 4">
            <a:extLst>
              <a:ext uri="{FF2B5EF4-FFF2-40B4-BE49-F238E27FC236}">
                <a16:creationId xmlns:a16="http://schemas.microsoft.com/office/drawing/2014/main" id="{CDC24DAF-3E07-4B9B-B297-628D85F146B2}"/>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123" name="텍스트 개체 틀 6">
            <a:extLst>
              <a:ext uri="{FF2B5EF4-FFF2-40B4-BE49-F238E27FC236}">
                <a16:creationId xmlns:a16="http://schemas.microsoft.com/office/drawing/2014/main" id="{E585B84B-DB20-467F-9B68-C6A26623440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9055524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1F586E1-485D-4E72-BBF5-E77521EA2A34}"/>
              </a:ext>
            </a:extLst>
          </p:cNvPr>
          <p:cNvSpPr txBox="1"/>
          <p:nvPr/>
        </p:nvSpPr>
        <p:spPr>
          <a:xfrm>
            <a:off x="596516" y="1276425"/>
            <a:ext cx="5827236" cy="707886"/>
          </a:xfrm>
          <a:prstGeom prst="rect">
            <a:avLst/>
          </a:prstGeom>
          <a:noFill/>
        </p:spPr>
        <p:txBody>
          <a:bodyPr wrap="none" rtlCol="0">
            <a:spAutoFit/>
          </a:bodyPr>
          <a:lstStyle/>
          <a:p>
            <a:pPr algn="l"/>
            <a:r>
              <a:rPr lang="en-US" altLang="ko-KR" sz="2000">
                <a:latin typeface="Consolas" panose="020B0609020204030204" pitchFamily="49" charset="0"/>
              </a:rPr>
              <a:t>x = </a:t>
            </a:r>
            <a:r>
              <a:rPr lang="en-US" altLang="ko-KR" sz="2000" err="1">
                <a:latin typeface="Consolas" panose="020B0609020204030204" pitchFamily="49" charset="0"/>
              </a:rPr>
              <a:t>np.array</a:t>
            </a:r>
            <a:r>
              <a:rPr lang="en-US" altLang="ko-KR" sz="2000">
                <a:latin typeface="Consolas" panose="020B0609020204030204" pitchFamily="49" charset="0"/>
              </a:rPr>
              <a:t>([1,2,3,4,5,6,7])</a:t>
            </a:r>
          </a:p>
          <a:p>
            <a:pPr algn="l"/>
            <a:r>
              <a:rPr lang="en-US" altLang="ko-KR" sz="2000">
                <a:latin typeface="Consolas" panose="020B0609020204030204" pitchFamily="49" charset="0"/>
              </a:rPr>
              <a:t>indexes = </a:t>
            </a:r>
            <a:r>
              <a:rPr lang="en-US" altLang="ko-KR" sz="2000" err="1">
                <a:latin typeface="Consolas" panose="020B0609020204030204" pitchFamily="49" charset="0"/>
              </a:rPr>
              <a:t>np.random.permutation</a:t>
            </a:r>
            <a:r>
              <a:rPr lang="en-US" altLang="ko-KR" sz="2000">
                <a:latin typeface="Consolas" panose="020B0609020204030204" pitchFamily="49" charset="0"/>
              </a:rPr>
              <a:t>(len(x))</a:t>
            </a:r>
            <a:endParaRPr lang="ko-KR" altLang="en-US" sz="2000">
              <a:latin typeface="Consolas" panose="020B0609020204030204" pitchFamily="49" charset="0"/>
            </a:endParaRPr>
          </a:p>
        </p:txBody>
      </p:sp>
      <p:sp>
        <p:nvSpPr>
          <p:cNvPr id="9" name="직사각형 8">
            <a:extLst>
              <a:ext uri="{FF2B5EF4-FFF2-40B4-BE49-F238E27FC236}">
                <a16:creationId xmlns:a16="http://schemas.microsoft.com/office/drawing/2014/main" id="{ECE9692F-EFAA-4019-8D6D-38CC6ACB5A3A}"/>
              </a:ext>
            </a:extLst>
          </p:cNvPr>
          <p:cNvSpPr/>
          <p:nvPr/>
        </p:nvSpPr>
        <p:spPr>
          <a:xfrm>
            <a:off x="299381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B780D9B6-DEAC-425E-885D-F5294A3906DA}"/>
              </a:ext>
            </a:extLst>
          </p:cNvPr>
          <p:cNvSpPr/>
          <p:nvPr/>
        </p:nvSpPr>
        <p:spPr>
          <a:xfrm>
            <a:off x="357656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0D9000BF-1E74-4703-B05A-F27A36E7F649}"/>
              </a:ext>
            </a:extLst>
          </p:cNvPr>
          <p:cNvSpPr/>
          <p:nvPr/>
        </p:nvSpPr>
        <p:spPr>
          <a:xfrm>
            <a:off x="4159309"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717CE28-D822-4087-9AE2-58DB1F95697E}"/>
              </a:ext>
            </a:extLst>
          </p:cNvPr>
          <p:cNvSpPr/>
          <p:nvPr/>
        </p:nvSpPr>
        <p:spPr>
          <a:xfrm>
            <a:off x="4742055"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C7198949-5D9C-4790-9271-55E978689E38}"/>
              </a:ext>
            </a:extLst>
          </p:cNvPr>
          <p:cNvSpPr/>
          <p:nvPr/>
        </p:nvSpPr>
        <p:spPr>
          <a:xfrm>
            <a:off x="531603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F40005C-A5A5-42C4-84C7-6B8B73408248}"/>
              </a:ext>
            </a:extLst>
          </p:cNvPr>
          <p:cNvSpPr/>
          <p:nvPr/>
        </p:nvSpPr>
        <p:spPr>
          <a:xfrm>
            <a:off x="590754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119EAF1-90EB-4EB5-9FD3-41E026AF1CF6}"/>
              </a:ext>
            </a:extLst>
          </p:cNvPr>
          <p:cNvSpPr/>
          <p:nvPr/>
        </p:nvSpPr>
        <p:spPr>
          <a:xfrm>
            <a:off x="649029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D6E02E07-B6E8-45BA-9721-30B0D9679357}"/>
              </a:ext>
            </a:extLst>
          </p:cNvPr>
          <p:cNvSpPr txBox="1"/>
          <p:nvPr/>
        </p:nvSpPr>
        <p:spPr>
          <a:xfrm>
            <a:off x="2610083" y="2867358"/>
            <a:ext cx="354584" cy="461665"/>
          </a:xfrm>
          <a:prstGeom prst="rect">
            <a:avLst/>
          </a:prstGeom>
          <a:noFill/>
        </p:spPr>
        <p:txBody>
          <a:bodyPr wrap="none" rtlCol="0">
            <a:spAutoFit/>
          </a:bodyPr>
          <a:lstStyle/>
          <a:p>
            <a:pPr algn="l"/>
            <a:r>
              <a:rPr lang="en-US" altLang="ko-KR" sz="2400">
                <a:latin typeface="Consolas" panose="020B0609020204030204" pitchFamily="49" charset="0"/>
              </a:rPr>
              <a:t>x</a:t>
            </a:r>
            <a:endParaRPr lang="ko-KR" altLang="en-US" sz="2400">
              <a:latin typeface="Consolas" panose="020B0609020204030204" pitchFamily="49" charset="0"/>
            </a:endParaRPr>
          </a:p>
        </p:txBody>
      </p:sp>
      <p:sp>
        <p:nvSpPr>
          <p:cNvPr id="129" name="직사각형 128">
            <a:extLst>
              <a:ext uri="{FF2B5EF4-FFF2-40B4-BE49-F238E27FC236}">
                <a16:creationId xmlns:a16="http://schemas.microsoft.com/office/drawing/2014/main" id="{0105CF6B-82CF-4390-88F5-6E790118DD1A}"/>
              </a:ext>
            </a:extLst>
          </p:cNvPr>
          <p:cNvSpPr/>
          <p:nvPr/>
        </p:nvSpPr>
        <p:spPr>
          <a:xfrm>
            <a:off x="358094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6F78340-954A-446A-805F-A6E452BE46DA}"/>
              </a:ext>
            </a:extLst>
          </p:cNvPr>
          <p:cNvSpPr/>
          <p:nvPr/>
        </p:nvSpPr>
        <p:spPr>
          <a:xfrm>
            <a:off x="4163692"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F28D4B09-B0E5-4C9E-A8B2-A1B26E006A44}"/>
              </a:ext>
            </a:extLst>
          </p:cNvPr>
          <p:cNvSpPr/>
          <p:nvPr/>
        </p:nvSpPr>
        <p:spPr>
          <a:xfrm>
            <a:off x="4746438"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1F203C6-1DD3-4F7A-8243-C05EAA11AC05}"/>
              </a:ext>
            </a:extLst>
          </p:cNvPr>
          <p:cNvSpPr/>
          <p:nvPr/>
        </p:nvSpPr>
        <p:spPr>
          <a:xfrm>
            <a:off x="5329184"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CEA671BB-24D4-46A1-95F2-3A869D175FEC}"/>
              </a:ext>
            </a:extLst>
          </p:cNvPr>
          <p:cNvSpPr/>
          <p:nvPr/>
        </p:nvSpPr>
        <p:spPr>
          <a:xfrm>
            <a:off x="5916310" y="2388332"/>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28A7B47-62AF-4183-9D31-54D236C95D1A}"/>
              </a:ext>
            </a:extLst>
          </p:cNvPr>
          <p:cNvSpPr/>
          <p:nvPr/>
        </p:nvSpPr>
        <p:spPr>
          <a:xfrm>
            <a:off x="649467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F4B181A-15CD-458A-88A2-DEFF5D65A4C8}"/>
              </a:ext>
            </a:extLst>
          </p:cNvPr>
          <p:cNvSpPr/>
          <p:nvPr/>
        </p:nvSpPr>
        <p:spPr>
          <a:xfrm>
            <a:off x="3006963" y="2388331"/>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8F7D758B-DCEF-4FAD-B42F-C0F34A5361C0}"/>
              </a:ext>
            </a:extLst>
          </p:cNvPr>
          <p:cNvSpPr/>
          <p:nvPr/>
        </p:nvSpPr>
        <p:spPr>
          <a:xfrm>
            <a:off x="358094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A5750BE-A116-4859-ABB6-0E0D43B5B0F5}"/>
              </a:ext>
            </a:extLst>
          </p:cNvPr>
          <p:cNvSpPr/>
          <p:nvPr/>
        </p:nvSpPr>
        <p:spPr>
          <a:xfrm>
            <a:off x="4163692"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2BBCC93-36A7-4C48-A6FA-FE53503A9FDE}"/>
              </a:ext>
            </a:extLst>
          </p:cNvPr>
          <p:cNvSpPr/>
          <p:nvPr/>
        </p:nvSpPr>
        <p:spPr>
          <a:xfrm>
            <a:off x="4746438"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E15646A-9AA7-45F0-B00D-429657EA46D1}"/>
              </a:ext>
            </a:extLst>
          </p:cNvPr>
          <p:cNvSpPr/>
          <p:nvPr/>
        </p:nvSpPr>
        <p:spPr>
          <a:xfrm>
            <a:off x="5329184"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E2B7EDD-8356-43C6-9E7D-7ADECD195F80}"/>
              </a:ext>
            </a:extLst>
          </p:cNvPr>
          <p:cNvSpPr/>
          <p:nvPr/>
        </p:nvSpPr>
        <p:spPr>
          <a:xfrm>
            <a:off x="591631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269C69E-5392-4BB9-AEC2-2B131C549152}"/>
              </a:ext>
            </a:extLst>
          </p:cNvPr>
          <p:cNvSpPr/>
          <p:nvPr/>
        </p:nvSpPr>
        <p:spPr>
          <a:xfrm>
            <a:off x="649467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6D47046-C39A-4C9B-A66A-644C6B7E6F48}"/>
              </a:ext>
            </a:extLst>
          </p:cNvPr>
          <p:cNvSpPr/>
          <p:nvPr/>
        </p:nvSpPr>
        <p:spPr>
          <a:xfrm>
            <a:off x="300258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화살표: 아래쪽 13">
            <a:extLst>
              <a:ext uri="{FF2B5EF4-FFF2-40B4-BE49-F238E27FC236}">
                <a16:creationId xmlns:a16="http://schemas.microsoft.com/office/drawing/2014/main" id="{3AE9D6B3-F1D2-43CC-B1FD-BAE272FE566D}"/>
              </a:ext>
            </a:extLst>
          </p:cNvPr>
          <p:cNvSpPr/>
          <p:nvPr/>
        </p:nvSpPr>
        <p:spPr>
          <a:xfrm>
            <a:off x="4825304" y="4577990"/>
            <a:ext cx="403103" cy="552075"/>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C8FA3C1-9194-45F2-8237-11FB38F141C8}"/>
              </a:ext>
            </a:extLst>
          </p:cNvPr>
          <p:cNvSpPr/>
          <p:nvPr/>
        </p:nvSpPr>
        <p:spPr>
          <a:xfrm>
            <a:off x="356780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4D9DBE56-6959-4AAE-AC2A-D2B84BFED5FC}"/>
              </a:ext>
            </a:extLst>
          </p:cNvPr>
          <p:cNvSpPr/>
          <p:nvPr/>
        </p:nvSpPr>
        <p:spPr>
          <a:xfrm>
            <a:off x="4150547"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E468D40-E6A5-4534-9424-97D5ECCCE5B7}"/>
              </a:ext>
            </a:extLst>
          </p:cNvPr>
          <p:cNvSpPr/>
          <p:nvPr/>
        </p:nvSpPr>
        <p:spPr>
          <a:xfrm>
            <a:off x="4733293"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CCD8438-4435-4609-9A60-B358F485BFC4}"/>
              </a:ext>
            </a:extLst>
          </p:cNvPr>
          <p:cNvSpPr/>
          <p:nvPr/>
        </p:nvSpPr>
        <p:spPr>
          <a:xfrm>
            <a:off x="5316039"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0A9E0143-1944-4431-90F7-AB864C1EE10A}"/>
              </a:ext>
            </a:extLst>
          </p:cNvPr>
          <p:cNvSpPr/>
          <p:nvPr/>
        </p:nvSpPr>
        <p:spPr>
          <a:xfrm>
            <a:off x="590316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8AF14FF7-02F6-4DBB-8FD5-728CBDDED2A6}"/>
              </a:ext>
            </a:extLst>
          </p:cNvPr>
          <p:cNvSpPr/>
          <p:nvPr/>
        </p:nvSpPr>
        <p:spPr>
          <a:xfrm>
            <a:off x="648153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067709B9-47CF-4048-94C5-58730E8D78AE}"/>
              </a:ext>
            </a:extLst>
          </p:cNvPr>
          <p:cNvSpPr/>
          <p:nvPr/>
        </p:nvSpPr>
        <p:spPr>
          <a:xfrm>
            <a:off x="298943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1" name="TextBox 150">
            <a:extLst>
              <a:ext uri="{FF2B5EF4-FFF2-40B4-BE49-F238E27FC236}">
                <a16:creationId xmlns:a16="http://schemas.microsoft.com/office/drawing/2014/main" id="{2FE014B2-F2CD-4719-9DB3-23DDD4C5E00F}"/>
              </a:ext>
            </a:extLst>
          </p:cNvPr>
          <p:cNvSpPr txBox="1"/>
          <p:nvPr/>
        </p:nvSpPr>
        <p:spPr>
          <a:xfrm>
            <a:off x="1590573" y="5271591"/>
            <a:ext cx="1374094" cy="461665"/>
          </a:xfrm>
          <a:prstGeom prst="rect">
            <a:avLst/>
          </a:prstGeom>
          <a:noFill/>
        </p:spPr>
        <p:txBody>
          <a:bodyPr wrap="none" rtlCol="0">
            <a:spAutoFit/>
          </a:bodyPr>
          <a:lstStyle/>
          <a:p>
            <a:pPr algn="l"/>
            <a:r>
              <a:rPr lang="en-US" altLang="ko-KR" sz="2400">
                <a:latin typeface="Consolas" panose="020B0609020204030204" pitchFamily="49" charset="0"/>
              </a:rPr>
              <a:t>indexes</a:t>
            </a:r>
            <a:endParaRPr lang="ko-KR" altLang="en-US" sz="2400">
              <a:latin typeface="Consolas" panose="020B0609020204030204" pitchFamily="49" charset="0"/>
            </a:endParaRPr>
          </a:p>
        </p:txBody>
      </p:sp>
      <p:sp>
        <p:nvSpPr>
          <p:cNvPr id="2" name="텍스트 개체 틀 1">
            <a:extLst>
              <a:ext uri="{FF2B5EF4-FFF2-40B4-BE49-F238E27FC236}">
                <a16:creationId xmlns:a16="http://schemas.microsoft.com/office/drawing/2014/main" id="{CE512572-F319-4310-A3AC-0BA3FEAF2B4F}"/>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38" name="텍스트 개체 틀 6">
            <a:extLst>
              <a:ext uri="{FF2B5EF4-FFF2-40B4-BE49-F238E27FC236}">
                <a16:creationId xmlns:a16="http://schemas.microsoft.com/office/drawing/2014/main" id="{1CAF2E2A-D9AA-446C-8FB5-B904A586A6CF}"/>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579273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88504" y="805154"/>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956556" y="1232756"/>
            <a:ext cx="825233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a:t>
            </a:r>
          </a:p>
          <a:p>
            <a:r>
              <a:rPr lang="en-US" altLang="ko-KR"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np.ones</a:t>
            </a:r>
            <a:r>
              <a:rPr lang="en-US" altLang="ko-KR" sz="1600">
                <a:latin typeface="Consolas" panose="020B0609020204030204" pitchFamily="49" charset="0"/>
              </a:rPr>
              <a:t>(</a:t>
            </a:r>
            <a:r>
              <a:rPr lang="en-US" altLang="ko-KR" sz="1600" err="1">
                <a:latin typeface="Consolas" panose="020B0609020204030204" pitchFamily="49" charset="0"/>
              </a:rPr>
              <a:t>x.shape</a:t>
            </a:r>
            <a:r>
              <a:rPr lang="en-US" altLang="ko-KR" sz="1600">
                <a:latin typeface="Consolas" panose="020B0609020204030204" pitchFamily="49" charset="0"/>
              </a:rPr>
              <a:t>[1])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epochs</a:t>
            </a:r>
            <a:r>
              <a:rPr lang="ko-KR" altLang="en-US" sz="1600">
                <a:latin typeface="Consolas" panose="020B0609020204030204" pitchFamily="49" charset="0"/>
              </a:rPr>
              <a:t>만큼 반복합니다</a:t>
            </a:r>
          </a:p>
          <a:p>
            <a:r>
              <a:rPr lang="ko-KR" altLang="en-US" sz="1600">
                <a:latin typeface="Consolas" panose="020B0609020204030204" pitchFamily="49" charset="0"/>
              </a:rPr>
              <a:t>        </a:t>
            </a:r>
            <a:r>
              <a:rPr lang="en-US" altLang="ko-KR" sz="1600">
                <a:latin typeface="Consolas" panose="020B0609020204030204" pitchFamily="49" charset="0"/>
              </a:rPr>
              <a:t>loss = 0</a:t>
            </a:r>
          </a:p>
          <a:p>
            <a:r>
              <a:rPr lang="ko-KR" altLang="en-US" sz="1600">
                <a:latin typeface="Consolas" panose="020B0609020204030204" pitchFamily="49" charset="0"/>
              </a:rPr>
              <a:t>        </a:t>
            </a:r>
            <a:r>
              <a:rPr lang="en-US" altLang="ko-KR" sz="1600">
                <a:latin typeface="Consolas" panose="020B0609020204030204" pitchFamily="49" charset="0"/>
              </a:rPr>
              <a:t>indexes = </a:t>
            </a:r>
            <a:r>
              <a:rPr lang="en-US" altLang="ko-KR" sz="1600" err="1">
                <a:latin typeface="Consolas" panose="020B0609020204030204" pitchFamily="49" charset="0"/>
              </a:rPr>
              <a:t>np.random.permutation</a:t>
            </a:r>
            <a:r>
              <a:rPr lang="en-US" altLang="ko-KR" sz="1600">
                <a:latin typeface="Consolas" panose="020B0609020204030204" pitchFamily="49" charset="0"/>
              </a:rPr>
              <a:t>(len(x))</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indexes:</a:t>
            </a:r>
          </a:p>
          <a:p>
            <a:r>
              <a:rPr lang="en-US" altLang="ko-KR" sz="1600">
                <a:latin typeface="Consolas" panose="020B0609020204030204" pitchFamily="49" charset="0"/>
              </a:rPr>
              <a:t>            ...</a:t>
            </a:r>
            <a:endParaRPr lang="ko-KR" altLang="en-US" sz="1600">
              <a:latin typeface="Consolas" panose="020B0609020204030204" pitchFamily="49" charset="0"/>
            </a:endParaRPr>
          </a:p>
          <a:p>
            <a:r>
              <a:rPr lang="en-US" altLang="ko-KR" sz="1600">
                <a:latin typeface="Consolas" panose="020B0609020204030204" pitchFamily="49" charset="0"/>
              </a:rPr>
              <a:t>	    loss += -(y[</a:t>
            </a:r>
            <a:r>
              <a:rPr lang="en-US" altLang="ko-KR" sz="1600" err="1">
                <a:latin typeface="Consolas" panose="020B0609020204030204" pitchFamily="49" charset="0"/>
              </a:rPr>
              <a:t>i</a:t>
            </a:r>
            <a:r>
              <a:rPr lang="en-US" altLang="ko-KR" sz="1600">
                <a:latin typeface="Consolas" panose="020B0609020204030204" pitchFamily="49" charset="0"/>
              </a:rPr>
              <a:t>]*np.log(a)+(1-y[</a:t>
            </a:r>
            <a:r>
              <a:rPr lang="en-US" altLang="ko-KR" sz="1600" err="1">
                <a:latin typeface="Consolas" panose="020B0609020204030204" pitchFamily="49" charset="0"/>
              </a:rPr>
              <a:t>i</a:t>
            </a:r>
            <a:r>
              <a:rPr lang="en-US" altLang="ko-KR" sz="1600">
                <a:latin typeface="Consolas" panose="020B0609020204030204" pitchFamily="49" charset="0"/>
              </a:rPr>
              <a:t>])*np.log(1-a))</a:t>
            </a:r>
          </a:p>
          <a:p>
            <a:r>
              <a:rPr lang="en-US" altLang="ko-KR" sz="1600">
                <a:latin typeface="Consolas" panose="020B0609020204030204" pitchFamily="49" charset="0"/>
              </a:rPr>
              <a:t>            # </a:t>
            </a:r>
            <a:r>
              <a:rPr lang="ko-KR" altLang="en-US" sz="1600" err="1">
                <a:latin typeface="Consolas" panose="020B0609020204030204" pitchFamily="49" charset="0"/>
              </a:rPr>
              <a:t>에포크마다</a:t>
            </a:r>
            <a:r>
              <a:rPr lang="ko-KR" altLang="en-US" sz="1600">
                <a:latin typeface="Consolas" panose="020B0609020204030204" pitchFamily="49" charset="0"/>
              </a:rPr>
              <a:t> 평균 손실을 저장합니다</a:t>
            </a:r>
          </a:p>
          <a:p>
            <a:r>
              <a:rPr lang="ko-KR" altLang="en-US" sz="1600">
                <a:latin typeface="Consolas" panose="020B0609020204030204" pitchFamily="49" charset="0"/>
              </a:rPr>
              <a:t>            </a:t>
            </a:r>
            <a:r>
              <a:rPr lang="en-US" altLang="ko-KR" sz="1600" err="1">
                <a:latin typeface="Consolas" panose="020B0609020204030204" pitchFamily="49" charset="0"/>
              </a:rPr>
              <a:t>self.losses.append</a:t>
            </a:r>
            <a:r>
              <a:rPr lang="en-US" altLang="ko-KR" sz="1600">
                <a:latin typeface="Consolas" panose="020B0609020204030204" pitchFamily="49" charset="0"/>
              </a:rPr>
              <a:t>(loss/</a:t>
            </a:r>
            <a:r>
              <a:rPr lang="en-US" altLang="ko-KR" sz="1600" err="1">
                <a:latin typeface="Consolas" panose="020B0609020204030204" pitchFamily="49" charset="0"/>
              </a:rPr>
              <a:t>len</a:t>
            </a:r>
            <a:r>
              <a:rPr lang="en-US" altLang="ko-KR" sz="1600">
                <a:latin typeface="Consolas" panose="020B0609020204030204" pitchFamily="49" charset="0"/>
              </a:rPr>
              <a:t>(y))</a:t>
            </a:r>
          </a:p>
          <a:p>
            <a:r>
              <a:rPr lang="en-US" altLang="ko-KR" sz="1600">
                <a:latin typeface="Consolas" panose="020B0609020204030204" pitchFamily="49" charset="0"/>
              </a:rPr>
              <a:t>    ...</a:t>
            </a:r>
          </a:p>
          <a:p>
            <a:r>
              <a:rPr lang="en-US" altLang="ko-KR" sz="1600">
                <a:latin typeface="Consolas" panose="020B0609020204030204" pitchFamily="49" charset="0"/>
              </a:rPr>
              <a:t>        </a:t>
            </a:r>
          </a:p>
          <a:p>
            <a:r>
              <a:rPr lang="en-US" altLang="ko-KR" sz="1600">
                <a:latin typeface="Consolas" panose="020B0609020204030204" pitchFamily="49" charset="0"/>
              </a:rPr>
              <a:t>layer = </a:t>
            </a:r>
            <a:r>
              <a:rPr lang="en-US" altLang="ko-KR" sz="1600" err="1">
                <a:latin typeface="Consolas" panose="020B0609020204030204" pitchFamily="49" charset="0"/>
              </a:rPr>
              <a:t>SingleLayer</a:t>
            </a:r>
            <a:r>
              <a:rPr lang="en-US" altLang="ko-KR" sz="1600">
                <a:latin typeface="Consolas" panose="020B0609020204030204" pitchFamily="49" charset="0"/>
              </a:rPr>
              <a:t>()</a:t>
            </a:r>
          </a:p>
          <a:p>
            <a:r>
              <a:rPr lang="en-US" altLang="ko-KR" sz="1600" err="1">
                <a:latin typeface="Consolas" panose="020B0609020204030204" pitchFamily="49" charset="0"/>
              </a:rPr>
              <a:t>layer.fit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a:t>
            </a: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a:t>
            </a:r>
            <a:endParaRPr lang="ko-KR" altLang="en-US" sz="1200">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884548" y="5493592"/>
            <a:ext cx="8558753" cy="830997"/>
          </a:xfrm>
          <a:prstGeom prst="rect">
            <a:avLst/>
          </a:prstGeom>
          <a:noFill/>
        </p:spPr>
        <p:txBody>
          <a:bodyPr wrap="none" rtlCol="0">
            <a:spAutoFit/>
          </a:bodyPr>
          <a:lstStyle/>
          <a:p>
            <a:r>
              <a:rPr lang="es-ES" altLang="ko-KR" sz="1600">
                <a:latin typeface="Consolas" panose="020B0609020204030204" pitchFamily="49" charset="0"/>
                <a:ea typeface="고도 M" panose="02000503000000020004" pitchFamily="2" charset="-127"/>
              </a:rPr>
              <a:t>loss += -(y[i]*np.log(a)+(1-y[i])*np.log(1-a)) </a:t>
            </a:r>
            <a:r>
              <a:rPr lang="ko-KR" altLang="en-US" sz="1600" b="1">
                <a:latin typeface="+mj-ea"/>
                <a:ea typeface="+mj-ea"/>
              </a:rPr>
              <a:t>로 손실 함수의 결과 값을 </a:t>
            </a:r>
            <a:r>
              <a:rPr lang="ko-KR" altLang="en-US" sz="1600" b="1" err="1">
                <a:latin typeface="+mj-ea"/>
                <a:ea typeface="+mj-ea"/>
              </a:rPr>
              <a:t>저장후</a:t>
            </a:r>
            <a:r>
              <a:rPr lang="ko-KR" altLang="en-US" sz="1600" b="1">
                <a:latin typeface="+mj-ea"/>
                <a:ea typeface="+mj-ea"/>
              </a:rPr>
              <a:t> </a:t>
            </a:r>
            <a:endParaRPr lang="en-US" altLang="ko-KR" sz="1600" b="1">
              <a:latin typeface="+mj-ea"/>
              <a:ea typeface="+mj-ea"/>
            </a:endParaRPr>
          </a:p>
          <a:p>
            <a:r>
              <a:rPr lang="en-US" altLang="ko-KR" sz="1600" err="1">
                <a:latin typeface="Consolas" panose="020B0609020204030204" pitchFamily="49" charset="0"/>
                <a:ea typeface="고도 M" panose="02000503000000020004" pitchFamily="2" charset="-127"/>
              </a:rPr>
              <a:t>self.losses.append</a:t>
            </a:r>
            <a:r>
              <a:rPr lang="en-US" altLang="ko-KR" sz="1600">
                <a:latin typeface="Consolas" panose="020B0609020204030204" pitchFamily="49" charset="0"/>
                <a:ea typeface="고도 M" panose="02000503000000020004" pitchFamily="2" charset="-127"/>
              </a:rPr>
              <a:t>(loss/</a:t>
            </a:r>
            <a:r>
              <a:rPr lang="en-US" altLang="ko-KR" sz="1600" err="1">
                <a:latin typeface="Consolas" panose="020B0609020204030204" pitchFamily="49" charset="0"/>
                <a:ea typeface="고도 M" panose="02000503000000020004" pitchFamily="2" charset="-127"/>
              </a:rPr>
              <a:t>len</a:t>
            </a:r>
            <a:r>
              <a:rPr lang="en-US" altLang="ko-KR" sz="1600">
                <a:latin typeface="Consolas" panose="020B0609020204030204" pitchFamily="49" charset="0"/>
                <a:ea typeface="고도 M" panose="02000503000000020004" pitchFamily="2" charset="-127"/>
              </a:rPr>
              <a:t>(y)) </a:t>
            </a:r>
            <a:r>
              <a:rPr lang="ko-KR" altLang="en-US" sz="1600" b="1">
                <a:latin typeface="+mj-ea"/>
                <a:ea typeface="+mj-ea"/>
              </a:rPr>
              <a:t>로 평균 손실을 저장한 후 </a:t>
            </a:r>
            <a:endParaRPr lang="en-US" altLang="ko-KR" sz="1600" b="1">
              <a:latin typeface="+mj-ea"/>
              <a:ea typeface="+mj-ea"/>
            </a:endParaRP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 </a:t>
            </a:r>
            <a:r>
              <a:rPr lang="ko-KR" altLang="en-US" sz="1600" b="1">
                <a:latin typeface="+mj-ea"/>
                <a:ea typeface="+mj-ea"/>
              </a:rPr>
              <a:t>로 시각화 하여 출력한다</a:t>
            </a:r>
            <a:r>
              <a:rPr lang="en-US" altLang="ko-KR" sz="1600" b="1">
                <a:latin typeface="+mj-ea"/>
                <a:ea typeface="+mj-ea"/>
              </a:rPr>
              <a:t>.</a:t>
            </a:r>
            <a:endParaRPr lang="ko-KR" altLang="en-US" sz="1200" b="1">
              <a:latin typeface="+mj-ea"/>
              <a:ea typeface="+mj-ea"/>
            </a:endParaRPr>
          </a:p>
        </p:txBody>
      </p:sp>
      <p:sp>
        <p:nvSpPr>
          <p:cNvPr id="2" name="텍스트 개체 틀 1">
            <a:extLst>
              <a:ext uri="{FF2B5EF4-FFF2-40B4-BE49-F238E27FC236}">
                <a16:creationId xmlns:a16="http://schemas.microsoft.com/office/drawing/2014/main" id="{C889C4A1-FE79-4E32-AB9E-4B353B556FB3}"/>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9F52ED82-88CB-4EDE-8AB5-846E0C9F4A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870778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46493" y="807547"/>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22278" y="1340768"/>
            <a:ext cx="7770587" cy="1143646"/>
          </a:xfrm>
          <a:prstGeom prst="rect">
            <a:avLst/>
          </a:prstGeom>
          <a:solidFill>
            <a:srgbClr val="E2E2F6"/>
          </a:solidFill>
        </p:spPr>
        <p:txBody>
          <a:bodyPr wrap="square">
            <a:spAutoFit/>
          </a:bodyPr>
          <a:lstStyle/>
          <a:p>
            <a:r>
              <a:rPr lang="en-US" altLang="ko-KR" sz="1708">
                <a:latin typeface="Consolas" panose="020B0609020204030204" pitchFamily="49" charset="0"/>
              </a:rPr>
              <a:t>plt.plot(layer.losses)</a:t>
            </a:r>
          </a:p>
          <a:p>
            <a:r>
              <a:rPr lang="en-US" altLang="ko-KR" sz="1708">
                <a:latin typeface="Consolas" panose="020B0609020204030204" pitchFamily="49" charset="0"/>
              </a:rPr>
              <a:t>plt.xlabel('epoch')</a:t>
            </a:r>
          </a:p>
          <a:p>
            <a:r>
              <a:rPr lang="en-US" altLang="ko-KR" sz="1708">
                <a:latin typeface="Consolas" panose="020B0609020204030204" pitchFamily="49" charset="0"/>
              </a:rPr>
              <a:t>plt.ylabel('loss')</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104" y="2564904"/>
            <a:ext cx="4709792" cy="328182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22C9696-0087-48DA-907B-2B053810D8EE}"/>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F02B146F-E821-4317-8F28-8B5589AF8BE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318004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897100" y="2147051"/>
            <a:ext cx="1656223" cy="355162"/>
          </a:xfrm>
          <a:prstGeom prst="rect">
            <a:avLst/>
          </a:prstGeom>
          <a:noFill/>
        </p:spPr>
        <p:txBody>
          <a:bodyPr wrap="none" rtlCol="0">
            <a:spAutoFit/>
          </a:bodyPr>
          <a:lstStyle/>
          <a:p>
            <a:pPr algn="l"/>
            <a:r>
              <a:rPr lang="ko-KR" altLang="en-US" sz="1708" b="1">
                <a:latin typeface="+mj-ea"/>
                <a:ea typeface="+mj-ea"/>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36536" y="3031893"/>
            <a:ext cx="4173434"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30997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16%</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691703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713012" y="2538531"/>
            <a:ext cx="902813" cy="307777"/>
          </a:xfrm>
          <a:prstGeom prst="rect">
            <a:avLst/>
          </a:prstGeom>
          <a:noFill/>
        </p:spPr>
        <p:txBody>
          <a:bodyPr wrap="square" rtlCol="0">
            <a:spAutoFit/>
          </a:bodyPr>
          <a:lstStyle/>
          <a:p>
            <a:pPr algn="l"/>
            <a:r>
              <a:rPr lang="ko-KR" altLang="en-US" sz="1400" b="1">
                <a:latin typeface="+mj-ea"/>
                <a:ea typeface="+mj-ea"/>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684901" y="2538531"/>
            <a:ext cx="902813" cy="307777"/>
          </a:xfrm>
          <a:prstGeom prst="rect">
            <a:avLst/>
          </a:prstGeom>
          <a:noFill/>
        </p:spPr>
        <p:txBody>
          <a:bodyPr wrap="square" rtlCol="0">
            <a:spAutoFit/>
          </a:bodyPr>
          <a:lstStyle/>
          <a:p>
            <a:pPr algn="l"/>
            <a:r>
              <a:rPr lang="ko-KR" altLang="en-US" sz="1400" b="1">
                <a:latin typeface="+mj-ea"/>
                <a:ea typeface="+mj-ea"/>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221190" y="2534807"/>
            <a:ext cx="1147114" cy="307777"/>
          </a:xfrm>
          <a:prstGeom prst="rect">
            <a:avLst/>
          </a:prstGeom>
          <a:noFill/>
        </p:spPr>
        <p:txBody>
          <a:bodyPr wrap="square" rtlCol="0">
            <a:spAutoFit/>
          </a:bodyPr>
          <a:lstStyle/>
          <a:p>
            <a:pPr algn="l"/>
            <a:r>
              <a:rPr lang="ko-KR" altLang="en-US" sz="1400" b="1">
                <a:latin typeface="+mj-ea"/>
                <a:ea typeface="+mj-ea"/>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079143"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244374"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6843235" y="3031893"/>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450295" y="3031892"/>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763237" y="2082120"/>
            <a:ext cx="339474" cy="156007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615825" y="2692420"/>
            <a:ext cx="1702343" cy="33947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331797" y="2678791"/>
            <a:ext cx="339474" cy="366733"/>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582636" y="2697499"/>
            <a:ext cx="339473" cy="32931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6917030" y="2688695"/>
            <a:ext cx="304161" cy="343197"/>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274599" y="2782401"/>
            <a:ext cx="343196" cy="15578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38613" y="1026373"/>
            <a:ext cx="8199681" cy="400110"/>
          </a:xfrm>
          <a:prstGeom prst="rect">
            <a:avLst/>
          </a:prstGeom>
          <a:noFill/>
        </p:spPr>
        <p:txBody>
          <a:bodyPr wrap="none" rtlCol="0">
            <a:spAutoFit/>
          </a:bodyPr>
          <a:lstStyle/>
          <a:p>
            <a:pPr algn="l"/>
            <a:r>
              <a:rPr lang="en-US" altLang="ko-KR" sz="1898" b="1">
                <a:latin typeface="+mj-ea"/>
                <a:ea typeface="+mj-ea"/>
              </a:rPr>
              <a:t>"</a:t>
            </a:r>
            <a:r>
              <a:rPr lang="ko-KR" altLang="en-US" sz="1898" b="1">
                <a:latin typeface="+mj-ea"/>
                <a:ea typeface="+mj-ea"/>
              </a:rPr>
              <a:t>테스트 </a:t>
            </a:r>
            <a:r>
              <a:rPr lang="ko-KR" altLang="en-US" sz="2000" b="1">
                <a:latin typeface="+mj-ea"/>
                <a:ea typeface="+mj-ea"/>
              </a:rPr>
              <a:t>세트로</a:t>
            </a:r>
            <a:r>
              <a:rPr lang="ko-KR" altLang="en-US" sz="1898" b="1">
                <a:latin typeface="+mj-ea"/>
                <a:ea typeface="+mj-ea"/>
              </a:rPr>
              <a:t> 모델를 튜닝하면 실전에서 좋은 성능을 기대하기 어렵다</a:t>
            </a:r>
            <a:r>
              <a:rPr lang="en-US" altLang="ko-KR" sz="1898" b="1">
                <a:latin typeface="+mj-ea"/>
                <a:ea typeface="+mj-ea"/>
              </a:rPr>
              <a:t>"</a:t>
            </a:r>
            <a:endParaRPr lang="ko-KR" altLang="en-US" sz="1898" b="1">
              <a:latin typeface="+mj-ea"/>
              <a:ea typeface="+mj-ea"/>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067707" y="3576353"/>
            <a:ext cx="7770587" cy="2340192"/>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sklearn.datasets</a:t>
            </a:r>
            <a:r>
              <a:rPr lang="en-US" altLang="ko-KR" sz="1328">
                <a:latin typeface="Consolas" panose="020B0609020204030204" pitchFamily="49" charset="0"/>
              </a:rPr>
              <a:t> import </a:t>
            </a:r>
            <a:r>
              <a:rPr lang="en-US" altLang="ko-KR" sz="1328" err="1">
                <a:latin typeface="Consolas" panose="020B0609020204030204" pitchFamily="49" charset="0"/>
              </a:rPr>
              <a:t>load_breast_cancer</a:t>
            </a:r>
            <a:endParaRPr lang="en-US" altLang="ko-KR" sz="1328">
              <a:latin typeface="Consolas" panose="020B0609020204030204" pitchFamily="49" charset="0"/>
            </a:endParaRPr>
          </a:p>
          <a:p>
            <a:r>
              <a:rPr lang="en-US" altLang="ko-KR" sz="1328">
                <a:latin typeface="Consolas" panose="020B0609020204030204" pitchFamily="49" charset="0"/>
              </a:rPr>
              <a:t>from </a:t>
            </a:r>
            <a:r>
              <a:rPr lang="en-US" altLang="ko-KR" sz="1328" err="1">
                <a:latin typeface="Consolas" panose="020B0609020204030204" pitchFamily="49" charset="0"/>
              </a:rPr>
              <a:t>sklearn.model_selection</a:t>
            </a:r>
            <a:r>
              <a:rPr lang="en-US" altLang="ko-KR" sz="1328">
                <a:latin typeface="Consolas" panose="020B0609020204030204" pitchFamily="49" charset="0"/>
              </a:rPr>
              <a:t> import </a:t>
            </a:r>
            <a:r>
              <a:rPr lang="en-US" altLang="ko-KR" sz="1328" err="1">
                <a:latin typeface="Consolas" panose="020B0609020204030204" pitchFamily="49" charset="0"/>
              </a:rPr>
              <a:t>train_test_split</a:t>
            </a:r>
            <a:endParaRPr lang="en-US" altLang="ko-KR" sz="1328">
              <a:latin typeface="Consolas" panose="020B0609020204030204" pitchFamily="49" charset="0"/>
            </a:endParaRPr>
          </a:p>
          <a:p>
            <a:r>
              <a:rPr lang="en-US" altLang="ko-KR" sz="1328">
                <a:latin typeface="Consolas" panose="020B0609020204030204" pitchFamily="49" charset="0"/>
              </a:rPr>
              <a:t>cancer = </a:t>
            </a:r>
            <a:r>
              <a:rPr lang="en-US" altLang="ko-KR" sz="1328" err="1">
                <a:latin typeface="Consolas" panose="020B0609020204030204" pitchFamily="49" charset="0"/>
              </a:rPr>
              <a:t>load_breast_cancer</a:t>
            </a:r>
            <a:r>
              <a:rPr lang="en-US" altLang="ko-KR" sz="1328">
                <a:latin typeface="Consolas" panose="020B0609020204030204" pitchFamily="49" charset="0"/>
              </a:rPr>
              <a:t>()</a:t>
            </a:r>
          </a:p>
          <a:p>
            <a:r>
              <a:rPr lang="en-US" altLang="ko-KR" sz="1328">
                <a:latin typeface="Consolas" panose="020B0609020204030204" pitchFamily="49" charset="0"/>
              </a:rPr>
              <a:t>x = </a:t>
            </a:r>
            <a:r>
              <a:rPr lang="en-US" altLang="ko-KR" sz="1328" err="1">
                <a:latin typeface="Consolas" panose="020B0609020204030204" pitchFamily="49" charset="0"/>
              </a:rPr>
              <a:t>cancer.data</a:t>
            </a:r>
            <a:endParaRPr lang="en-US" altLang="ko-KR" sz="1328">
              <a:latin typeface="Consolas" panose="020B0609020204030204" pitchFamily="49" charset="0"/>
            </a:endParaRPr>
          </a:p>
          <a:p>
            <a:r>
              <a:rPr lang="en-US" altLang="ko-KR" sz="1328">
                <a:latin typeface="Consolas" panose="020B0609020204030204" pitchFamily="49" charset="0"/>
              </a:rPr>
              <a:t>y = </a:t>
            </a:r>
            <a:r>
              <a:rPr lang="en-US" altLang="ko-KR" sz="1328" err="1">
                <a:latin typeface="Consolas" panose="020B0609020204030204" pitchFamily="49" charset="0"/>
              </a:rPr>
              <a:t>cancer.target</a:t>
            </a:r>
            <a:endParaRPr lang="en-US" altLang="ko-KR" sz="1328">
              <a:latin typeface="Consolas" panose="020B0609020204030204" pitchFamily="49" charset="0"/>
            </a:endParaRPr>
          </a:p>
          <a:p>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x_test</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y_test</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(x, y, stratify=y,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endParaRPr lang="en-US" altLang="ko-KR" sz="1328">
              <a:latin typeface="Consolas" panose="020B0609020204030204" pitchFamily="49" charset="0"/>
            </a:endParaRPr>
          </a:p>
          <a:p>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x_val</a:t>
            </a:r>
            <a:r>
              <a:rPr lang="en-US" altLang="ko-KR" sz="1328">
                <a:latin typeface="Consolas" panose="020B0609020204030204" pitchFamily="49" charset="0"/>
              </a:rPr>
              <a:t>, </a:t>
            </a:r>
            <a:r>
              <a:rPr lang="en-US" altLang="ko-KR" sz="1328" err="1">
                <a:latin typeface="Consolas" panose="020B0609020204030204" pitchFamily="49" charset="0"/>
              </a:rPr>
              <a:t>y_train</a:t>
            </a:r>
            <a:r>
              <a:rPr lang="en-US" altLang="ko-KR" sz="1328">
                <a:latin typeface="Consolas" panose="020B0609020204030204" pitchFamily="49" charset="0"/>
              </a:rPr>
              <a:t>, </a:t>
            </a:r>
            <a:r>
              <a:rPr lang="en-US" altLang="ko-KR" sz="1328" err="1">
                <a:latin typeface="Consolas" panose="020B0609020204030204" pitchFamily="49" charset="0"/>
              </a:rPr>
              <a:t>y_val</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a:t>
            </a:r>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stratify=</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r>
              <a:rPr lang="en-US" altLang="ko-KR" sz="1328">
                <a:latin typeface="Consolas" panose="020B0609020204030204" pitchFamily="49" charset="0"/>
              </a:rPr>
              <a:t>print(</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x_val</a:t>
            </a:r>
            <a:r>
              <a:rPr lang="en-US" altLang="ko-KR" sz="1328">
                <a:latin typeface="Consolas" panose="020B0609020204030204" pitchFamily="49" charset="0"/>
              </a:rPr>
              <a:t>))</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079144" y="5942949"/>
            <a:ext cx="906017" cy="355162"/>
          </a:xfrm>
          <a:prstGeom prst="rect">
            <a:avLst/>
          </a:prstGeom>
        </p:spPr>
        <p:txBody>
          <a:bodyPr wrap="none">
            <a:spAutoFit/>
          </a:bodyPr>
          <a:lstStyle/>
          <a:p>
            <a:r>
              <a:rPr lang="en-US" altLang="ko-KR" sz="1708">
                <a:latin typeface="Consolas" panose="020B0609020204030204" pitchFamily="49" charset="0"/>
              </a:rPr>
              <a:t>364 91</a:t>
            </a:r>
            <a:endParaRPr lang="ko-KR" altLang="en-US" sz="1708">
              <a:latin typeface="Consolas" panose="020B0609020204030204" pitchFamily="49" charset="0"/>
            </a:endParaRPr>
          </a:p>
        </p:txBody>
      </p:sp>
      <p:sp>
        <p:nvSpPr>
          <p:cNvPr id="26" name="TextBox 25">
            <a:extLst>
              <a:ext uri="{FF2B5EF4-FFF2-40B4-BE49-F238E27FC236}">
                <a16:creationId xmlns:a16="http://schemas.microsoft.com/office/drawing/2014/main" id="{1DC7257A-6671-4C75-808B-7AB164C838E3}"/>
              </a:ext>
            </a:extLst>
          </p:cNvPr>
          <p:cNvSpPr txBox="1"/>
          <p:nvPr/>
        </p:nvSpPr>
        <p:spPr>
          <a:xfrm>
            <a:off x="2875586" y="1995361"/>
            <a:ext cx="902813" cy="355162"/>
          </a:xfrm>
          <a:prstGeom prst="rect">
            <a:avLst/>
          </a:prstGeom>
          <a:noFill/>
        </p:spPr>
        <p:txBody>
          <a:bodyPr wrap="square" rtlCol="0">
            <a:spAutoFit/>
          </a:bodyPr>
          <a:lstStyle/>
          <a:p>
            <a:pPr algn="l"/>
            <a:r>
              <a:rPr lang="en-US" altLang="ko-KR" sz="1708" b="1">
                <a:latin typeface="+mj-ea"/>
                <a:ea typeface="+mj-ea"/>
              </a:rPr>
              <a:t>x_train</a:t>
            </a:r>
            <a:endParaRPr lang="ko-KR" altLang="en-US" sz="1708" b="1">
              <a:latin typeface="+mj-ea"/>
              <a:ea typeface="+mj-ea"/>
            </a:endParaRPr>
          </a:p>
        </p:txBody>
      </p:sp>
      <p:sp>
        <p:nvSpPr>
          <p:cNvPr id="27" name="TextBox 26">
            <a:extLst>
              <a:ext uri="{FF2B5EF4-FFF2-40B4-BE49-F238E27FC236}">
                <a16:creationId xmlns:a16="http://schemas.microsoft.com/office/drawing/2014/main" id="{274BCB68-63D3-4B74-ACA7-2731C4F20325}"/>
              </a:ext>
            </a:extLst>
          </p:cNvPr>
          <p:cNvSpPr txBox="1"/>
          <p:nvPr/>
        </p:nvSpPr>
        <p:spPr>
          <a:xfrm>
            <a:off x="7387244" y="1995361"/>
            <a:ext cx="902813" cy="355162"/>
          </a:xfrm>
          <a:prstGeom prst="rect">
            <a:avLst/>
          </a:prstGeom>
          <a:noFill/>
        </p:spPr>
        <p:txBody>
          <a:bodyPr wrap="square" rtlCol="0">
            <a:spAutoFit/>
          </a:bodyPr>
          <a:lstStyle/>
          <a:p>
            <a:pPr algn="l"/>
            <a:r>
              <a:rPr lang="en-US" altLang="ko-KR" sz="1708" b="1">
                <a:latin typeface="+mj-ea"/>
                <a:ea typeface="+mj-ea"/>
              </a:rPr>
              <a:t>x_test</a:t>
            </a:r>
            <a:endParaRPr lang="ko-KR" altLang="en-US" sz="1708" b="1">
              <a:latin typeface="+mj-ea"/>
              <a:ea typeface="+mj-ea"/>
            </a:endParaRPr>
          </a:p>
        </p:txBody>
      </p:sp>
      <p:sp>
        <p:nvSpPr>
          <p:cNvPr id="29" name="TextBox 28">
            <a:extLst>
              <a:ext uri="{FF2B5EF4-FFF2-40B4-BE49-F238E27FC236}">
                <a16:creationId xmlns:a16="http://schemas.microsoft.com/office/drawing/2014/main" id="{6441AC92-DE4C-4A5D-AC84-64CBC93652AF}"/>
              </a:ext>
            </a:extLst>
          </p:cNvPr>
          <p:cNvSpPr txBox="1"/>
          <p:nvPr/>
        </p:nvSpPr>
        <p:spPr>
          <a:xfrm>
            <a:off x="5791051" y="1995361"/>
            <a:ext cx="902813" cy="355162"/>
          </a:xfrm>
          <a:prstGeom prst="rect">
            <a:avLst/>
          </a:prstGeom>
          <a:noFill/>
        </p:spPr>
        <p:txBody>
          <a:bodyPr wrap="square" rtlCol="0">
            <a:spAutoFit/>
          </a:bodyPr>
          <a:lstStyle/>
          <a:p>
            <a:pPr algn="l"/>
            <a:r>
              <a:rPr lang="en-US" altLang="ko-KR" sz="1708" b="1">
                <a:latin typeface="+mj-ea"/>
                <a:ea typeface="+mj-ea"/>
              </a:rPr>
              <a:t>x_val</a:t>
            </a:r>
            <a:endParaRPr lang="ko-KR" altLang="en-US" sz="1708" b="1">
              <a:latin typeface="+mj-ea"/>
              <a:ea typeface="+mj-ea"/>
            </a:endParaRPr>
          </a:p>
        </p:txBody>
      </p:sp>
      <p:sp>
        <p:nvSpPr>
          <p:cNvPr id="4" name="텍스트 개체 틀 3">
            <a:extLst>
              <a:ext uri="{FF2B5EF4-FFF2-40B4-BE49-F238E27FC236}">
                <a16:creationId xmlns:a16="http://schemas.microsoft.com/office/drawing/2014/main" id="{611587BB-9BF7-4620-B7C7-0210BBBE07BC}"/>
              </a:ext>
            </a:extLst>
          </p:cNvPr>
          <p:cNvSpPr>
            <a:spLocks noGrp="1"/>
          </p:cNvSpPr>
          <p:nvPr>
            <p:ph type="body" sz="quarter" idx="19"/>
          </p:nvPr>
        </p:nvSpPr>
        <p:spPr/>
        <p:txBody>
          <a:bodyPr/>
          <a:lstStyle/>
          <a:p>
            <a:r>
              <a:rPr lang="ko-KR" altLang="en-US"/>
              <a:t>검증 세트 분리</a:t>
            </a:r>
          </a:p>
        </p:txBody>
      </p:sp>
      <p:sp>
        <p:nvSpPr>
          <p:cNvPr id="30" name="텍스트 개체 틀 6">
            <a:extLst>
              <a:ext uri="{FF2B5EF4-FFF2-40B4-BE49-F238E27FC236}">
                <a16:creationId xmlns:a16="http://schemas.microsoft.com/office/drawing/2014/main" id="{2134065B-739B-474E-8E58-7DD2DCA31F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143761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EAF2B61F-9C0D-4FE1-B0E4-9B1E6709AC5B}"/>
              </a:ext>
            </a:extLst>
          </p:cNvPr>
          <p:cNvSpPr/>
          <p:nvPr/>
        </p:nvSpPr>
        <p:spPr>
          <a:xfrm>
            <a:off x="452500" y="844471"/>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433660" y="1685561"/>
            <a:ext cx="7038680" cy="553998"/>
          </a:xfrm>
          <a:prstGeom prst="rect">
            <a:avLst/>
          </a:prstGeom>
        </p:spPr>
        <p:txBody>
          <a:bodyPr wrap="square">
            <a:spAutoFit/>
          </a:bodyPr>
          <a:lstStyle/>
          <a:p>
            <a:pPr marL="285750" indent="-285750">
              <a:buFont typeface="Arial" panose="020B0604020202020204" pitchFamily="34" charset="0"/>
              <a:buChar char="•"/>
            </a:pPr>
            <a:r>
              <a:rPr lang="en-US" altLang="ko-KR" sz="1600">
                <a:latin typeface="+mj-ea"/>
                <a:ea typeface="+mj-ea"/>
              </a:rPr>
              <a:t>Supervised learning:</a:t>
            </a:r>
          </a:p>
          <a:p>
            <a:pPr marL="433791" lvl="1"/>
            <a:r>
              <a:rPr lang="en-US" altLang="ko-KR" sz="1400">
                <a:latin typeface="+mj-ea"/>
                <a:ea typeface="+mj-ea"/>
              </a:rPr>
              <a:t>-&gt; </a:t>
            </a:r>
            <a:r>
              <a:rPr lang="ko-KR" altLang="en-US" sz="1400">
                <a:latin typeface="+mj-ea"/>
                <a:ea typeface="+mj-ea"/>
              </a:rPr>
              <a:t>레이블이 있는 예제로 학습</a:t>
            </a:r>
          </a:p>
        </p:txBody>
      </p:sp>
      <p:grpSp>
        <p:nvGrpSpPr>
          <p:cNvPr id="16" name="그룹 15">
            <a:extLst>
              <a:ext uri="{FF2B5EF4-FFF2-40B4-BE49-F238E27FC236}">
                <a16:creationId xmlns:a16="http://schemas.microsoft.com/office/drawing/2014/main" id="{036E8158-556C-4DC1-AD05-A4CE8004FA51}"/>
              </a:ext>
            </a:extLst>
          </p:cNvPr>
          <p:cNvGrpSpPr/>
          <p:nvPr/>
        </p:nvGrpSpPr>
        <p:grpSpPr>
          <a:xfrm>
            <a:off x="1002367" y="2664242"/>
            <a:ext cx="7901266" cy="3196017"/>
            <a:chOff x="1186015" y="2664242"/>
            <a:chExt cx="7901266" cy="3196017"/>
          </a:xfrm>
        </p:grpSpPr>
        <p:sp>
          <p:nvSpPr>
            <p:cNvPr id="2" name="직사각형 1">
              <a:extLst>
                <a:ext uri="{FF2B5EF4-FFF2-40B4-BE49-F238E27FC236}">
                  <a16:creationId xmlns:a16="http://schemas.microsoft.com/office/drawing/2014/main" id="{8EA56882-D514-4630-B026-C9205F377A08}"/>
                </a:ext>
              </a:extLst>
            </p:cNvPr>
            <p:cNvSpPr/>
            <p:nvPr/>
          </p:nvSpPr>
          <p:spPr>
            <a:xfrm>
              <a:off x="1186015" y="2670103"/>
              <a:ext cx="1790001" cy="3190156"/>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223103" y="2670103"/>
              <a:ext cx="1790001" cy="3190156"/>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260191" y="2670102"/>
              <a:ext cx="1790001" cy="31901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297280" y="2670102"/>
              <a:ext cx="1790001" cy="3190156"/>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5831235" y="2664242"/>
              <a:ext cx="708848" cy="384401"/>
            </a:xfrm>
            <a:prstGeom prst="rect">
              <a:avLst/>
            </a:prstGeom>
            <a:noFill/>
          </p:spPr>
          <p:txBody>
            <a:bodyPr wrap="none" rtlCol="0">
              <a:spAutoFit/>
            </a:bodyPr>
            <a:lstStyle/>
            <a:p>
              <a:pPr algn="l"/>
              <a:r>
                <a:rPr lang="en-US" altLang="ko-KR" sz="1898" b="1">
                  <a:latin typeface="+mj-ea"/>
                  <a:ea typeface="+mj-ea"/>
                </a:rPr>
                <a:t>mug</a:t>
              </a:r>
              <a:endParaRPr lang="ko-KR" altLang="en-US" sz="1898" b="1">
                <a:latin typeface="+mj-ea"/>
                <a:ea typeface="+mj-ea"/>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816384" y="2664242"/>
              <a:ext cx="527709" cy="384401"/>
            </a:xfrm>
            <a:prstGeom prst="rect">
              <a:avLst/>
            </a:prstGeom>
            <a:noFill/>
          </p:spPr>
          <p:txBody>
            <a:bodyPr wrap="none" rtlCol="0">
              <a:spAutoFit/>
            </a:bodyPr>
            <a:lstStyle/>
            <a:p>
              <a:pPr algn="l"/>
              <a:r>
                <a:rPr lang="en-US" altLang="ko-KR" sz="1898" b="1">
                  <a:latin typeface="+mj-ea"/>
                  <a:ea typeface="+mj-ea"/>
                </a:rPr>
                <a:t>cat</a:t>
              </a:r>
              <a:endParaRPr lang="ko-KR" altLang="en-US" sz="1898" b="1">
                <a:latin typeface="+mj-ea"/>
                <a:ea typeface="+mj-ea"/>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3853473" y="2664242"/>
              <a:ext cx="639919" cy="384401"/>
            </a:xfrm>
            <a:prstGeom prst="rect">
              <a:avLst/>
            </a:prstGeom>
            <a:noFill/>
          </p:spPr>
          <p:txBody>
            <a:bodyPr wrap="none" rtlCol="0">
              <a:spAutoFit/>
            </a:bodyPr>
            <a:lstStyle/>
            <a:p>
              <a:pPr algn="l"/>
              <a:r>
                <a:rPr lang="en-US" altLang="ko-KR" sz="1898" b="1">
                  <a:latin typeface="+mj-ea"/>
                  <a:ea typeface="+mj-ea"/>
                </a:rPr>
                <a:t>dog</a:t>
              </a:r>
              <a:endParaRPr lang="ko-KR" altLang="en-US" sz="1898" b="1">
                <a:latin typeface="+mj-ea"/>
                <a:ea typeface="+mj-ea"/>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7927648" y="2664242"/>
              <a:ext cx="553293" cy="384401"/>
            </a:xfrm>
            <a:prstGeom prst="rect">
              <a:avLst/>
            </a:prstGeom>
            <a:noFill/>
          </p:spPr>
          <p:txBody>
            <a:bodyPr wrap="none" rtlCol="0">
              <a:spAutoFit/>
            </a:bodyPr>
            <a:lstStyle/>
            <a:p>
              <a:pPr algn="l"/>
              <a:r>
                <a:rPr lang="en-US" altLang="ko-KR" sz="1898" b="1">
                  <a:latin typeface="+mj-ea"/>
                  <a:ea typeface="+mj-ea"/>
                </a:rPr>
                <a:t>hat</a:t>
              </a:r>
              <a:endParaRPr lang="ko-KR" altLang="en-US" sz="1898" b="1">
                <a:latin typeface="+mj-ea"/>
                <a:ea typeface="+mj-ea"/>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287704" y="3037987"/>
              <a:ext cx="1579884" cy="2683456"/>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335841" y="3049712"/>
              <a:ext cx="1568837" cy="2671731"/>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363695" y="3049711"/>
              <a:ext cx="1575315" cy="2671733"/>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406550" y="3037988"/>
              <a:ext cx="1575236" cy="2683456"/>
            </a:xfrm>
            <a:prstGeom prst="rect">
              <a:avLst/>
            </a:prstGeom>
          </p:spPr>
        </p:pic>
      </p:grpSp>
      <p:sp>
        <p:nvSpPr>
          <p:cNvPr id="15" name="텍스트 개체 틀 14">
            <a:extLst>
              <a:ext uri="{FF2B5EF4-FFF2-40B4-BE49-F238E27FC236}">
                <a16:creationId xmlns:a16="http://schemas.microsoft.com/office/drawing/2014/main" id="{A28C3212-6988-413D-977F-20761E7920AB}"/>
              </a:ext>
            </a:extLst>
          </p:cNvPr>
          <p:cNvSpPr>
            <a:spLocks noGrp="1"/>
          </p:cNvSpPr>
          <p:nvPr>
            <p:ph type="body" sz="quarter" idx="19"/>
          </p:nvPr>
        </p:nvSpPr>
        <p:spPr/>
        <p:txBody>
          <a:bodyPr/>
          <a:lstStyle/>
          <a:p>
            <a:r>
              <a:rPr lang="ko-KR" altLang="en-US"/>
              <a:t>머신 러닝</a:t>
            </a:r>
          </a:p>
        </p:txBody>
      </p:sp>
      <p:sp>
        <p:nvSpPr>
          <p:cNvPr id="20" name="텍스트 개체 틀 2">
            <a:extLst>
              <a:ext uri="{FF2B5EF4-FFF2-40B4-BE49-F238E27FC236}">
                <a16:creationId xmlns:a16="http://schemas.microsoft.com/office/drawing/2014/main" id="{C9C146B9-7A4F-46D7-9A26-1DA8C0B198B3}"/>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9097193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08768"/>
            <a:ext cx="3788217" cy="400110"/>
          </a:xfrm>
          <a:prstGeom prst="rect">
            <a:avLst/>
          </a:prstGeom>
          <a:noFill/>
        </p:spPr>
        <p:txBody>
          <a:bodyPr wrap="none" rtlCol="0">
            <a:spAutoFit/>
          </a:bodyPr>
          <a:lstStyle/>
          <a:p>
            <a:pPr algn="l"/>
            <a:r>
              <a:rPr lang="ko-KR" altLang="en-US" sz="2000" b="1">
                <a:latin typeface="+mj-ea"/>
                <a:ea typeface="+mj-ea"/>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541718882"/>
              </p:ext>
            </p:extLst>
          </p:nvPr>
        </p:nvGraphicFramePr>
        <p:xfrm>
          <a:off x="1749745" y="1792300"/>
          <a:ext cx="5980588" cy="1407962"/>
        </p:xfrm>
        <a:graphic>
          <a:graphicData uri="http://schemas.openxmlformats.org/drawingml/2006/table">
            <a:tbl>
              <a:tblPr firstRow="1" bandRow="1">
                <a:tableStyleId>{5940675A-B579-460E-94D1-54222C63F5DA}</a:tableStyleId>
              </a:tblPr>
              <a:tblGrid>
                <a:gridCol w="1495147">
                  <a:extLst>
                    <a:ext uri="{9D8B030D-6E8A-4147-A177-3AD203B41FA5}">
                      <a16:colId xmlns:a16="http://schemas.microsoft.com/office/drawing/2014/main" val="1895530755"/>
                    </a:ext>
                  </a:extLst>
                </a:gridCol>
                <a:gridCol w="1495147">
                  <a:extLst>
                    <a:ext uri="{9D8B030D-6E8A-4147-A177-3AD203B41FA5}">
                      <a16:colId xmlns:a16="http://schemas.microsoft.com/office/drawing/2014/main" val="3099487695"/>
                    </a:ext>
                  </a:extLst>
                </a:gridCol>
                <a:gridCol w="1495147">
                  <a:extLst>
                    <a:ext uri="{9D8B030D-6E8A-4147-A177-3AD203B41FA5}">
                      <a16:colId xmlns:a16="http://schemas.microsoft.com/office/drawing/2014/main" val="2140364734"/>
                    </a:ext>
                  </a:extLst>
                </a:gridCol>
                <a:gridCol w="1495147">
                  <a:extLst>
                    <a:ext uri="{9D8B030D-6E8A-4147-A177-3AD203B41FA5}">
                      <a16:colId xmlns:a16="http://schemas.microsoft.com/office/drawing/2014/main" val="326207436"/>
                    </a:ext>
                  </a:extLst>
                </a:gridCol>
              </a:tblGrid>
              <a:tr h="351838">
                <a:tc>
                  <a:txBody>
                    <a:bodyPr/>
                    <a:lstStyle/>
                    <a:p>
                      <a:pPr algn="ctr" latinLnBrk="1"/>
                      <a:endParaRPr lang="ko-KR" altLang="en-US" sz="1400">
                        <a:latin typeface="+mj-ea"/>
                        <a:ea typeface="+mj-ea"/>
                      </a:endParaRPr>
                    </a:p>
                  </a:txBody>
                  <a:tcPr marL="86755" marR="86755" marT="43377" marB="43377" anchor="ctr"/>
                </a:tc>
                <a:tc>
                  <a:txBody>
                    <a:bodyPr/>
                    <a:lstStyle/>
                    <a:p>
                      <a:pPr algn="ctr" latinLnBrk="1"/>
                      <a:r>
                        <a:rPr lang="ko-KR" altLang="en-US" sz="1400">
                          <a:latin typeface="+mj-ea"/>
                          <a:ea typeface="+mj-ea"/>
                        </a:rPr>
                        <a:t>당도</a:t>
                      </a:r>
                    </a:p>
                  </a:txBody>
                  <a:tcPr marL="86755" marR="86755" marT="43377" marB="43377" anchor="ctr"/>
                </a:tc>
                <a:tc>
                  <a:txBody>
                    <a:bodyPr/>
                    <a:lstStyle/>
                    <a:p>
                      <a:pPr algn="ctr" latinLnBrk="1"/>
                      <a:r>
                        <a:rPr lang="ko-KR" altLang="en-US" sz="1400">
                          <a:latin typeface="+mj-ea"/>
                          <a:ea typeface="+mj-ea"/>
                        </a:rPr>
                        <a:t>무게</a:t>
                      </a: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ko-KR" altLang="en-US" sz="1400">
                          <a:latin typeface="+mj-ea"/>
                          <a:ea typeface="+mj-ea"/>
                        </a:rPr>
                        <a:t>사과</a:t>
                      </a:r>
                      <a:r>
                        <a:rPr lang="en-US" altLang="ko-KR" sz="1400">
                          <a:latin typeface="+mj-ea"/>
                          <a:ea typeface="+mj-ea"/>
                        </a:rPr>
                        <a:t>1</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540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ko-KR" altLang="en-US" sz="1400">
                          <a:latin typeface="+mj-ea"/>
                          <a:ea typeface="+mj-ea"/>
                        </a:rPr>
                        <a:t>사과</a:t>
                      </a:r>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8</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700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r>
                        <a:rPr lang="ko-KR" altLang="en-US" sz="1400">
                          <a:latin typeface="+mj-ea"/>
                          <a:ea typeface="+mj-ea"/>
                        </a:rPr>
                        <a:t>사과</a:t>
                      </a:r>
                      <a:r>
                        <a:rPr lang="en-US" altLang="ko-KR" sz="1400">
                          <a:latin typeface="+mj-ea"/>
                          <a:ea typeface="+mj-ea"/>
                        </a:rPr>
                        <a:t>3</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480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532503" y="3612338"/>
            <a:ext cx="6457217" cy="617990"/>
          </a:xfrm>
          <a:prstGeom prst="rect">
            <a:avLst/>
          </a:prstGeom>
          <a:noFill/>
        </p:spPr>
        <p:txBody>
          <a:bodyPr wrap="none" rtlCol="0">
            <a:spAutoFit/>
          </a:bodyPr>
          <a:lstStyle/>
          <a:p>
            <a:pPr algn="l"/>
            <a:r>
              <a:rPr lang="ko-KR" altLang="en-US" sz="1708" b="1">
                <a:latin typeface="+mj-ea"/>
                <a:ea typeface="+mj-ea"/>
              </a:rPr>
              <a:t>사과의 당도는 </a:t>
            </a:r>
            <a:r>
              <a:rPr lang="en-US" altLang="ko-KR" sz="1708" b="1">
                <a:latin typeface="+mj-ea"/>
                <a:ea typeface="+mj-ea"/>
              </a:rPr>
              <a:t>1~10</a:t>
            </a:r>
            <a:r>
              <a:rPr lang="ko-KR" altLang="en-US" sz="1708" b="1">
                <a:latin typeface="+mj-ea"/>
                <a:ea typeface="+mj-ea"/>
              </a:rPr>
              <a:t>이고 사과의 무게의 범위는 </a:t>
            </a:r>
            <a:r>
              <a:rPr lang="en-US" altLang="ko-KR" sz="1708" b="1">
                <a:latin typeface="+mj-ea"/>
                <a:ea typeface="+mj-ea"/>
              </a:rPr>
              <a:t>500~1000</a:t>
            </a:r>
            <a:r>
              <a:rPr lang="ko-KR" altLang="en-US" sz="1708" b="1">
                <a:latin typeface="+mj-ea"/>
                <a:ea typeface="+mj-ea"/>
              </a:rPr>
              <a:t>이다</a:t>
            </a:r>
            <a:r>
              <a:rPr lang="en-US" altLang="ko-KR" sz="1708" b="1">
                <a:latin typeface="+mj-ea"/>
                <a:ea typeface="+mj-ea"/>
              </a:rPr>
              <a:t>.</a:t>
            </a:r>
          </a:p>
          <a:p>
            <a:pPr algn="l"/>
            <a:r>
              <a:rPr lang="ko-KR" altLang="en-US" sz="1708" b="1">
                <a:latin typeface="+mj-ea"/>
                <a:ea typeface="+mj-ea"/>
              </a:rPr>
              <a:t>이런 경우 </a:t>
            </a:r>
            <a:r>
              <a:rPr lang="en-US" altLang="ko-KR" sz="1708" b="1">
                <a:latin typeface="+mj-ea"/>
                <a:ea typeface="+mj-ea"/>
              </a:rPr>
              <a:t>'</a:t>
            </a:r>
            <a:r>
              <a:rPr lang="ko-KR" altLang="en-US" sz="1708" b="1">
                <a:latin typeface="+mj-ea"/>
                <a:ea typeface="+mj-ea"/>
              </a:rPr>
              <a:t>두 특성의 스케일 차이가 크다</a:t>
            </a:r>
            <a:r>
              <a:rPr lang="en-US" altLang="ko-KR" sz="1708" b="1">
                <a:latin typeface="+mj-ea"/>
                <a:ea typeface="+mj-ea"/>
              </a:rPr>
              <a:t>'</a:t>
            </a:r>
            <a:r>
              <a:rPr lang="ko-KR" altLang="en-US" sz="1708" b="1">
                <a:latin typeface="+mj-ea"/>
                <a:ea typeface="+mj-ea"/>
              </a:rPr>
              <a:t>라고 말한다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BA399807-F7EC-432F-A2B9-EE143B273D47}"/>
              </a:ext>
            </a:extLst>
          </p:cNvPr>
          <p:cNvSpPr>
            <a:spLocks noGrp="1"/>
          </p:cNvSpPr>
          <p:nvPr>
            <p:ph type="body" sz="quarter" idx="19"/>
          </p:nvPr>
        </p:nvSpPr>
        <p:spPr/>
        <p:txBody>
          <a:bodyPr/>
          <a:lstStyle/>
          <a:p>
            <a:r>
              <a:rPr lang="ko-KR" altLang="en-US"/>
              <a:t>스케일링</a:t>
            </a:r>
          </a:p>
        </p:txBody>
      </p:sp>
      <p:sp>
        <p:nvSpPr>
          <p:cNvPr id="9" name="텍스트 개체 틀 6">
            <a:extLst>
              <a:ext uri="{FF2B5EF4-FFF2-40B4-BE49-F238E27FC236}">
                <a16:creationId xmlns:a16="http://schemas.microsoft.com/office/drawing/2014/main" id="{BBFF8998-3AFB-4C09-97FC-6D0FCADBF3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8916359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80650"/>
            <a:ext cx="3645550" cy="400110"/>
          </a:xfrm>
          <a:prstGeom prst="rect">
            <a:avLst/>
          </a:prstGeom>
          <a:noFill/>
        </p:spPr>
        <p:txBody>
          <a:bodyPr wrap="none" rtlCol="0">
            <a:spAutoFit/>
          </a:bodyPr>
          <a:lstStyle/>
          <a:p>
            <a:pPr algn="l"/>
            <a:r>
              <a:rPr lang="ko-KR" altLang="en-US" sz="2000" b="1">
                <a:latin typeface="+mj-ea"/>
                <a:ea typeface="+mj-ea"/>
              </a:rPr>
              <a:t>데이터</a:t>
            </a:r>
            <a:r>
              <a:rPr lang="ko-KR" altLang="en-US" sz="1898" b="1">
                <a:latin typeface="+mj-ea"/>
                <a:ea typeface="+mj-ea"/>
              </a:rPr>
              <a:t>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22278" y="1419628"/>
            <a:ext cx="7770587" cy="1406475"/>
          </a:xfrm>
          <a:prstGeom prst="rect">
            <a:avLst/>
          </a:prstGeom>
          <a:solidFill>
            <a:srgbClr val="E2E2F6"/>
          </a:solidFill>
        </p:spPr>
        <p:txBody>
          <a:bodyPr wrap="square">
            <a:spAutoFit/>
          </a:bodyPr>
          <a:lstStyle/>
          <a:p>
            <a:r>
              <a:rPr lang="en-US" altLang="ko-KR" sz="1708">
                <a:latin typeface="Consolas" panose="020B0609020204030204" pitchFamily="49" charset="0"/>
              </a:rPr>
              <a:t>print(</a:t>
            </a:r>
            <a:r>
              <a:rPr lang="en-US" altLang="ko-KR" sz="1708" err="1">
                <a:latin typeface="Consolas" panose="020B0609020204030204" pitchFamily="49" charset="0"/>
              </a:rPr>
              <a:t>cancer.feature_names</a:t>
            </a:r>
            <a:r>
              <a:rPr lang="en-US" altLang="ko-KR" sz="1708">
                <a:latin typeface="Consolas" panose="020B0609020204030204" pitchFamily="49" charset="0"/>
              </a:rPr>
              <a:t>[[2,3]])</a:t>
            </a:r>
          </a:p>
          <a:p>
            <a:r>
              <a:rPr lang="en-US" altLang="ko-KR" sz="1708" err="1">
                <a:latin typeface="Consolas" panose="020B0609020204030204" pitchFamily="49" charset="0"/>
              </a:rPr>
              <a:t>plt.boxplot</a:t>
            </a:r>
            <a:r>
              <a:rPr lang="en-US" altLang="ko-KR" sz="1708">
                <a:latin typeface="Consolas" panose="020B0609020204030204" pitchFamily="49" charset="0"/>
              </a:rPr>
              <a:t>(</a:t>
            </a:r>
            <a:r>
              <a:rPr lang="en-US" altLang="ko-KR" sz="1708" err="1">
                <a:latin typeface="Consolas" panose="020B0609020204030204" pitchFamily="49" charset="0"/>
              </a:rPr>
              <a:t>x_train</a:t>
            </a:r>
            <a:r>
              <a:rPr lang="en-US" altLang="ko-KR" sz="1708">
                <a:latin typeface="Consolas" panose="020B0609020204030204" pitchFamily="49" charset="0"/>
              </a:rPr>
              <a:t>[:, 2:4])</a:t>
            </a:r>
          </a:p>
          <a:p>
            <a:r>
              <a:rPr lang="en-US" altLang="ko-KR" sz="1708" err="1">
                <a:latin typeface="Consolas" panose="020B0609020204030204" pitchFamily="49" charset="0"/>
              </a:rPr>
              <a:t>plt.xlabel</a:t>
            </a:r>
            <a:r>
              <a:rPr lang="en-US" altLang="ko-KR" sz="1708">
                <a:latin typeface="Consolas" panose="020B0609020204030204" pitchFamily="49" charset="0"/>
              </a:rPr>
              <a:t>('feature')</a:t>
            </a:r>
          </a:p>
          <a:p>
            <a:r>
              <a:rPr lang="en-US" altLang="ko-KR" sz="1708" err="1">
                <a:latin typeface="Consolas" panose="020B0609020204030204" pitchFamily="49" charset="0"/>
              </a:rPr>
              <a:t>plt.ylabel</a:t>
            </a:r>
            <a:r>
              <a:rPr lang="en-US" altLang="ko-KR" sz="1708">
                <a:latin typeface="Consolas" panose="020B0609020204030204" pitchFamily="49" charset="0"/>
              </a:rPr>
              <a:t>('value')</a:t>
            </a:r>
          </a:p>
          <a:p>
            <a:r>
              <a:rPr lang="en-US" altLang="ko-KR" sz="1708" err="1">
                <a:latin typeface="Consolas" panose="020B0609020204030204" pitchFamily="49" charset="0"/>
              </a:rPr>
              <a:t>plt.show</a:t>
            </a:r>
            <a:r>
              <a:rPr lang="en-US" altLang="ko-KR" sz="1708">
                <a:latin typeface="Consolas" panose="020B0609020204030204" pitchFamily="49" charset="0"/>
              </a:rPr>
              <a:t>()</a:t>
            </a:r>
            <a:endParaRPr lang="ko-KR" altLang="en-US" sz="1328">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34324" y="2865646"/>
            <a:ext cx="3424655" cy="355162"/>
          </a:xfrm>
          <a:prstGeom prst="rect">
            <a:avLst/>
          </a:prstGeom>
        </p:spPr>
        <p:txBody>
          <a:bodyPr wrap="none">
            <a:spAutoFit/>
          </a:bodyPr>
          <a:lstStyle/>
          <a:p>
            <a:r>
              <a:rPr lang="en-US" altLang="ko-KR" sz="1708" b="1">
                <a:latin typeface="+mj-ea"/>
                <a:ea typeface="+mj-ea"/>
              </a:rPr>
              <a:t>['mean perimeter' 'mean area']</a:t>
            </a:r>
            <a:endParaRPr lang="ko-KR" altLang="en-US" sz="1708" b="1">
              <a:latin typeface="+mj-ea"/>
              <a:ea typeface="+mj-ea"/>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700" y="3537012"/>
            <a:ext cx="4132217" cy="27408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F13B05F-FF6B-445E-9F8C-608DF6D51C12}"/>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0" name="텍스트 개체 틀 6">
            <a:extLst>
              <a:ext uri="{FF2B5EF4-FFF2-40B4-BE49-F238E27FC236}">
                <a16:creationId xmlns:a16="http://schemas.microsoft.com/office/drawing/2014/main" id="{E389DEB9-F60E-4583-BC75-D72546D8CF42}"/>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298166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92696"/>
            <a:ext cx="40094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layer1.w_history: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61" y="3984785"/>
            <a:ext cx="4091422" cy="27556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rot="5400000">
            <a:off x="6678525" y="3017110"/>
            <a:ext cx="741477" cy="3689713"/>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타원 3">
            <a:extLst>
              <a:ext uri="{FF2B5EF4-FFF2-40B4-BE49-F238E27FC236}">
                <a16:creationId xmlns:a16="http://schemas.microsoft.com/office/drawing/2014/main" id="{EE41D09C-595E-42AC-A594-793165D57AB5}"/>
              </a:ext>
            </a:extLst>
          </p:cNvPr>
          <p:cNvSpPr/>
          <p:nvPr/>
        </p:nvSpPr>
        <p:spPr>
          <a:xfrm>
            <a:off x="5697161" y="454937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9F534AAC-C796-47CA-ABE9-2B76B429861C}"/>
              </a:ext>
            </a:extLst>
          </p:cNvPr>
          <p:cNvSpPr/>
          <p:nvPr/>
        </p:nvSpPr>
        <p:spPr>
          <a:xfrm>
            <a:off x="5973668" y="501828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0954CE22-FCE4-45AE-927A-794BA73F7547}"/>
              </a:ext>
            </a:extLst>
          </p:cNvPr>
          <p:cNvCxnSpPr>
            <a:cxnSpLocks/>
            <a:stCxn id="4" idx="5"/>
            <a:endCxn id="13" idx="0"/>
          </p:cNvCxnSpPr>
          <p:nvPr/>
        </p:nvCxnSpPr>
        <p:spPr>
          <a:xfrm>
            <a:off x="5857427" y="4709642"/>
            <a:ext cx="210124" cy="308639"/>
          </a:xfrm>
          <a:prstGeom prst="line">
            <a:avLst/>
          </a:prstGeom>
        </p:spPr>
        <p:style>
          <a:lnRef idx="1">
            <a:schemeClr val="dk1"/>
          </a:lnRef>
          <a:fillRef idx="0">
            <a:schemeClr val="dk1"/>
          </a:fillRef>
          <a:effectRef idx="0">
            <a:schemeClr val="dk1"/>
          </a:effectRef>
          <a:fontRef idx="minor">
            <a:schemeClr val="tx1"/>
          </a:fontRef>
        </p:style>
      </p:cxnSp>
      <p:sp>
        <p:nvSpPr>
          <p:cNvPr id="20" name="타원 19">
            <a:extLst>
              <a:ext uri="{FF2B5EF4-FFF2-40B4-BE49-F238E27FC236}">
                <a16:creationId xmlns:a16="http://schemas.microsoft.com/office/drawing/2014/main" id="{AC945DC5-AE4D-48D2-A4F1-A73EDB07C30B}"/>
              </a:ext>
            </a:extLst>
          </p:cNvPr>
          <p:cNvSpPr/>
          <p:nvPr/>
        </p:nvSpPr>
        <p:spPr>
          <a:xfrm>
            <a:off x="6191265" y="462599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A8FCDDEA-2CA8-4F33-879D-E18F00C27D9B}"/>
              </a:ext>
            </a:extLst>
          </p:cNvPr>
          <p:cNvCxnSpPr>
            <a:cxnSpLocks/>
            <a:stCxn id="13" idx="0"/>
            <a:endCxn id="20" idx="3"/>
          </p:cNvCxnSpPr>
          <p:nvPr/>
        </p:nvCxnSpPr>
        <p:spPr>
          <a:xfrm flipV="1">
            <a:off x="6067551" y="4786258"/>
            <a:ext cx="151212" cy="232023"/>
          </a:xfrm>
          <a:prstGeom prst="line">
            <a:avLst/>
          </a:prstGeom>
        </p:spPr>
        <p:style>
          <a:lnRef idx="1">
            <a:schemeClr val="dk1"/>
          </a:lnRef>
          <a:fillRef idx="0">
            <a:schemeClr val="dk1"/>
          </a:fillRef>
          <a:effectRef idx="0">
            <a:schemeClr val="dk1"/>
          </a:effectRef>
          <a:fontRef idx="minor">
            <a:schemeClr val="tx1"/>
          </a:fontRef>
        </p:style>
      </p:cxnSp>
      <p:sp>
        <p:nvSpPr>
          <p:cNvPr id="25" name="타원 24">
            <a:extLst>
              <a:ext uri="{FF2B5EF4-FFF2-40B4-BE49-F238E27FC236}">
                <a16:creationId xmlns:a16="http://schemas.microsoft.com/office/drawing/2014/main" id="{729D2615-1490-4951-B4B7-8D3E99612B26}"/>
              </a:ext>
            </a:extLst>
          </p:cNvPr>
          <p:cNvSpPr/>
          <p:nvPr/>
        </p:nvSpPr>
        <p:spPr>
          <a:xfrm>
            <a:off x="6428682" y="486196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6" name="직선 연결선 25">
            <a:extLst>
              <a:ext uri="{FF2B5EF4-FFF2-40B4-BE49-F238E27FC236}">
                <a16:creationId xmlns:a16="http://schemas.microsoft.com/office/drawing/2014/main" id="{BF69DD5F-0993-40CA-907D-A34DE23DC441}"/>
              </a:ext>
            </a:extLst>
          </p:cNvPr>
          <p:cNvCxnSpPr>
            <a:cxnSpLocks/>
            <a:stCxn id="20" idx="5"/>
            <a:endCxn id="25" idx="1"/>
          </p:cNvCxnSpPr>
          <p:nvPr/>
        </p:nvCxnSpPr>
        <p:spPr>
          <a:xfrm>
            <a:off x="6351531" y="4786258"/>
            <a:ext cx="104648" cy="103205"/>
          </a:xfrm>
          <a:prstGeom prst="line">
            <a:avLst/>
          </a:prstGeom>
        </p:spPr>
        <p:style>
          <a:lnRef idx="1">
            <a:schemeClr val="dk1"/>
          </a:lnRef>
          <a:fillRef idx="0">
            <a:schemeClr val="dk1"/>
          </a:fillRef>
          <a:effectRef idx="0">
            <a:schemeClr val="dk1"/>
          </a:effectRef>
          <a:fontRef idx="minor">
            <a:schemeClr val="tx1"/>
          </a:fontRef>
        </p:style>
      </p:cxnSp>
      <p:sp>
        <p:nvSpPr>
          <p:cNvPr id="34" name="타원 33">
            <a:extLst>
              <a:ext uri="{FF2B5EF4-FFF2-40B4-BE49-F238E27FC236}">
                <a16:creationId xmlns:a16="http://schemas.microsoft.com/office/drawing/2014/main" id="{E525222F-8EC9-449F-90D8-1EE50BE97954}"/>
              </a:ext>
            </a:extLst>
          </p:cNvPr>
          <p:cNvSpPr/>
          <p:nvPr/>
        </p:nvSpPr>
        <p:spPr>
          <a:xfrm>
            <a:off x="6572641" y="4605288"/>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31475CE7-0960-42B8-B726-43371E877A10}"/>
              </a:ext>
            </a:extLst>
          </p:cNvPr>
          <p:cNvCxnSpPr>
            <a:cxnSpLocks/>
            <a:stCxn id="34" idx="4"/>
            <a:endCxn id="25" idx="0"/>
          </p:cNvCxnSpPr>
          <p:nvPr/>
        </p:nvCxnSpPr>
        <p:spPr>
          <a:xfrm flipH="1">
            <a:off x="6522565" y="4793053"/>
            <a:ext cx="143959" cy="68912"/>
          </a:xfrm>
          <a:prstGeom prst="line">
            <a:avLst/>
          </a:prstGeom>
        </p:spPr>
        <p:style>
          <a:lnRef idx="1">
            <a:schemeClr val="dk1"/>
          </a:lnRef>
          <a:fillRef idx="0">
            <a:schemeClr val="dk1"/>
          </a:fillRef>
          <a:effectRef idx="0">
            <a:schemeClr val="dk1"/>
          </a:effectRef>
          <a:fontRef idx="minor">
            <a:schemeClr val="tx1"/>
          </a:fontRef>
        </p:style>
      </p:cxnSp>
      <p:sp>
        <p:nvSpPr>
          <p:cNvPr id="5" name="텍스트 개체 틀 4">
            <a:extLst>
              <a:ext uri="{FF2B5EF4-FFF2-40B4-BE49-F238E27FC236}">
                <a16:creationId xmlns:a16="http://schemas.microsoft.com/office/drawing/2014/main" id="{BFD32D7E-EB5E-469A-9E81-3F236564687F}"/>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23" name="텍스트 개체 틀 6">
            <a:extLst>
              <a:ext uri="{FF2B5EF4-FFF2-40B4-BE49-F238E27FC236}">
                <a16:creationId xmlns:a16="http://schemas.microsoft.com/office/drawing/2014/main" id="{3DAB26B0-1947-4C57-8CD6-7E26C55BBC5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16" name="TextBox 15">
            <a:extLst>
              <a:ext uri="{FF2B5EF4-FFF2-40B4-BE49-F238E27FC236}">
                <a16:creationId xmlns:a16="http://schemas.microsoft.com/office/drawing/2014/main" id="{1CDD3E53-D60C-4DF4-A795-66D828BC54A7}"/>
              </a:ext>
            </a:extLst>
          </p:cNvPr>
          <p:cNvSpPr txBox="1"/>
          <p:nvPr/>
        </p:nvSpPr>
        <p:spPr>
          <a:xfrm>
            <a:off x="607917" y="792586"/>
            <a:ext cx="2416046" cy="400110"/>
          </a:xfrm>
          <a:prstGeom prst="rect">
            <a:avLst/>
          </a:prstGeom>
          <a:noFill/>
        </p:spPr>
        <p:txBody>
          <a:bodyPr wrap="none" rtlCol="0">
            <a:spAutoFit/>
          </a:bodyPr>
          <a:lstStyle/>
          <a:p>
            <a:pPr algn="l"/>
            <a:r>
              <a:rPr lang="ko-KR" altLang="en-US" sz="2000" b="1">
                <a:latin typeface="+mj-ea"/>
                <a:ea typeface="+mj-ea"/>
              </a:rPr>
              <a:t>가중치 학습 시각화</a:t>
            </a:r>
            <a:endParaRPr lang="ko-KR" altLang="en-US" sz="1898" b="1">
              <a:latin typeface="+mj-ea"/>
              <a:ea typeface="+mj-ea"/>
            </a:endParaRPr>
          </a:p>
        </p:txBody>
      </p:sp>
      <p:sp>
        <p:nvSpPr>
          <p:cNvPr id="12" name="타원 11">
            <a:extLst>
              <a:ext uri="{FF2B5EF4-FFF2-40B4-BE49-F238E27FC236}">
                <a16:creationId xmlns:a16="http://schemas.microsoft.com/office/drawing/2014/main" id="{D2D392D3-D1A1-4FF9-8AEA-2BB58BA222B2}"/>
              </a:ext>
            </a:extLst>
          </p:cNvPr>
          <p:cNvSpPr/>
          <p:nvPr/>
        </p:nvSpPr>
        <p:spPr>
          <a:xfrm>
            <a:off x="4622236" y="4603835"/>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892C4C8-FD27-4AF9-90C2-4001A5A99893}"/>
              </a:ext>
            </a:extLst>
          </p:cNvPr>
          <p:cNvSpPr/>
          <p:nvPr/>
        </p:nvSpPr>
        <p:spPr>
          <a:xfrm>
            <a:off x="6772233" y="1925891"/>
            <a:ext cx="324036" cy="3240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74DF875B-A456-4E26-9D2A-9D08E8FF6925}"/>
              </a:ext>
            </a:extLst>
          </p:cNvPr>
          <p:cNvSpPr/>
          <p:nvPr/>
        </p:nvSpPr>
        <p:spPr>
          <a:xfrm>
            <a:off x="6684563" y="1838221"/>
            <a:ext cx="499377" cy="4993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FCEF5524-8273-4600-8395-2787E4A9B6DA}"/>
              </a:ext>
            </a:extLst>
          </p:cNvPr>
          <p:cNvSpPr/>
          <p:nvPr/>
        </p:nvSpPr>
        <p:spPr>
          <a:xfrm>
            <a:off x="6563513" y="1717171"/>
            <a:ext cx="741477" cy="7414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93077C88-BD7D-4C93-B897-A21568ADDD2E}"/>
              </a:ext>
            </a:extLst>
          </p:cNvPr>
          <p:cNvSpPr/>
          <p:nvPr/>
        </p:nvSpPr>
        <p:spPr>
          <a:xfrm>
            <a:off x="6443867" y="1597525"/>
            <a:ext cx="980769" cy="980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5C57AEFC-7098-4F17-A736-FC8FDBB49475}"/>
              </a:ext>
            </a:extLst>
          </p:cNvPr>
          <p:cNvSpPr/>
          <p:nvPr/>
        </p:nvSpPr>
        <p:spPr>
          <a:xfrm>
            <a:off x="6312500" y="1466158"/>
            <a:ext cx="1243502" cy="12435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659FA523-6B60-4046-ACE9-DB486C8F8F65}"/>
              </a:ext>
            </a:extLst>
          </p:cNvPr>
          <p:cNvSpPr/>
          <p:nvPr/>
        </p:nvSpPr>
        <p:spPr>
          <a:xfrm>
            <a:off x="6165703" y="1319361"/>
            <a:ext cx="1537097" cy="1537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A4C00557-56C2-44D3-9B6E-0373446F715F}"/>
              </a:ext>
            </a:extLst>
          </p:cNvPr>
          <p:cNvSpPr/>
          <p:nvPr/>
        </p:nvSpPr>
        <p:spPr>
          <a:xfrm>
            <a:off x="6840368" y="2005112"/>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25754165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067707" y="4619130"/>
            <a:ext cx="7770587" cy="968535"/>
          </a:xfrm>
          <a:prstGeom prst="rect">
            <a:avLst/>
          </a:prstGeom>
          <a:solidFill>
            <a:srgbClr val="E2E2F6"/>
          </a:solidFill>
        </p:spPr>
        <p:txBody>
          <a:bodyPr wrap="square">
            <a:spAutoFit/>
          </a:bodyPr>
          <a:lstStyle/>
          <a:p>
            <a:r>
              <a:rPr lang="pl-PL" altLang="ko-KR" sz="1898">
                <a:latin typeface="Consolas" panose="020B0609020204030204" pitchFamily="49" charset="0"/>
              </a:rPr>
              <a:t>train_mean = np.mean(x_train, axis=0)</a:t>
            </a:r>
          </a:p>
          <a:p>
            <a:r>
              <a:rPr lang="pl-PL" altLang="ko-KR" sz="1898">
                <a:latin typeface="Consolas" panose="020B0609020204030204" pitchFamily="49" charset="0"/>
              </a:rPr>
              <a:t>train_std = np.std(x_train, axis=0)</a:t>
            </a:r>
          </a:p>
          <a:p>
            <a:r>
              <a:rPr lang="pl-PL" altLang="ko-KR" sz="1898">
                <a:latin typeface="Consolas" panose="020B0609020204030204" pitchFamily="49" charset="0"/>
              </a:rPr>
              <a:t>x_train_scaled = (x_train - train_mean) / train_std</a:t>
            </a:r>
            <a:endParaRPr lang="ko-KR" altLang="en-US" sz="1708">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475654" y="919894"/>
            <a:ext cx="5202065" cy="384401"/>
          </a:xfrm>
          <a:prstGeom prst="rect">
            <a:avLst/>
          </a:prstGeom>
          <a:noFill/>
        </p:spPr>
        <p:txBody>
          <a:bodyPr wrap="none" rtlCol="0">
            <a:spAutoFit/>
          </a:bodyPr>
          <a:lstStyle/>
          <a:p>
            <a:pPr algn="l"/>
            <a:r>
              <a:rPr lang="ko-KR" altLang="en-US" sz="1898" b="1">
                <a:latin typeface="+mj-ea"/>
                <a:ea typeface="+mj-ea"/>
              </a:rPr>
              <a:t>스케일  조정 </a:t>
            </a:r>
            <a:r>
              <a:rPr lang="en-US" altLang="ko-KR" sz="1898" b="1">
                <a:latin typeface="+mj-ea"/>
                <a:ea typeface="+mj-ea"/>
              </a:rPr>
              <a:t>: </a:t>
            </a:r>
            <a:r>
              <a:rPr lang="ko-KR" altLang="en-US" sz="1898" b="1">
                <a:latin typeface="+mj-ea"/>
                <a:ea typeface="+mj-ea"/>
              </a:rPr>
              <a:t>평균 </a:t>
            </a:r>
            <a:r>
              <a:rPr lang="en-US" altLang="ko-KR" sz="1898" b="1">
                <a:latin typeface="+mj-ea"/>
                <a:ea typeface="+mj-ea"/>
              </a:rPr>
              <a:t>0, </a:t>
            </a:r>
            <a:r>
              <a:rPr lang="ko-KR" altLang="en-US" sz="1898" b="1">
                <a:latin typeface="+mj-ea"/>
                <a:ea typeface="+mj-ea"/>
              </a:rPr>
              <a:t>표준편차 </a:t>
            </a:r>
            <a:r>
              <a:rPr lang="en-US" altLang="ko-KR" sz="1898" b="1">
                <a:latin typeface="+mj-ea"/>
                <a:ea typeface="+mj-ea"/>
              </a:rPr>
              <a:t>1 </a:t>
            </a:r>
            <a:r>
              <a:rPr lang="ko-KR" altLang="en-US" sz="1898" b="1">
                <a:latin typeface="+mj-ea"/>
                <a:ea typeface="+mj-ea"/>
              </a:rPr>
              <a:t>값이 된다</a:t>
            </a:r>
            <a:r>
              <a:rPr lang="en-US" altLang="ko-KR" sz="1898" b="1">
                <a:latin typeface="+mj-ea"/>
                <a:ea typeface="+mj-ea"/>
              </a:rPr>
              <a:t>.  </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244103" y="1626515"/>
                <a:ext cx="1889984" cy="69705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z</m:t>
                      </m:r>
                      <m:r>
                        <a:rPr lang="en-US" altLang="ko-KR" sz="2657" i="1">
                          <a:latin typeface="Cambria Math" panose="02040503050406030204" pitchFamily="18" charset="0"/>
                        </a:rPr>
                        <m:t> = </m:t>
                      </m:r>
                      <m:f>
                        <m:fPr>
                          <m:ctrlPr>
                            <a:rPr lang="en-US" altLang="ko-KR" sz="2657" i="1">
                              <a:latin typeface="Cambria Math" panose="02040503050406030204" pitchFamily="18" charset="0"/>
                            </a:rPr>
                          </m:ctrlPr>
                        </m:fPr>
                        <m:num>
                          <m:r>
                            <m:rPr>
                              <m:sty m:val="p"/>
                            </m:rPr>
                            <a:rPr lang="en-US" altLang="ko-KR" sz="2657" i="1">
                              <a:latin typeface="Cambria Math" panose="02040503050406030204" pitchFamily="18" charset="0"/>
                            </a:rPr>
                            <m:t>x</m:t>
                          </m:r>
                          <m:r>
                            <a:rPr lang="en-US" altLang="ko-KR" sz="2657" i="1">
                              <a:latin typeface="Cambria Math" panose="02040503050406030204" pitchFamily="18" charset="0"/>
                            </a:rPr>
                            <m:t> − </m:t>
                          </m:r>
                          <m:r>
                            <a:rPr lang="ko-KR" altLang="en-US" sz="2657" i="1">
                              <a:latin typeface="Cambria Math" panose="02040503050406030204" pitchFamily="18" charset="0"/>
                            </a:rPr>
                            <m:t>𝜇</m:t>
                          </m:r>
                        </m:num>
                        <m:den>
                          <m:r>
                            <m:rPr>
                              <m:sty m:val="p"/>
                            </m:rPr>
                            <a:rPr lang="en-US" altLang="ko-KR" sz="2657" i="1">
                              <a:latin typeface="Cambria Math" panose="02040503050406030204" pitchFamily="18" charset="0"/>
                            </a:rPr>
                            <m:t>s</m:t>
                          </m:r>
                        </m:den>
                      </m:f>
                    </m:oMath>
                  </m:oMathPara>
                </a14:m>
                <a:endParaRPr lang="ko-KR" altLang="en-US" sz="265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244103" y="1626515"/>
                <a:ext cx="1889984" cy="697050"/>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134087" y="1626515"/>
            <a:ext cx="3643946" cy="617990"/>
          </a:xfrm>
          <a:prstGeom prst="rect">
            <a:avLst/>
          </a:prstGeom>
          <a:noFill/>
        </p:spPr>
        <p:txBody>
          <a:bodyPr wrap="none" rtlCol="0">
            <a:spAutoFit/>
          </a:bodyPr>
          <a:lstStyle/>
          <a:p>
            <a:pPr algn="l"/>
            <a:r>
              <a:rPr lang="ko-KR" altLang="en-US" sz="1708" b="1">
                <a:latin typeface="+mj-ea"/>
                <a:ea typeface="+mj-ea"/>
              </a:rPr>
              <a:t>표준화는 특성 값에서 평균을 빼고 </a:t>
            </a:r>
            <a:endParaRPr lang="en-US" altLang="ko-KR" sz="1708" b="1">
              <a:latin typeface="+mj-ea"/>
              <a:ea typeface="+mj-ea"/>
            </a:endParaRPr>
          </a:p>
          <a:p>
            <a:pPr algn="l"/>
            <a:r>
              <a:rPr lang="ko-KR" altLang="en-US" sz="1708" b="1">
                <a:latin typeface="+mj-ea"/>
                <a:ea typeface="+mj-ea"/>
              </a:rPr>
              <a:t>표준 편차로 나누면 된다</a:t>
            </a:r>
            <a:r>
              <a:rPr lang="en-US" altLang="ko-KR" sz="1708" b="1">
                <a:latin typeface="+mj-ea"/>
                <a:ea typeface="+mj-ea"/>
              </a:rPr>
              <a:t>.</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27650" y="2684516"/>
                <a:ext cx="3291350" cy="1590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s</m:t>
                      </m:r>
                      <m:r>
                        <a:rPr lang="en-US" altLang="ko-KR" sz="2657" i="1">
                          <a:latin typeface="Cambria Math" panose="02040503050406030204" pitchFamily="18" charset="0"/>
                        </a:rPr>
                        <m:t> = </m:t>
                      </m:r>
                      <m:rad>
                        <m:radPr>
                          <m:degHide m:val="on"/>
                          <m:ctrlPr>
                            <a:rPr lang="en-US" altLang="ko-KR" sz="2657" i="1">
                              <a:latin typeface="Cambria Math" panose="02040503050406030204" pitchFamily="18" charset="0"/>
                            </a:rPr>
                          </m:ctrlPr>
                        </m:radPr>
                        <m:deg/>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m:rPr>
                                  <m:sty m:val="p"/>
                                </m:rPr>
                                <a:rPr lang="en-US" altLang="ko-KR" sz="2657" i="1">
                                  <a:latin typeface="Cambria Math" panose="02040503050406030204" pitchFamily="18" charset="0"/>
                                </a:rPr>
                                <m:t>m</m:t>
                              </m:r>
                            </m:den>
                          </m:f>
                          <m:nary>
                            <m:naryPr>
                              <m:chr m:val="∑"/>
                              <m:ctrlPr>
                                <a:rPr lang="en-US" altLang="ko-KR" sz="2657" i="1">
                                  <a:latin typeface="Cambria Math" panose="02040503050406030204" pitchFamily="18" charset="0"/>
                                </a:rPr>
                              </m:ctrlPr>
                            </m:naryPr>
                            <m:sub>
                              <m:r>
                                <m:rPr>
                                  <m:sty m:val="p"/>
                                  <m:brk m:alnAt="23"/>
                                </m:rPr>
                                <a:rPr lang="en-US" altLang="ko-KR" sz="2657" i="1">
                                  <a:latin typeface="Cambria Math" panose="02040503050406030204" pitchFamily="18" charset="0"/>
                                </a:rPr>
                                <m:t>i</m:t>
                              </m:r>
                              <m:r>
                                <a:rPr lang="en-US" altLang="ko-KR" sz="2657" i="1">
                                  <a:latin typeface="Cambria Math" panose="02040503050406030204" pitchFamily="18" charset="0"/>
                                </a:rPr>
                                <m:t>=0</m:t>
                              </m:r>
                            </m:sub>
                            <m:sup>
                              <m:r>
                                <m:rPr>
                                  <m:sty m:val="p"/>
                                </m:rPr>
                                <a:rPr lang="en-US" altLang="ko-KR" sz="2657" i="1">
                                  <a:latin typeface="Cambria Math" panose="02040503050406030204" pitchFamily="18" charset="0"/>
                                </a:rPr>
                                <m:t>m</m:t>
                              </m:r>
                            </m:sup>
                            <m:e>
                              <m:sSup>
                                <m:sSupPr>
                                  <m:ctrlPr>
                                    <a:rPr lang="en-US" altLang="ko-KR" sz="2657" i="1">
                                      <a:latin typeface="Cambria Math" panose="02040503050406030204" pitchFamily="18" charset="0"/>
                                    </a:rPr>
                                  </m:ctrlPr>
                                </m:sSupPr>
                                <m:e>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x</m:t>
                                      </m:r>
                                    </m:e>
                                    <m:sub>
                                      <m:r>
                                        <m:rPr>
                                          <m:sty m:val="p"/>
                                        </m:rPr>
                                        <a:rPr lang="en-US" altLang="ko-KR" sz="2657" i="1">
                                          <a:latin typeface="Cambria Math" panose="02040503050406030204" pitchFamily="18" charset="0"/>
                                        </a:rPr>
                                        <m:t>i</m:t>
                                      </m:r>
                                    </m:sub>
                                  </m:sSub>
                                  <m:r>
                                    <a:rPr lang="en-US" altLang="ko-KR" sz="2657" i="1">
                                      <a:latin typeface="Cambria Math" panose="02040503050406030204" pitchFamily="18" charset="0"/>
                                    </a:rPr>
                                    <m:t>−</m:t>
                                  </m:r>
                                  <m:r>
                                    <a:rPr lang="ko-KR" altLang="en-US" sz="2657" i="1">
                                      <a:latin typeface="Cambria Math" panose="02040503050406030204" pitchFamily="18" charset="0"/>
                                    </a:rPr>
                                    <m:t>𝜇</m:t>
                                  </m:r>
                                  <m:r>
                                    <a:rPr lang="en-US" altLang="ko-KR" sz="2657" i="1">
                                      <a:latin typeface="Cambria Math" panose="02040503050406030204" pitchFamily="18" charset="0"/>
                                    </a:rPr>
                                    <m:t>)</m:t>
                                  </m:r>
                                </m:e>
                                <m:sup>
                                  <m:r>
                                    <a:rPr lang="en-US" altLang="ko-KR" sz="2657" i="1">
                                      <a:latin typeface="Cambria Math" panose="02040503050406030204" pitchFamily="18" charset="0"/>
                                    </a:rPr>
                                    <m:t>2</m:t>
                                  </m:r>
                                </m:sup>
                              </m:sSup>
                            </m:e>
                          </m:nary>
                        </m:e>
                      </m:rad>
                    </m:oMath>
                  </m:oMathPara>
                </a14:m>
                <a:endParaRPr lang="ko-KR" altLang="en-US" sz="265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27650" y="2684516"/>
                <a:ext cx="3291350" cy="1590692"/>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4744076" y="3184125"/>
            <a:ext cx="1656223" cy="355162"/>
          </a:xfrm>
          <a:prstGeom prst="rect">
            <a:avLst/>
          </a:prstGeom>
          <a:noFill/>
        </p:spPr>
        <p:txBody>
          <a:bodyPr wrap="none" rtlCol="0">
            <a:spAutoFit/>
          </a:bodyPr>
          <a:lstStyle/>
          <a:p>
            <a:pPr algn="l"/>
            <a:r>
              <a:rPr lang="ko-KR" altLang="en-US" sz="1708" b="1">
                <a:latin typeface="+mj-ea"/>
                <a:ea typeface="+mj-ea"/>
              </a:rPr>
              <a:t>표준 편차 공식</a:t>
            </a:r>
          </a:p>
        </p:txBody>
      </p:sp>
      <p:sp>
        <p:nvSpPr>
          <p:cNvPr id="5" name="TextBox 4">
            <a:extLst>
              <a:ext uri="{FF2B5EF4-FFF2-40B4-BE49-F238E27FC236}">
                <a16:creationId xmlns:a16="http://schemas.microsoft.com/office/drawing/2014/main" id="{9A64BF01-40D5-433A-A9AF-9721C7C1ECCD}"/>
              </a:ext>
            </a:extLst>
          </p:cNvPr>
          <p:cNvSpPr txBox="1"/>
          <p:nvPr/>
        </p:nvSpPr>
        <p:spPr>
          <a:xfrm>
            <a:off x="6557840" y="2323252"/>
            <a:ext cx="2909771" cy="442750"/>
          </a:xfrm>
          <a:prstGeom prst="rect">
            <a:avLst/>
          </a:prstGeom>
          <a:noFill/>
        </p:spPr>
        <p:txBody>
          <a:bodyPr wrap="none" rtlCol="0">
            <a:spAutoFit/>
          </a:bodyPr>
          <a:lstStyle/>
          <a:p>
            <a:pPr algn="l"/>
            <a:r>
              <a:rPr lang="en-US" altLang="ko-KR" sz="2277">
                <a:latin typeface="Consolas" panose="020B0609020204030204" pitchFamily="49" charset="0"/>
              </a:rPr>
              <a:t>x.shape</a:t>
            </a:r>
            <a:r>
              <a:rPr lang="ko-KR" altLang="en-US" sz="2277">
                <a:latin typeface="Consolas" panose="020B0609020204030204" pitchFamily="49" charset="0"/>
              </a:rPr>
              <a:t> </a:t>
            </a:r>
            <a:r>
              <a:rPr lang="en-US" altLang="ko-KR" sz="2277">
                <a:latin typeface="Consolas" panose="020B0609020204030204" pitchFamily="49" charset="0"/>
              </a:rPr>
              <a:t>=&gt;</a:t>
            </a:r>
            <a:r>
              <a:rPr lang="ko-KR" altLang="en-US" sz="2277">
                <a:latin typeface="Consolas" panose="020B0609020204030204" pitchFamily="49" charset="0"/>
              </a:rPr>
              <a:t> </a:t>
            </a:r>
            <a:r>
              <a:rPr lang="en-US" altLang="ko-KR" sz="2277">
                <a:latin typeface="Consolas" panose="020B0609020204030204" pitchFamily="49" charset="0"/>
              </a:rPr>
              <a:t>(3, 5)</a:t>
            </a:r>
            <a:endParaRPr lang="ko-KR" altLang="en-US" sz="2277">
              <a:latin typeface="Consolas" panose="020B0609020204030204" pitchFamily="49" charset="0"/>
            </a:endParaRPr>
          </a:p>
        </p:txBody>
      </p:sp>
      <p:grpSp>
        <p:nvGrpSpPr>
          <p:cNvPr id="29" name="그룹 28">
            <a:extLst>
              <a:ext uri="{FF2B5EF4-FFF2-40B4-BE49-F238E27FC236}">
                <a16:creationId xmlns:a16="http://schemas.microsoft.com/office/drawing/2014/main" id="{09474A8D-5CF1-49CC-AFCD-EF786EED7530}"/>
              </a:ext>
            </a:extLst>
          </p:cNvPr>
          <p:cNvGrpSpPr/>
          <p:nvPr/>
        </p:nvGrpSpPr>
        <p:grpSpPr>
          <a:xfrm>
            <a:off x="6630771" y="2870370"/>
            <a:ext cx="2702357" cy="1443202"/>
            <a:chOff x="6630771" y="2870370"/>
            <a:chExt cx="2702357" cy="1443202"/>
          </a:xfrm>
        </p:grpSpPr>
        <p:sp>
          <p:nvSpPr>
            <p:cNvPr id="2" name="직사각형 1">
              <a:extLst>
                <a:ext uri="{FF2B5EF4-FFF2-40B4-BE49-F238E27FC236}">
                  <a16:creationId xmlns:a16="http://schemas.microsoft.com/office/drawing/2014/main" id="{F59FA434-019E-463C-99BD-DEA88BBD00B1}"/>
                </a:ext>
              </a:extLst>
            </p:cNvPr>
            <p:cNvSpPr/>
            <p:nvPr/>
          </p:nvSpPr>
          <p:spPr>
            <a:xfrm>
              <a:off x="6630771"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688092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13107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738122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763137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6630771"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688092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13107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738122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763137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6630771"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688092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13107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738122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763137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6755846"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019302"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7256148"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7506300"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7756451" y="2879255"/>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6630771"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6880923"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131074"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7381225"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7631376"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08237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833252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858267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883282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082977"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08237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833252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858267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883282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082977"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08237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833252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858267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883282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082977"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7813740" y="31075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grpSp>
      <p:sp>
        <p:nvSpPr>
          <p:cNvPr id="6" name="텍스트 개체 틀 5">
            <a:extLst>
              <a:ext uri="{FF2B5EF4-FFF2-40B4-BE49-F238E27FC236}">
                <a16:creationId xmlns:a16="http://schemas.microsoft.com/office/drawing/2014/main" id="{73FC0A12-6763-45E9-9ADB-916855A6F8B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54" name="텍스트 개체 틀 6">
            <a:extLst>
              <a:ext uri="{FF2B5EF4-FFF2-40B4-BE49-F238E27FC236}">
                <a16:creationId xmlns:a16="http://schemas.microsoft.com/office/drawing/2014/main" id="{2BAB381B-C286-4B3B-A297-8C9A147813B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4413205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944976"/>
            <a:ext cx="77705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layer2.w_history: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859" y="3719863"/>
            <a:ext cx="4445517" cy="295615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그룹 14">
            <a:extLst>
              <a:ext uri="{FF2B5EF4-FFF2-40B4-BE49-F238E27FC236}">
                <a16:creationId xmlns:a16="http://schemas.microsoft.com/office/drawing/2014/main" id="{2531D12A-C09C-403C-AE26-7090BAA06926}"/>
              </a:ext>
            </a:extLst>
          </p:cNvPr>
          <p:cNvGrpSpPr/>
          <p:nvPr/>
        </p:nvGrpSpPr>
        <p:grpSpPr>
          <a:xfrm>
            <a:off x="6674478" y="4285518"/>
            <a:ext cx="1460052" cy="1438764"/>
            <a:chOff x="7295252" y="4432737"/>
            <a:chExt cx="1460052" cy="1438764"/>
          </a:xfrm>
        </p:grpSpPr>
        <p:grpSp>
          <p:nvGrpSpPr>
            <p:cNvPr id="6" name="그룹 5">
              <a:extLst>
                <a:ext uri="{FF2B5EF4-FFF2-40B4-BE49-F238E27FC236}">
                  <a16:creationId xmlns:a16="http://schemas.microsoft.com/office/drawing/2014/main" id="{27B25081-D8E5-4BA5-A180-FEC897F66649}"/>
                </a:ext>
              </a:extLst>
            </p:cNvPr>
            <p:cNvGrpSpPr/>
            <p:nvPr/>
          </p:nvGrpSpPr>
          <p:grpSpPr>
            <a:xfrm>
              <a:off x="7295252" y="4432737"/>
              <a:ext cx="1460052" cy="1438764"/>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3" name="타원 2">
              <a:extLst>
                <a:ext uri="{FF2B5EF4-FFF2-40B4-BE49-F238E27FC236}">
                  <a16:creationId xmlns:a16="http://schemas.microsoft.com/office/drawing/2014/main" id="{B8E364F3-D647-4CD1-AE83-C2974E909156}"/>
                </a:ext>
              </a:extLst>
            </p:cNvPr>
            <p:cNvSpPr/>
            <p:nvPr/>
          </p:nvSpPr>
          <p:spPr>
            <a:xfrm>
              <a:off x="7791513" y="443273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1A92339E-FFA5-4CD2-968E-E8684EE97647}"/>
                </a:ext>
              </a:extLst>
            </p:cNvPr>
            <p:cNvSpPr/>
            <p:nvPr/>
          </p:nvSpPr>
          <p:spPr>
            <a:xfrm>
              <a:off x="7916027" y="504286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0D5CA23-3B53-4FDB-8B21-7140F062B95F}"/>
                </a:ext>
              </a:extLst>
            </p:cNvPr>
            <p:cNvCxnSpPr>
              <a:cxnSpLocks/>
              <a:stCxn id="3" idx="4"/>
              <a:endCxn id="13" idx="0"/>
            </p:cNvCxnSpPr>
            <p:nvPr/>
          </p:nvCxnSpPr>
          <p:spPr>
            <a:xfrm>
              <a:off x="7900765" y="4651240"/>
              <a:ext cx="124513" cy="391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 name="텍스트 개체 틀 3">
            <a:extLst>
              <a:ext uri="{FF2B5EF4-FFF2-40B4-BE49-F238E27FC236}">
                <a16:creationId xmlns:a16="http://schemas.microsoft.com/office/drawing/2014/main" id="{BBFE7B94-1A58-4D44-9A23-762939ACAFA4}"/>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7" name="텍스트 개체 틀 6">
            <a:extLst>
              <a:ext uri="{FF2B5EF4-FFF2-40B4-BE49-F238E27FC236}">
                <a16:creationId xmlns:a16="http://schemas.microsoft.com/office/drawing/2014/main" id="{D1F6E3EA-73C9-4A9C-9A0F-71D01B44F9F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128201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7"/>
            <a:ext cx="7770587" cy="355162"/>
          </a:xfrm>
          <a:prstGeom prst="rect">
            <a:avLst/>
          </a:prstGeom>
          <a:solidFill>
            <a:srgbClr val="E2E2F6"/>
          </a:solidFill>
        </p:spPr>
        <p:txBody>
          <a:bodyPr wrap="square">
            <a:spAutoFit/>
          </a:bodyPr>
          <a:lstStyle/>
          <a:p>
            <a:r>
              <a:rPr lang="pl-PL" altLang="ko-KR" sz="1708">
                <a:latin typeface="Consolas" panose="020B0609020204030204" pitchFamily="49" charset="0"/>
              </a:rPr>
              <a:t>layer2.score(x_val,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23532" y="1603261"/>
            <a:ext cx="2468946"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0.37362637362637363</a:t>
            </a:r>
            <a:endParaRPr lang="ko-KR" altLang="en-US" sz="1708">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23533" y="3433491"/>
            <a:ext cx="7770587" cy="1143646"/>
          </a:xfrm>
          <a:prstGeom prst="rect">
            <a:avLst/>
          </a:prstGeom>
          <a:solidFill>
            <a:srgbClr val="E2E2F6"/>
          </a:solidFill>
        </p:spPr>
        <p:txBody>
          <a:bodyPr wrap="square">
            <a:spAutoFit/>
          </a:bodyPr>
          <a:lstStyle/>
          <a:p>
            <a:r>
              <a:rPr lang="pl-PL" altLang="ko-KR" sz="1708">
                <a:latin typeface="Consolas" panose="020B0609020204030204" pitchFamily="49" charset="0"/>
              </a:rPr>
              <a:t>val_mean = np.mean(x_val, axis=0)</a:t>
            </a:r>
          </a:p>
          <a:p>
            <a:r>
              <a:rPr lang="pl-PL" altLang="ko-KR" sz="1708">
                <a:latin typeface="Consolas" panose="020B0609020204030204" pitchFamily="49" charset="0"/>
              </a:rPr>
              <a:t>val_std = np.std(x_val, axis=0)</a:t>
            </a:r>
          </a:p>
          <a:p>
            <a:r>
              <a:rPr lang="pl-PL" altLang="ko-KR" sz="1708">
                <a:latin typeface="Consolas" panose="020B0609020204030204" pitchFamily="49" charset="0"/>
              </a:rPr>
              <a:t>x_val_scaled = (x_val - val_mean) / val_std</a:t>
            </a:r>
            <a:endParaRPr lang="en-US" altLang="ko-KR" sz="1708">
              <a:latin typeface="Consolas" panose="020B0609020204030204" pitchFamily="49" charset="0"/>
            </a:endParaRPr>
          </a:p>
          <a:p>
            <a:r>
              <a:rPr lang="en-US" altLang="ko-KR" sz="1708">
                <a:latin typeface="Consolas" panose="020B0609020204030204" pitchFamily="49" charset="0"/>
              </a:rPr>
              <a:t>layer2.score(</a:t>
            </a:r>
            <a:r>
              <a:rPr lang="en-US" altLang="ko-KR" sz="1708" err="1">
                <a:latin typeface="Consolas" panose="020B0609020204030204" pitchFamily="49" charset="0"/>
              </a:rPr>
              <a:t>x_val_scaled</a:t>
            </a:r>
            <a:r>
              <a:rPr lang="en-US" altLang="ko-KR" sz="1708">
                <a:latin typeface="Consolas" panose="020B0609020204030204" pitchFamily="49" charset="0"/>
              </a:rPr>
              <a:t>, </a:t>
            </a:r>
            <a:r>
              <a:rPr lang="en-US" altLang="ko-KR" sz="1708" err="1">
                <a:latin typeface="Consolas" panose="020B0609020204030204" pitchFamily="49" charset="0"/>
              </a:rPr>
              <a:t>y_val</a:t>
            </a:r>
            <a:r>
              <a:rPr lang="en-US" altLang="ko-KR" sz="1708">
                <a:latin typeface="Consolas" panose="020B0609020204030204" pitchFamily="49" charset="0"/>
              </a:rPr>
              <a:t>)</a:t>
            </a:r>
            <a:endParaRPr lang="ko-KR" altLang="en-US" sz="1708">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23532" y="4612327"/>
            <a:ext cx="2222083"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0.967032967032967</a:t>
            </a:r>
            <a:endParaRPr lang="ko-KR" altLang="en-US" sz="1708">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23532" y="2197169"/>
            <a:ext cx="6691443" cy="880819"/>
          </a:xfrm>
          <a:prstGeom prst="rect">
            <a:avLst/>
          </a:prstGeom>
        </p:spPr>
        <p:txBody>
          <a:bodyPr wrap="square">
            <a:spAutoFit/>
          </a:bodyPr>
          <a:lstStyle/>
          <a:p>
            <a:r>
              <a:rPr lang="ko-KR" altLang="en-US" sz="1708" b="1">
                <a:latin typeface="+mj-ea"/>
                <a:ea typeface="+mj-ea"/>
              </a:rPr>
              <a:t>훈련 세트만 스케일을 조정하면 성능이 좋지않다</a:t>
            </a:r>
            <a:r>
              <a:rPr lang="en-US" altLang="ko-KR" sz="1708" b="1">
                <a:latin typeface="+mj-ea"/>
                <a:ea typeface="+mj-ea"/>
              </a:rPr>
              <a:t>.</a:t>
            </a:r>
          </a:p>
          <a:p>
            <a:endParaRPr lang="en-US" altLang="ko-KR" sz="1708" b="1">
              <a:latin typeface="+mj-ea"/>
              <a:ea typeface="+mj-ea"/>
            </a:endParaRPr>
          </a:p>
          <a:p>
            <a:r>
              <a:rPr lang="ko-KR" altLang="en-US" sz="1708" b="1">
                <a:latin typeface="+mj-ea"/>
                <a:ea typeface="+mj-ea"/>
              </a:rPr>
              <a:t>검증세트도 표준화 전처리를 적용해야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1C92A22-7505-49C1-BA09-C6B077FB645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1" name="텍스트 개체 틀 6">
            <a:extLst>
              <a:ext uri="{FF2B5EF4-FFF2-40B4-BE49-F238E27FC236}">
                <a16:creationId xmlns:a16="http://schemas.microsoft.com/office/drawing/2014/main" id="{3317BDDC-BEDF-496D-B1FF-A3067328522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0058477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8"/>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plt.plot(x_train[:50, 0], x_train[:50, 1], 'bo')</a:t>
            </a:r>
          </a:p>
          <a:p>
            <a:r>
              <a:rPr lang="pl-PL" altLang="ko-KR" sz="1708">
                <a:latin typeface="Consolas" panose="020B0609020204030204" pitchFamily="49" charset="0"/>
              </a:rPr>
              <a:t>plt.plot(x_val[:50, 0], x_val[:50,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345" y="2817944"/>
            <a:ext cx="5124831" cy="351493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09A74BF-8966-4E74-9B51-9F3757E2CEE0}"/>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8" name="텍스트 개체 틀 6">
            <a:extLst>
              <a:ext uri="{FF2B5EF4-FFF2-40B4-BE49-F238E27FC236}">
                <a16:creationId xmlns:a16="http://schemas.microsoft.com/office/drawing/2014/main" id="{CA3B282C-8E5A-4567-ACC3-31CF737A8EB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475862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257" y="2824648"/>
            <a:ext cx="5204634" cy="350543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23533" y="1058687"/>
            <a:ext cx="7770587" cy="1932132"/>
          </a:xfrm>
          <a:prstGeom prst="rect">
            <a:avLst/>
          </a:prstGeom>
          <a:solidFill>
            <a:srgbClr val="E2E2F6"/>
          </a:solidFill>
        </p:spPr>
        <p:txBody>
          <a:bodyPr wrap="square">
            <a:spAutoFit/>
          </a:bodyPr>
          <a:lstStyle/>
          <a:p>
            <a:r>
              <a:rPr lang="pl-PL" altLang="ko-KR" sz="1708">
                <a:latin typeface="Consolas" panose="020B0609020204030204" pitchFamily="49" charset="0"/>
              </a:rPr>
              <a:t>x_val_scaled = (x_val - train_mean) / train_std</a:t>
            </a:r>
          </a:p>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674909" y="3248980"/>
            <a:ext cx="2315057" cy="1406475"/>
          </a:xfrm>
          <a:prstGeom prst="rect">
            <a:avLst/>
          </a:prstGeom>
          <a:noFill/>
        </p:spPr>
        <p:txBody>
          <a:bodyPr wrap="none" rtlCol="0">
            <a:spAutoFit/>
          </a:bodyPr>
          <a:lstStyle/>
          <a:p>
            <a:pPr algn="l"/>
            <a:r>
              <a:rPr lang="ko-KR" altLang="en-US" sz="1708" b="1">
                <a:latin typeface="+mj-ea"/>
                <a:ea typeface="+mj-ea"/>
              </a:rPr>
              <a:t>훈련 세트의 평균</a:t>
            </a:r>
            <a:r>
              <a:rPr lang="en-US" altLang="ko-KR" sz="1708" b="1">
                <a:latin typeface="+mj-ea"/>
                <a:ea typeface="+mj-ea"/>
              </a:rPr>
              <a:t>,</a:t>
            </a:r>
          </a:p>
          <a:p>
            <a:pPr algn="l"/>
            <a:r>
              <a:rPr lang="ko-KR" altLang="en-US" sz="1708" b="1">
                <a:latin typeface="+mj-ea"/>
                <a:ea typeface="+mj-ea"/>
              </a:rPr>
              <a:t>표준 편차를 이용하여</a:t>
            </a:r>
            <a:endParaRPr lang="en-US" altLang="ko-KR" sz="1708" b="1">
              <a:latin typeface="+mj-ea"/>
              <a:ea typeface="+mj-ea"/>
            </a:endParaRPr>
          </a:p>
          <a:p>
            <a:pPr algn="l"/>
            <a:r>
              <a:rPr lang="ko-KR" altLang="en-US" sz="1708" b="1">
                <a:latin typeface="+mj-ea"/>
                <a:ea typeface="+mj-ea"/>
              </a:rPr>
              <a:t>검증 세트를 변환</a:t>
            </a:r>
            <a:endParaRPr lang="en-US" altLang="ko-KR" sz="1708" b="1">
              <a:latin typeface="+mj-ea"/>
              <a:ea typeface="+mj-ea"/>
            </a:endParaRPr>
          </a:p>
          <a:p>
            <a:pPr algn="l"/>
            <a:r>
              <a:rPr lang="ko-KR" altLang="en-US" sz="1708" b="1">
                <a:latin typeface="+mj-ea"/>
                <a:ea typeface="+mj-ea"/>
              </a:rPr>
              <a:t>하면 </a:t>
            </a:r>
            <a:endParaRPr lang="en-US" altLang="ko-KR" sz="1708" b="1">
              <a:latin typeface="+mj-ea"/>
              <a:ea typeface="+mj-ea"/>
            </a:endParaRPr>
          </a:p>
          <a:p>
            <a:pPr algn="l"/>
            <a:r>
              <a:rPr lang="ko-KR" altLang="en-US" sz="1708" b="1">
                <a:latin typeface="+mj-ea"/>
                <a:ea typeface="+mj-ea"/>
              </a:rPr>
              <a:t>문제가 해결된다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F21C43E5-6D4D-4E1D-AEBA-FAA831835D4E}"/>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DA516718-C879-415A-B25F-3E3455D544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7767166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604" y="2816932"/>
            <a:ext cx="5218741" cy="3514936"/>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31344" y="924545"/>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537176" y="2902928"/>
            <a:ext cx="2611612" cy="3246273"/>
          </a:xfrm>
          <a:prstGeom prst="rect">
            <a:avLst/>
          </a:prstGeom>
          <a:noFill/>
        </p:spPr>
        <p:txBody>
          <a:bodyPr wrap="none" rtlCol="0">
            <a:spAutoFit/>
          </a:bodyPr>
          <a:lstStyle/>
          <a:p>
            <a:pPr algn="l"/>
            <a:r>
              <a:rPr lang="ko-KR" altLang="en-US" sz="1708" b="1">
                <a:latin typeface="+mj-ea"/>
                <a:ea typeface="+mj-ea"/>
              </a:rPr>
              <a:t>훈련 세트와 검증</a:t>
            </a:r>
            <a:endParaRPr lang="en-US" altLang="ko-KR" sz="1708" b="1">
              <a:latin typeface="+mj-ea"/>
              <a:ea typeface="+mj-ea"/>
            </a:endParaRPr>
          </a:p>
          <a:p>
            <a:pPr algn="l"/>
            <a:r>
              <a:rPr lang="ko-KR" altLang="en-US" sz="1708" b="1">
                <a:latin typeface="+mj-ea"/>
                <a:ea typeface="+mj-ea"/>
              </a:rPr>
              <a:t>세트의 거리가 그대로</a:t>
            </a:r>
            <a:endParaRPr lang="en-US" altLang="ko-KR" sz="1708" b="1">
              <a:latin typeface="+mj-ea"/>
              <a:ea typeface="+mj-ea"/>
            </a:endParaRPr>
          </a:p>
          <a:p>
            <a:pPr algn="l"/>
            <a:r>
              <a:rPr lang="ko-KR" altLang="en-US" sz="1708" b="1">
                <a:latin typeface="+mj-ea"/>
                <a:ea typeface="+mj-ea"/>
              </a:rPr>
              <a:t>유지 되어야 한다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하지만 지금은 거리가 </a:t>
            </a:r>
            <a:endParaRPr lang="en-US" altLang="ko-KR" sz="1708" b="1">
              <a:latin typeface="+mj-ea"/>
              <a:ea typeface="+mj-ea"/>
            </a:endParaRPr>
          </a:p>
          <a:p>
            <a:pPr algn="l"/>
            <a:r>
              <a:rPr lang="ko-KR" altLang="en-US" sz="1708" b="1">
                <a:latin typeface="+mj-ea"/>
                <a:ea typeface="+mj-ea"/>
              </a:rPr>
              <a:t>달라졌다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이유는 </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훈련 세트과 검증 세트가</a:t>
            </a:r>
            <a:endParaRPr lang="en-US" altLang="ko-KR" sz="1708" b="1">
              <a:latin typeface="+mj-ea"/>
              <a:ea typeface="+mj-ea"/>
            </a:endParaRPr>
          </a:p>
          <a:p>
            <a:pPr algn="l"/>
            <a:r>
              <a:rPr lang="ko-KR" altLang="en-US" sz="1708" b="1">
                <a:latin typeface="+mj-ea"/>
                <a:ea typeface="+mj-ea"/>
              </a:rPr>
              <a:t>각각 다른 비율로 전처리</a:t>
            </a:r>
            <a:endParaRPr lang="en-US" altLang="ko-KR" sz="1708" b="1">
              <a:latin typeface="+mj-ea"/>
              <a:ea typeface="+mj-ea"/>
            </a:endParaRPr>
          </a:p>
          <a:p>
            <a:pPr algn="l"/>
            <a:r>
              <a:rPr lang="ko-KR" altLang="en-US" sz="1708" b="1">
                <a:latin typeface="+mj-ea"/>
                <a:ea typeface="+mj-ea"/>
              </a:rPr>
              <a:t>되었기 때문이다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547D3A9D-A312-4000-9DA0-136C3FD6C20C}"/>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1C4B4FE5-EE44-429C-A994-F377AF04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6941999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27198F-3C8C-4836-826F-3FB37681C802}"/>
              </a:ext>
            </a:extLst>
          </p:cNvPr>
          <p:cNvSpPr txBox="1"/>
          <p:nvPr/>
        </p:nvSpPr>
        <p:spPr>
          <a:xfrm>
            <a:off x="665165" y="998430"/>
            <a:ext cx="8101898" cy="676467"/>
          </a:xfrm>
          <a:prstGeom prst="rect">
            <a:avLst/>
          </a:prstGeom>
          <a:noFill/>
        </p:spPr>
        <p:txBody>
          <a:bodyPr wrap="none" rtlCol="0">
            <a:spAutoFit/>
          </a:bodyPr>
          <a:lstStyle/>
          <a:p>
            <a:pPr algn="l"/>
            <a:r>
              <a:rPr lang="ko-KR" altLang="en-US" sz="1898" b="1">
                <a:latin typeface="+mj-ea"/>
                <a:ea typeface="+mj-ea"/>
              </a:rPr>
              <a:t>과대적합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세트에서는 좋은 성능을 내지만 검증 세트에서는 낮은 성능을 내는 경우</a:t>
            </a:r>
            <a:endParaRPr lang="ko-KR" altLang="en-US" sz="1898" b="1">
              <a:latin typeface="+mj-ea"/>
              <a:ea typeface="+mj-ea"/>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665165" y="1885701"/>
            <a:ext cx="8618065" cy="676467"/>
          </a:xfrm>
          <a:prstGeom prst="rect">
            <a:avLst/>
          </a:prstGeom>
          <a:noFill/>
        </p:spPr>
        <p:txBody>
          <a:bodyPr wrap="none" rtlCol="0">
            <a:spAutoFit/>
          </a:bodyPr>
          <a:lstStyle/>
          <a:p>
            <a:pPr algn="l"/>
            <a:r>
              <a:rPr lang="ko-KR" altLang="en-US" sz="1898" b="1">
                <a:latin typeface="+mj-ea"/>
                <a:ea typeface="+mj-ea"/>
              </a:rPr>
              <a:t>과소적합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세트와 검증세트의 성능에는 차이가 크지 않지만 모두 낮은 성능을 내는 경우</a:t>
            </a:r>
            <a:endParaRPr lang="ko-KR" altLang="en-US" sz="1898" b="1">
              <a:latin typeface="+mj-ea"/>
              <a:ea typeface="+mj-ea"/>
            </a:endParaRPr>
          </a:p>
        </p:txBody>
      </p:sp>
      <p:grpSp>
        <p:nvGrpSpPr>
          <p:cNvPr id="7" name="그룹 6">
            <a:extLst>
              <a:ext uri="{FF2B5EF4-FFF2-40B4-BE49-F238E27FC236}">
                <a16:creationId xmlns:a16="http://schemas.microsoft.com/office/drawing/2014/main" id="{4C876EFF-D958-466B-858B-C44635BEF251}"/>
              </a:ext>
            </a:extLst>
          </p:cNvPr>
          <p:cNvGrpSpPr/>
          <p:nvPr/>
        </p:nvGrpSpPr>
        <p:grpSpPr>
          <a:xfrm>
            <a:off x="654825" y="3379989"/>
            <a:ext cx="4319372" cy="2540010"/>
            <a:chOff x="895065" y="3768700"/>
            <a:chExt cx="4319372" cy="2540010"/>
          </a:xfrm>
        </p:grpSpPr>
        <p:grpSp>
          <p:nvGrpSpPr>
            <p:cNvPr id="28" name="그룹 27">
              <a:extLst>
                <a:ext uri="{FF2B5EF4-FFF2-40B4-BE49-F238E27FC236}">
                  <a16:creationId xmlns:a16="http://schemas.microsoft.com/office/drawing/2014/main" id="{C7CC0851-9DAA-444A-B3D3-83DB852E0B6D}"/>
                </a:ext>
              </a:extLst>
            </p:cNvPr>
            <p:cNvGrpSpPr/>
            <p:nvPr/>
          </p:nvGrpSpPr>
          <p:grpSpPr>
            <a:xfrm>
              <a:off x="895065" y="3768700"/>
              <a:ext cx="4319372" cy="2540010"/>
              <a:chOff x="1062848" y="3704580"/>
              <a:chExt cx="5027571" cy="2956468"/>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692596" cy="394063"/>
              </a:xfrm>
              <a:prstGeom prst="rect">
                <a:avLst/>
              </a:prstGeom>
              <a:noFill/>
            </p:spPr>
            <p:txBody>
              <a:bodyPr wrap="none" rtlCol="0">
                <a:spAutoFit/>
              </a:bodyPr>
              <a:lstStyle/>
              <a:p>
                <a:pPr algn="l"/>
                <a:r>
                  <a:rPr lang="ko-KR" altLang="en-US" sz="1600">
                    <a:latin typeface="+mj-ea"/>
                    <a:ea typeface="+mj-ea"/>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931422" cy="394063"/>
              </a:xfrm>
              <a:prstGeom prst="rect">
                <a:avLst/>
              </a:prstGeom>
              <a:noFill/>
            </p:spPr>
            <p:txBody>
              <a:bodyPr wrap="none" rtlCol="0">
                <a:spAutoFit/>
              </a:bodyPr>
              <a:lstStyle/>
              <a:p>
                <a:pPr algn="l"/>
                <a:r>
                  <a:rPr lang="ko-KR" altLang="en-US" sz="1600">
                    <a:latin typeface="+mj-ea"/>
                    <a:ea typeface="+mj-ea"/>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20" name="TextBox 19">
                <a:extLst>
                  <a:ext uri="{FF2B5EF4-FFF2-40B4-BE49-F238E27FC236}">
                    <a16:creationId xmlns:a16="http://schemas.microsoft.com/office/drawing/2014/main" id="{A04D9C30-0297-418B-86CC-C78B30667E6A}"/>
                  </a:ext>
                </a:extLst>
              </p:cNvPr>
              <p:cNvSpPr txBox="1"/>
              <p:nvPr/>
            </p:nvSpPr>
            <p:spPr>
              <a:xfrm>
                <a:off x="1754459" y="4385417"/>
                <a:ext cx="647816" cy="967247"/>
              </a:xfrm>
              <a:prstGeom prst="rect">
                <a:avLst/>
              </a:prstGeom>
              <a:noFill/>
            </p:spPr>
            <p:txBody>
              <a:bodyPr wrap="none" rtlCol="0">
                <a:spAutoFit/>
              </a:bodyPr>
              <a:lstStyle/>
              <a:p>
                <a:pPr algn="l"/>
                <a:r>
                  <a:rPr lang="ko-KR" altLang="en-US" sz="1200">
                    <a:latin typeface="+mj-ea"/>
                    <a:ea typeface="+mj-ea"/>
                  </a:rPr>
                  <a:t>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931422" cy="322416"/>
              </a:xfrm>
              <a:prstGeom prst="rect">
                <a:avLst/>
              </a:prstGeom>
              <a:noFill/>
            </p:spPr>
            <p:txBody>
              <a:bodyPr wrap="none" rtlCol="0">
                <a:spAutoFit/>
              </a:bodyPr>
              <a:lstStyle/>
              <a:p>
                <a:pPr algn="l"/>
                <a:r>
                  <a:rPr lang="ko-KR" altLang="en-US" sz="1200">
                    <a:latin typeface="+mj-ea"/>
                    <a:ea typeface="+mj-ea"/>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5" y="4656429"/>
                <a:ext cx="752303" cy="322416"/>
              </a:xfrm>
              <a:prstGeom prst="rect">
                <a:avLst/>
              </a:prstGeom>
              <a:noFill/>
            </p:spPr>
            <p:txBody>
              <a:bodyPr wrap="none" rtlCol="0">
                <a:spAutoFit/>
              </a:bodyPr>
              <a:lstStyle/>
              <a:p>
                <a:pPr algn="l"/>
                <a:r>
                  <a:rPr lang="ko-KR" altLang="en-US" sz="1200">
                    <a:latin typeface="+mj-ea"/>
                    <a:ea typeface="+mj-ea"/>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416538" cy="322416"/>
              </a:xfrm>
              <a:prstGeom prst="rect">
                <a:avLst/>
              </a:prstGeom>
              <a:noFill/>
            </p:spPr>
            <p:txBody>
              <a:bodyPr wrap="none" rtlCol="0">
                <a:spAutoFit/>
              </a:bodyPr>
              <a:lstStyle/>
              <a:p>
                <a:pPr algn="l"/>
                <a:r>
                  <a:rPr lang="ko-KR" altLang="en-US" sz="1200">
                    <a:latin typeface="+mj-ea"/>
                    <a:ea typeface="+mj-ea"/>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91107" y="4978844"/>
                <a:ext cx="29569" cy="439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5" y="4722785"/>
                <a:ext cx="257171" cy="302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6" y="6006795"/>
                <a:ext cx="235695" cy="331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59"/>
                <a:ext cx="1416538" cy="322416"/>
              </a:xfrm>
              <a:prstGeom prst="rect">
                <a:avLst/>
              </a:prstGeom>
              <a:noFill/>
            </p:spPr>
            <p:txBody>
              <a:bodyPr wrap="none" rtlCol="0">
                <a:spAutoFit/>
              </a:bodyPr>
              <a:lstStyle/>
              <a:p>
                <a:pPr algn="l"/>
                <a:r>
                  <a:rPr lang="ko-KR" altLang="en-US" sz="1200">
                    <a:latin typeface="+mj-ea"/>
                    <a:ea typeface="+mj-ea"/>
                  </a:rPr>
                  <a:t>훈련 세트 손실</a:t>
                </a:r>
              </a:p>
            </p:txBody>
          </p:sp>
        </p:grpSp>
        <p:cxnSp>
          <p:nvCxnSpPr>
            <p:cNvPr id="5" name="직선 연결선 4">
              <a:extLst>
                <a:ext uri="{FF2B5EF4-FFF2-40B4-BE49-F238E27FC236}">
                  <a16:creationId xmlns:a16="http://schemas.microsoft.com/office/drawing/2014/main" id="{AE1EC1B7-4B67-48E4-8475-C6CBCF5AD90F}"/>
                </a:ext>
              </a:extLst>
            </p:cNvPr>
            <p:cNvCxnSpPr/>
            <p:nvPr/>
          </p:nvCxnSpPr>
          <p:spPr>
            <a:xfrm>
              <a:off x="2593075" y="4964770"/>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그룹 10">
            <a:extLst>
              <a:ext uri="{FF2B5EF4-FFF2-40B4-BE49-F238E27FC236}">
                <a16:creationId xmlns:a16="http://schemas.microsoft.com/office/drawing/2014/main" id="{88B4F560-4BFA-47ED-A0D1-A59E66FC55EA}"/>
              </a:ext>
            </a:extLst>
          </p:cNvPr>
          <p:cNvGrpSpPr/>
          <p:nvPr/>
        </p:nvGrpSpPr>
        <p:grpSpPr>
          <a:xfrm>
            <a:off x="5027521" y="3194655"/>
            <a:ext cx="4196541" cy="2725344"/>
            <a:chOff x="4824185" y="3583365"/>
            <a:chExt cx="4196541" cy="2725344"/>
          </a:xfrm>
        </p:grpSpPr>
        <p:cxnSp>
          <p:nvCxnSpPr>
            <p:cNvPr id="35" name="직선 연결선 34">
              <a:extLst>
                <a:ext uri="{FF2B5EF4-FFF2-40B4-BE49-F238E27FC236}">
                  <a16:creationId xmlns:a16="http://schemas.microsoft.com/office/drawing/2014/main" id="{FB552927-8128-46DA-9310-3F20258984EC}"/>
                </a:ext>
              </a:extLst>
            </p:cNvPr>
            <p:cNvCxnSpPr/>
            <p:nvPr/>
          </p:nvCxnSpPr>
          <p:spPr>
            <a:xfrm>
              <a:off x="5530830" y="3843303"/>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530831" y="5970155"/>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4824185" y="3768699"/>
              <a:ext cx="800219" cy="338554"/>
            </a:xfrm>
            <a:prstGeom prst="rect">
              <a:avLst/>
            </a:prstGeom>
            <a:noFill/>
          </p:spPr>
          <p:txBody>
            <a:bodyPr wrap="none" rtlCol="0">
              <a:spAutoFit/>
            </a:bodyPr>
            <a:lstStyle/>
            <a:p>
              <a:pPr algn="l"/>
              <a:r>
                <a:rPr lang="ko-KR" altLang="en-US" sz="1600">
                  <a:latin typeface="+mj-ea"/>
                  <a:ea typeface="+mj-ea"/>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316230" y="5970155"/>
              <a:ext cx="800219" cy="338554"/>
            </a:xfrm>
            <a:prstGeom prst="rect">
              <a:avLst/>
            </a:prstGeom>
            <a:noFill/>
          </p:spPr>
          <p:txBody>
            <a:bodyPr wrap="none" rtlCol="0">
              <a:spAutoFit/>
            </a:bodyPr>
            <a:lstStyle/>
            <a:p>
              <a:pPr algn="l"/>
              <a:r>
                <a:rPr lang="ko-KR" altLang="en-US" sz="1600">
                  <a:latin typeface="+mj-ea"/>
                  <a:ea typeface="+mj-ea"/>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287703" y="4732556"/>
              <a:ext cx="938077" cy="830997"/>
            </a:xfrm>
            <a:prstGeom prst="rect">
              <a:avLst/>
            </a:prstGeom>
            <a:noFill/>
          </p:spPr>
          <p:txBody>
            <a:bodyPr wrap="none" rtlCol="0">
              <a:spAutoFit/>
            </a:bodyPr>
            <a:lstStyle/>
            <a:p>
              <a:pPr algn="l"/>
              <a:r>
                <a:rPr lang="ko-KR" altLang="en-US" sz="1200">
                  <a:latin typeface="+mj-ea"/>
                  <a:ea typeface="+mj-ea"/>
                </a:rPr>
                <a:t>           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171757" y="4222877"/>
              <a:ext cx="800219" cy="276999"/>
            </a:xfrm>
            <a:prstGeom prst="rect">
              <a:avLst/>
            </a:prstGeom>
            <a:noFill/>
          </p:spPr>
          <p:txBody>
            <a:bodyPr wrap="none" rtlCol="0">
              <a:spAutoFit/>
            </a:bodyPr>
            <a:lstStyle/>
            <a:p>
              <a:pPr algn="l"/>
              <a:r>
                <a:rPr lang="ko-KR" altLang="en-US" sz="1200">
                  <a:latin typeface="+mj-ea"/>
                  <a:ea typeface="+mj-ea"/>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634670" y="4976706"/>
              <a:ext cx="646331" cy="276999"/>
            </a:xfrm>
            <a:prstGeom prst="rect">
              <a:avLst/>
            </a:prstGeom>
            <a:noFill/>
          </p:spPr>
          <p:txBody>
            <a:bodyPr wrap="none" rtlCol="0">
              <a:spAutoFit/>
            </a:bodyPr>
            <a:lstStyle/>
            <a:p>
              <a:pPr algn="l"/>
              <a:r>
                <a:rPr lang="ko-KR" altLang="en-US" sz="1200">
                  <a:latin typeface="+mj-ea"/>
                  <a:ea typeface="+mj-ea"/>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7649838" y="4964771"/>
              <a:ext cx="1370888" cy="276999"/>
            </a:xfrm>
            <a:prstGeom prst="rect">
              <a:avLst/>
            </a:prstGeom>
            <a:noFill/>
          </p:spPr>
          <p:txBody>
            <a:bodyPr wrap="none" rtlCol="0">
              <a:spAutoFit/>
            </a:bodyPr>
            <a:lstStyle/>
            <a:p>
              <a:pPr algn="l"/>
              <a:r>
                <a:rPr lang="ko-KR" altLang="en-US" sz="1200">
                  <a:latin typeface="+mj-ea"/>
                  <a:ea typeface="+mj-ea"/>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6841631" y="4668605"/>
              <a:ext cx="116205" cy="3081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074846" y="4822657"/>
              <a:ext cx="260436" cy="1421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7954151" y="3860364"/>
              <a:ext cx="375622" cy="1373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7644329" y="3583365"/>
              <a:ext cx="1370888" cy="276999"/>
            </a:xfrm>
            <a:prstGeom prst="rect">
              <a:avLst/>
            </a:prstGeom>
            <a:noFill/>
          </p:spPr>
          <p:txBody>
            <a:bodyPr wrap="none" rtlCol="0">
              <a:spAutoFit/>
            </a:bodyPr>
            <a:lstStyle/>
            <a:p>
              <a:pPr algn="l"/>
              <a:r>
                <a:rPr lang="ko-KR" altLang="en-US" sz="1200">
                  <a:latin typeface="+mj-ea"/>
                  <a:ea typeface="+mj-ea"/>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684901" y="4054973"/>
              <a:ext cx="2179447" cy="1805627"/>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5741327" y="4610347"/>
              <a:ext cx="2271139" cy="1264359"/>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cxnSp>
          <p:nvCxnSpPr>
            <p:cNvPr id="39" name="직선 연결선 38">
              <a:extLst>
                <a:ext uri="{FF2B5EF4-FFF2-40B4-BE49-F238E27FC236}">
                  <a16:creationId xmlns:a16="http://schemas.microsoft.com/office/drawing/2014/main" id="{FD1F5291-D076-4A34-921A-7AB29ED30F3E}"/>
                </a:ext>
              </a:extLst>
            </p:cNvPr>
            <p:cNvCxnSpPr/>
            <p:nvPr/>
          </p:nvCxnSpPr>
          <p:spPr>
            <a:xfrm>
              <a:off x="6841630" y="4209219"/>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텍스트 개체 틀 2">
            <a:extLst>
              <a:ext uri="{FF2B5EF4-FFF2-40B4-BE49-F238E27FC236}">
                <a16:creationId xmlns:a16="http://schemas.microsoft.com/office/drawing/2014/main" id="{C7F77B2B-B996-455B-918E-9B0F003BBF1D}"/>
              </a:ext>
            </a:extLst>
          </p:cNvPr>
          <p:cNvSpPr>
            <a:spLocks noGrp="1"/>
          </p:cNvSpPr>
          <p:nvPr>
            <p:ph type="body" sz="quarter" idx="19"/>
          </p:nvPr>
        </p:nvSpPr>
        <p:spPr/>
        <p:txBody>
          <a:bodyPr/>
          <a:lstStyle/>
          <a:p>
            <a:r>
              <a:rPr lang="ko-KR" altLang="en-US"/>
              <a:t>정의</a:t>
            </a:r>
          </a:p>
        </p:txBody>
      </p:sp>
      <p:sp>
        <p:nvSpPr>
          <p:cNvPr id="40" name="텍스트 개체 틀 6">
            <a:extLst>
              <a:ext uri="{FF2B5EF4-FFF2-40B4-BE49-F238E27FC236}">
                <a16:creationId xmlns:a16="http://schemas.microsoft.com/office/drawing/2014/main" id="{E741A273-2A6D-4415-A860-5062B24F2D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74954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D2C1CDB2-8E11-46B9-894F-CE3AC43E53CA}"/>
              </a:ext>
            </a:extLst>
          </p:cNvPr>
          <p:cNvSpPr/>
          <p:nvPr/>
        </p:nvSpPr>
        <p:spPr>
          <a:xfrm>
            <a:off x="1208584" y="1340768"/>
            <a:ext cx="7038680" cy="4247317"/>
          </a:xfrm>
          <a:prstGeom prst="rect">
            <a:avLst/>
          </a:prstGeom>
        </p:spPr>
        <p:txBody>
          <a:bodyPr wrap="square">
            <a:spAutoFit/>
          </a:bodyPr>
          <a:lstStyle/>
          <a:p>
            <a:pPr marL="342900" indent="-342900">
              <a:buFont typeface="맑은 고딕" panose="020B0503020000020004" pitchFamily="50" charset="-127"/>
              <a:buChar char="◈"/>
            </a:pPr>
            <a:r>
              <a:rPr lang="en-US" altLang="ko-KR" sz="1600" b="1">
                <a:latin typeface="+mj-ea"/>
                <a:ea typeface="+mj-ea"/>
              </a:rPr>
              <a:t>Unsupervised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특정 입력</a:t>
            </a:r>
            <a:r>
              <a:rPr lang="en-US" altLang="ko-KR" sz="1600">
                <a:latin typeface="+mj-ea"/>
                <a:ea typeface="+mj-ea"/>
              </a:rPr>
              <a:t>(Input)</a:t>
            </a:r>
            <a:r>
              <a:rPr lang="ko-KR" altLang="en-US" sz="1600">
                <a:latin typeface="+mj-ea"/>
                <a:ea typeface="+mj-ea"/>
              </a:rPr>
              <a:t>에 대하여 올바른 정답</a:t>
            </a:r>
            <a:r>
              <a:rPr lang="en-US" altLang="ko-KR" sz="1600">
                <a:latin typeface="+mj-ea"/>
                <a:ea typeface="+mj-ea"/>
              </a:rPr>
              <a:t>(Right Answer)</a:t>
            </a:r>
            <a:r>
              <a:rPr lang="ko-KR" altLang="en-US" sz="1600">
                <a:latin typeface="+mj-ea"/>
                <a:ea typeface="+mj-ea"/>
              </a:rPr>
              <a:t>이 없는 데이터 집합이 주어지는 경우의 학습</a:t>
            </a:r>
            <a:endParaRPr lang="en-US" altLang="ko-KR" sz="1600">
              <a:latin typeface="+mj-ea"/>
              <a:ea typeface="+mj-ea"/>
            </a:endParaRPr>
          </a:p>
          <a:p>
            <a:pPr marL="759135" lvl="1" indent="-325344">
              <a:buFont typeface="Wingdings" panose="05000000000000000000" pitchFamily="2" charset="2"/>
              <a:buChar char="§"/>
            </a:pPr>
            <a:endParaRPr lang="en-US" altLang="ko-KR" sz="1400">
              <a:latin typeface="+mj-ea"/>
              <a:ea typeface="+mj-ea"/>
            </a:endParaRPr>
          </a:p>
          <a:p>
            <a:pPr marL="759135" lvl="1" indent="-325344">
              <a:buFont typeface="Arial" panose="020B0604020202020204" pitchFamily="34" charset="0"/>
              <a:buChar char="•"/>
            </a:pPr>
            <a:r>
              <a:rPr lang="ko-KR" altLang="en-US" sz="1600">
                <a:latin typeface="+mj-ea"/>
                <a:ea typeface="+mj-ea"/>
              </a:rPr>
              <a:t>잘못된 예측에 대해 </a:t>
            </a:r>
            <a:r>
              <a:rPr lang="en-US" altLang="ko-KR" sz="1600">
                <a:latin typeface="+mj-ea"/>
                <a:ea typeface="+mj-ea"/>
              </a:rPr>
              <a:t>Feedback</a:t>
            </a:r>
            <a:r>
              <a:rPr lang="ko-KR" altLang="en-US" sz="1600">
                <a:latin typeface="+mj-ea"/>
                <a:ea typeface="+mj-ea"/>
              </a:rPr>
              <a:t>을 받고 교정할 수 없음</a:t>
            </a:r>
            <a:endParaRPr lang="en-US" altLang="ko-KR" sz="1600">
              <a:latin typeface="+mj-ea"/>
              <a:ea typeface="+mj-ea"/>
            </a:endParaRPr>
          </a:p>
          <a:p>
            <a:pPr lvl="1"/>
            <a:endParaRPr lang="en-US" altLang="ko-KR" sz="1600">
              <a:latin typeface="+mj-ea"/>
              <a:ea typeface="+mj-ea"/>
            </a:endParaRPr>
          </a:p>
          <a:p>
            <a:pPr lvl="1"/>
            <a:r>
              <a:rPr lang="ko-KR" altLang="en-US" sz="1600">
                <a:latin typeface="+mj-ea"/>
                <a:ea typeface="+mj-ea"/>
              </a:rPr>
              <a:t>예</a:t>
            </a:r>
            <a:r>
              <a:rPr lang="en-US" altLang="ko-KR" sz="1600">
                <a:latin typeface="+mj-ea"/>
                <a:ea typeface="+mj-ea"/>
              </a:rPr>
              <a:t>) Google news grouping</a:t>
            </a:r>
          </a:p>
          <a:p>
            <a:pPr lvl="1"/>
            <a:r>
              <a:rPr lang="en-US" altLang="ko-KR" sz="1600">
                <a:latin typeface="+mj-ea"/>
                <a:ea typeface="+mj-ea"/>
              </a:rPr>
              <a:t>     </a:t>
            </a:r>
            <a:r>
              <a:rPr lang="ko-KR" altLang="en-US" sz="1600">
                <a:latin typeface="+mj-ea"/>
                <a:ea typeface="+mj-ea"/>
              </a:rPr>
              <a:t>페이스북 에서 특정 집단의 사람들을 그룹화</a:t>
            </a:r>
            <a:endParaRPr lang="en-US" altLang="ko-KR" sz="1600">
              <a:latin typeface="+mj-ea"/>
              <a:ea typeface="+mj-ea"/>
            </a:endParaRPr>
          </a:p>
          <a:p>
            <a:pPr lvl="1"/>
            <a:r>
              <a:rPr lang="en-US" altLang="ko-KR" sz="1600">
                <a:latin typeface="+mj-ea"/>
                <a:ea typeface="+mj-ea"/>
              </a:rPr>
              <a:t>     </a:t>
            </a:r>
            <a:r>
              <a:rPr lang="ko-KR" altLang="en-US" sz="1600">
                <a:latin typeface="+mj-ea"/>
                <a:ea typeface="+mj-ea"/>
              </a:rPr>
              <a:t>천체의 별 모양으로 분류</a:t>
            </a:r>
            <a:endParaRPr lang="en-US" altLang="ko-KR" sz="1600">
              <a:latin typeface="+mj-ea"/>
              <a:ea typeface="+mj-ea"/>
            </a:endParaRPr>
          </a:p>
          <a:p>
            <a:pPr lvl="1"/>
            <a:endParaRPr lang="en-US" altLang="ko-KR" sz="1600">
              <a:latin typeface="+mj-ea"/>
              <a:ea typeface="+mj-ea"/>
            </a:endParaRPr>
          </a:p>
          <a:p>
            <a:pPr lvl="1"/>
            <a:endParaRPr lang="en-US" altLang="ko-KR" sz="1600">
              <a:latin typeface="+mj-ea"/>
              <a:ea typeface="+mj-ea"/>
            </a:endParaRPr>
          </a:p>
          <a:p>
            <a:pPr marL="342900" indent="-342900">
              <a:buFont typeface="맑은 고딕" panose="020B0503020000020004" pitchFamily="50" charset="-127"/>
              <a:buChar char="◈"/>
            </a:pPr>
            <a:r>
              <a:rPr lang="en-US" altLang="ko-KR" sz="1600" b="1">
                <a:latin typeface="+mj-ea"/>
                <a:ea typeface="+mj-ea"/>
              </a:rPr>
              <a:t>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시험 점수 예측 </a:t>
            </a:r>
            <a:r>
              <a:rPr lang="en-US" altLang="ko-KR" sz="1600">
                <a:latin typeface="+mj-ea"/>
                <a:ea typeface="+mj-ea"/>
              </a:rPr>
              <a:t>: </a:t>
            </a:r>
            <a:r>
              <a:rPr lang="ko-KR" altLang="en-US" sz="1600">
                <a:latin typeface="+mj-ea"/>
                <a:ea typeface="+mj-ea"/>
              </a:rPr>
              <a:t>이전 시험에서 점수와 공부 시간</a:t>
            </a:r>
          </a:p>
          <a:p>
            <a:pPr marL="759135" lvl="1" indent="-325344">
              <a:buFont typeface="Arial" panose="020B0604020202020204" pitchFamily="34" charset="0"/>
              <a:buChar char="•"/>
            </a:pPr>
            <a:r>
              <a:rPr lang="ko-KR" altLang="en-US" sz="1600">
                <a:latin typeface="+mj-ea"/>
                <a:ea typeface="+mj-ea"/>
              </a:rPr>
              <a:t>이메일 스팸 필터 </a:t>
            </a:r>
            <a:r>
              <a:rPr lang="en-US" altLang="ko-KR" sz="1600">
                <a:latin typeface="+mj-ea"/>
                <a:ea typeface="+mj-ea"/>
              </a:rPr>
              <a:t>: </a:t>
            </a:r>
            <a:r>
              <a:rPr lang="ko-KR" altLang="en-US" sz="1600">
                <a:latin typeface="+mj-ea"/>
                <a:ea typeface="+mj-ea"/>
              </a:rPr>
              <a:t>라벨이 있는 학습</a:t>
            </a:r>
            <a:r>
              <a:rPr lang="en-US" altLang="ko-KR" sz="1600">
                <a:latin typeface="+mj-ea"/>
                <a:ea typeface="+mj-ea"/>
              </a:rPr>
              <a:t>( </a:t>
            </a:r>
            <a:r>
              <a:rPr lang="ko-KR" altLang="en-US" sz="1600">
                <a:latin typeface="+mj-ea"/>
                <a:ea typeface="+mj-ea"/>
              </a:rPr>
              <a:t>스팸 또는 햄 </a:t>
            </a:r>
            <a:r>
              <a:rPr lang="en-US" altLang="ko-KR" sz="1600">
                <a:latin typeface="+mj-ea"/>
                <a:ea typeface="+mj-ea"/>
              </a:rPr>
              <a:t>)</a:t>
            </a:r>
          </a:p>
          <a:p>
            <a:pPr marL="759135" lvl="1" indent="-325344">
              <a:buFont typeface="Arial" panose="020B0604020202020204" pitchFamily="34" charset="0"/>
              <a:buChar char="•"/>
            </a:pPr>
            <a:r>
              <a:rPr lang="ko-KR" altLang="en-US" sz="1600">
                <a:latin typeface="+mj-ea"/>
                <a:ea typeface="+mj-ea"/>
              </a:rPr>
              <a:t>이미지 라벨링 </a:t>
            </a:r>
            <a:r>
              <a:rPr lang="en-US" altLang="ko-KR" sz="1600">
                <a:latin typeface="+mj-ea"/>
                <a:ea typeface="+mj-ea"/>
              </a:rPr>
              <a:t>: </a:t>
            </a:r>
            <a:r>
              <a:rPr lang="ko-KR" altLang="en-US" sz="1600">
                <a:latin typeface="+mj-ea"/>
                <a:ea typeface="+mj-ea"/>
              </a:rPr>
              <a:t>태그가 있는 이미지로 부터 학습</a:t>
            </a:r>
          </a:p>
        </p:txBody>
      </p:sp>
      <p:sp>
        <p:nvSpPr>
          <p:cNvPr id="2" name="텍스트 개체 틀 1">
            <a:extLst>
              <a:ext uri="{FF2B5EF4-FFF2-40B4-BE49-F238E27FC236}">
                <a16:creationId xmlns:a16="http://schemas.microsoft.com/office/drawing/2014/main" id="{647229AE-608E-41AA-A13C-016E99E7303D}"/>
              </a:ext>
            </a:extLst>
          </p:cNvPr>
          <p:cNvSpPr>
            <a:spLocks noGrp="1"/>
          </p:cNvSpPr>
          <p:nvPr>
            <p:ph type="body" sz="quarter" idx="19"/>
          </p:nvPr>
        </p:nvSpPr>
        <p:spPr/>
        <p:txBody>
          <a:bodyPr/>
          <a:lstStyle/>
          <a:p>
            <a:r>
              <a:rPr lang="ko-KR" altLang="en-US"/>
              <a:t>머신 러닝</a:t>
            </a:r>
          </a:p>
        </p:txBody>
      </p:sp>
      <p:sp>
        <p:nvSpPr>
          <p:cNvPr id="4" name="직사각형 3">
            <a:extLst>
              <a:ext uri="{FF2B5EF4-FFF2-40B4-BE49-F238E27FC236}">
                <a16:creationId xmlns:a16="http://schemas.microsoft.com/office/drawing/2014/main" id="{55DF17A2-4F83-4C54-8A33-2CC056659957}"/>
              </a:ext>
            </a:extLst>
          </p:cNvPr>
          <p:cNvSpPr/>
          <p:nvPr/>
        </p:nvSpPr>
        <p:spPr>
          <a:xfrm>
            <a:off x="452500" y="843924"/>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15" name="텍스트 개체 틀 2">
            <a:extLst>
              <a:ext uri="{FF2B5EF4-FFF2-40B4-BE49-F238E27FC236}">
                <a16:creationId xmlns:a16="http://schemas.microsoft.com/office/drawing/2014/main" id="{611BB19B-5958-4486-927A-1DC46350CB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8574677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058688"/>
            <a:ext cx="7770587" cy="2308324"/>
          </a:xfrm>
          <a:prstGeom prst="rect">
            <a:avLst/>
          </a:prstGeom>
          <a:solidFill>
            <a:srgbClr val="E2E2F6"/>
          </a:solidFill>
        </p:spPr>
        <p:txBody>
          <a:bodyPr wrap="square">
            <a:spAutoFit/>
          </a:bodyPr>
          <a:lstStyle/>
          <a:p>
            <a:r>
              <a:rPr lang="pl-PL" altLang="ko-KR" sz="1600">
                <a:latin typeface="Consolas" panose="020B0609020204030204" pitchFamily="49" charset="0"/>
              </a:rPr>
              <a:t>layer3 = SingleLayer()</a:t>
            </a:r>
          </a:p>
          <a:p>
            <a:r>
              <a:rPr lang="pl-PL" altLang="ko-KR" sz="1600">
                <a:latin typeface="Consolas" panose="020B0609020204030204" pitchFamily="49" charset="0"/>
              </a:rPr>
              <a:t>layer3.fit(x_train_scaled, y_train, x_val=x_val_scaled, y_val=y_val)</a:t>
            </a:r>
          </a:p>
          <a:p>
            <a:r>
              <a:rPr lang="pl-PL" altLang="ko-KR" sz="1600">
                <a:latin typeface="Consolas" panose="020B0609020204030204" pitchFamily="49" charset="0"/>
              </a:rPr>
              <a:t>plt.ylim(0, 0.3)</a:t>
            </a:r>
          </a:p>
          <a:p>
            <a:r>
              <a:rPr lang="pl-PL" altLang="ko-KR" sz="1600">
                <a:latin typeface="Consolas" panose="020B0609020204030204" pitchFamily="49" charset="0"/>
              </a:rPr>
              <a:t>plt.plot(layer3.losses)</a:t>
            </a:r>
          </a:p>
          <a:p>
            <a:r>
              <a:rPr lang="pl-PL" altLang="ko-KR" sz="1600">
                <a:latin typeface="Consolas" panose="020B0609020204030204" pitchFamily="49" charset="0"/>
              </a:rPr>
              <a:t>plt.plot(layer3.val_losses)</a:t>
            </a:r>
          </a:p>
          <a:p>
            <a:r>
              <a:rPr lang="pl-PL" altLang="ko-KR" sz="1600">
                <a:latin typeface="Consolas" panose="020B0609020204030204" pitchFamily="49" charset="0"/>
              </a:rPr>
              <a:t>plt.ylabel('loss')</a:t>
            </a:r>
          </a:p>
          <a:p>
            <a:r>
              <a:rPr lang="pl-PL" altLang="ko-KR" sz="1600">
                <a:latin typeface="Consolas" panose="020B0609020204030204" pitchFamily="49" charset="0"/>
              </a:rPr>
              <a:t>plt.xlabel('epoch')</a:t>
            </a:r>
          </a:p>
          <a:p>
            <a:r>
              <a:rPr lang="pl-PL" altLang="ko-KR" sz="1600">
                <a:latin typeface="Consolas" panose="020B0609020204030204" pitchFamily="49" charset="0"/>
              </a:rPr>
              <a:t>plt.legend(['train_loss', 'val_loss'])</a:t>
            </a:r>
          </a:p>
          <a:p>
            <a:r>
              <a:rPr lang="pl-PL" altLang="ko-KR" sz="1600">
                <a:latin typeface="Consolas" panose="020B0609020204030204" pitchFamily="49" charset="0"/>
              </a:rPr>
              <a:t>plt.show()</a:t>
            </a:r>
            <a:endParaRPr lang="ko-KR" altLang="en-US" sz="1200">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668" y="3497898"/>
            <a:ext cx="4218664" cy="2862665"/>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8390A1EF-35E0-4F17-B2E2-25FE12D3ACFD}"/>
              </a:ext>
            </a:extLst>
          </p:cNvPr>
          <p:cNvSpPr>
            <a:spLocks noGrp="1"/>
          </p:cNvSpPr>
          <p:nvPr>
            <p:ph type="body" sz="quarter" idx="19"/>
          </p:nvPr>
        </p:nvSpPr>
        <p:spPr/>
        <p:txBody>
          <a:bodyPr/>
          <a:lstStyle/>
          <a:p>
            <a:r>
              <a:rPr lang="ko-KR" altLang="en-US"/>
              <a:t>과대적합 구간</a:t>
            </a:r>
          </a:p>
        </p:txBody>
      </p:sp>
      <p:sp>
        <p:nvSpPr>
          <p:cNvPr id="8" name="텍스트 개체 틀 6">
            <a:extLst>
              <a:ext uri="{FF2B5EF4-FFF2-40B4-BE49-F238E27FC236}">
                <a16:creationId xmlns:a16="http://schemas.microsoft.com/office/drawing/2014/main" id="{ECF33739-D706-46A8-9419-D5DEC42D90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5513265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714637"/>
            <a:ext cx="7770587" cy="880819"/>
          </a:xfrm>
          <a:prstGeom prst="rect">
            <a:avLst/>
          </a:prstGeom>
          <a:solidFill>
            <a:srgbClr val="E2E2F6"/>
          </a:solidFill>
        </p:spPr>
        <p:txBody>
          <a:bodyPr wrap="square">
            <a:spAutoFit/>
          </a:bodyPr>
          <a:lstStyle/>
          <a:p>
            <a:r>
              <a:rPr lang="pl-PL" altLang="ko-KR" sz="1708">
                <a:latin typeface="Consolas" panose="020B0609020204030204" pitchFamily="49" charset="0"/>
              </a:rPr>
              <a:t>layer4 = SingleLayer()</a:t>
            </a:r>
          </a:p>
          <a:p>
            <a:r>
              <a:rPr lang="pl-PL" altLang="ko-KR" sz="1708">
                <a:latin typeface="Consolas" panose="020B0609020204030204" pitchFamily="49" charset="0"/>
              </a:rPr>
              <a:t>layer4.fit(x_train_scaled, y_train, epochs=20)</a:t>
            </a:r>
          </a:p>
          <a:p>
            <a:r>
              <a:rPr lang="pl-PL" altLang="ko-KR" sz="1708">
                <a:latin typeface="Consolas" panose="020B0609020204030204" pitchFamily="49" charset="0"/>
              </a:rPr>
              <a:t>layer4.score(x_val_scaled,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23532" y="2642115"/>
            <a:ext cx="2268570" cy="355162"/>
          </a:xfrm>
          <a:prstGeom prst="rect">
            <a:avLst/>
          </a:prstGeom>
        </p:spPr>
        <p:txBody>
          <a:bodyPr wrap="none">
            <a:spAutoFit/>
          </a:bodyPr>
          <a:lstStyle/>
          <a:p>
            <a:r>
              <a:rPr lang="en-US" altLang="ko-KR" sz="1708" b="1">
                <a:latin typeface="+mj-ea"/>
                <a:ea typeface="+mj-ea"/>
              </a:rPr>
              <a:t>0.978021978021978</a:t>
            </a:r>
            <a:endParaRPr lang="ko-KR" altLang="en-US" sz="1708" b="1">
              <a:latin typeface="+mj-ea"/>
              <a:ea typeface="+mj-ea"/>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11708" y="1233421"/>
            <a:ext cx="1816523" cy="384401"/>
          </a:xfrm>
          <a:prstGeom prst="rect">
            <a:avLst/>
          </a:prstGeom>
          <a:noFill/>
        </p:spPr>
        <p:txBody>
          <a:bodyPr wrap="none" rtlCol="0">
            <a:spAutoFit/>
          </a:bodyPr>
          <a:lstStyle/>
          <a:p>
            <a:pPr algn="l"/>
            <a:r>
              <a:rPr lang="ko-KR" altLang="en-US" sz="1898" b="1">
                <a:latin typeface="+mj-ea"/>
                <a:ea typeface="+mj-ea"/>
              </a:rPr>
              <a:t>훈련 조기 종료</a:t>
            </a:r>
          </a:p>
        </p:txBody>
      </p:sp>
      <p:sp>
        <p:nvSpPr>
          <p:cNvPr id="2" name="텍스트 개체 틀 1">
            <a:extLst>
              <a:ext uri="{FF2B5EF4-FFF2-40B4-BE49-F238E27FC236}">
                <a16:creationId xmlns:a16="http://schemas.microsoft.com/office/drawing/2014/main" id="{EAA52F94-6A62-4ACD-B6B5-D80BA6AC70FA}"/>
              </a:ext>
            </a:extLst>
          </p:cNvPr>
          <p:cNvSpPr>
            <a:spLocks noGrp="1"/>
          </p:cNvSpPr>
          <p:nvPr>
            <p:ph type="body" sz="quarter" idx="19"/>
          </p:nvPr>
        </p:nvSpPr>
        <p:spPr/>
        <p:txBody>
          <a:bodyPr/>
          <a:lstStyle/>
          <a:p>
            <a:r>
              <a:rPr lang="ko-KR" altLang="en-US"/>
              <a:t>훈련 조기 종료</a:t>
            </a:r>
          </a:p>
        </p:txBody>
      </p:sp>
      <p:sp>
        <p:nvSpPr>
          <p:cNvPr id="10" name="텍스트 개체 틀 6">
            <a:extLst>
              <a:ext uri="{FF2B5EF4-FFF2-40B4-BE49-F238E27FC236}">
                <a16:creationId xmlns:a16="http://schemas.microsoft.com/office/drawing/2014/main" id="{FC452D93-F3B4-4CA7-BDAB-CE78680B178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078834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E13DB32D-8792-4120-937D-FF937C318F01}"/>
              </a:ext>
            </a:extLst>
          </p:cNvPr>
          <p:cNvCxnSpPr/>
          <p:nvPr/>
        </p:nvCxnSpPr>
        <p:spPr>
          <a:xfrm>
            <a:off x="1446478"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446478"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092490"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732687"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869106" y="2994059"/>
            <a:ext cx="1863581" cy="1200642"/>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815128" y="2853463"/>
            <a:ext cx="1512205" cy="1465099"/>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5" name="자유형: 도형 4">
            <a:extLst>
              <a:ext uri="{FF2B5EF4-FFF2-40B4-BE49-F238E27FC236}">
                <a16:creationId xmlns:a16="http://schemas.microsoft.com/office/drawing/2014/main" id="{5B45C380-E8C9-4F85-B6A1-4FD74BBC02DF}"/>
              </a:ext>
            </a:extLst>
          </p:cNvPr>
          <p:cNvSpPr/>
          <p:nvPr/>
        </p:nvSpPr>
        <p:spPr>
          <a:xfrm>
            <a:off x="1830273" y="2899318"/>
            <a:ext cx="1798930" cy="1179233"/>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417445"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417446"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063457"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7703654"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sp>
        <p:nvSpPr>
          <p:cNvPr id="37" name="타원 36">
            <a:extLst>
              <a:ext uri="{FF2B5EF4-FFF2-40B4-BE49-F238E27FC236}">
                <a16:creationId xmlns:a16="http://schemas.microsoft.com/office/drawing/2014/main" id="{A1A4D1C1-A4B2-4185-97B9-33D55C3E5BFE}"/>
              </a:ext>
            </a:extLst>
          </p:cNvPr>
          <p:cNvSpPr/>
          <p:nvPr/>
        </p:nvSpPr>
        <p:spPr>
          <a:xfrm>
            <a:off x="5840073" y="3923154"/>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069842" y="413122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471979" y="409948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6700706" y="3745062"/>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6978450" y="3383588"/>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281744" y="311123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7648510" y="2994060"/>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436755" y="274609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5741327" y="2968777"/>
            <a:ext cx="2151235" cy="1262173"/>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1" name="직사각형 30">
            <a:extLst>
              <a:ext uri="{FF2B5EF4-FFF2-40B4-BE49-F238E27FC236}">
                <a16:creationId xmlns:a16="http://schemas.microsoft.com/office/drawing/2014/main" id="{1F8743CD-9B76-4D44-8314-8C7B4958BEEE}"/>
              </a:ext>
            </a:extLst>
          </p:cNvPr>
          <p:cNvSpPr/>
          <p:nvPr/>
        </p:nvSpPr>
        <p:spPr>
          <a:xfrm>
            <a:off x="7323422" y="2626411"/>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557566" y="2899317"/>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8D9D1136-6B94-44DE-88AA-C2C75B96DE32}"/>
              </a:ext>
            </a:extLst>
          </p:cNvPr>
          <p:cNvSpPr>
            <a:spLocks noGrp="1"/>
          </p:cNvSpPr>
          <p:nvPr>
            <p:ph type="body" sz="quarter" idx="19"/>
          </p:nvPr>
        </p:nvSpPr>
        <p:spPr/>
        <p:txBody>
          <a:bodyPr/>
          <a:lstStyle/>
          <a:p>
            <a:r>
              <a:rPr lang="ko-KR" altLang="en-US"/>
              <a:t>가중치 규제</a:t>
            </a:r>
            <a:r>
              <a:rPr lang="en-US" altLang="ko-KR"/>
              <a:t>(regularization)</a:t>
            </a:r>
            <a:endParaRPr lang="ko-KR" altLang="en-US"/>
          </a:p>
        </p:txBody>
      </p:sp>
      <p:sp>
        <p:nvSpPr>
          <p:cNvPr id="36" name="텍스트 개체 틀 6">
            <a:extLst>
              <a:ext uri="{FF2B5EF4-FFF2-40B4-BE49-F238E27FC236}">
                <a16:creationId xmlns:a16="http://schemas.microsoft.com/office/drawing/2014/main" id="{F03921D1-A59C-4A6A-8AD3-F9D24ABC13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5199721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7" y="867664"/>
            <a:ext cx="8266045" cy="400110"/>
          </a:xfrm>
          <a:prstGeom prst="rect">
            <a:avLst/>
          </a:prstGeom>
          <a:noFill/>
        </p:spPr>
        <p:txBody>
          <a:bodyPr wrap="none" rtlCol="0">
            <a:spAutoFit/>
          </a:bodyPr>
          <a:lstStyle/>
          <a:p>
            <a:pPr algn="l"/>
            <a:r>
              <a:rPr lang="en-US" altLang="ko-KR" sz="2000" b="1">
                <a:latin typeface="+mj-ea"/>
                <a:ea typeface="+mj-ea"/>
              </a:rPr>
              <a:t>L1 </a:t>
            </a:r>
            <a:r>
              <a:rPr lang="ko-KR" altLang="en-US" sz="2000" b="1">
                <a:latin typeface="+mj-ea"/>
                <a:ea typeface="+mj-ea"/>
              </a:rPr>
              <a:t>규제는 손실 함수에 가중치의 절대값인 </a:t>
            </a:r>
            <a:r>
              <a:rPr lang="en-US" altLang="ko-KR" sz="2000" b="1">
                <a:latin typeface="+mj-ea"/>
                <a:ea typeface="+mj-ea"/>
              </a:rPr>
              <a:t>L1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을 추가한다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265023" y="1306709"/>
                <a:ext cx="2061397" cy="9326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d>
                            <m:dPr>
                              <m:begChr m:val="|"/>
                              <m:endChr m:val="|"/>
                              <m:ctrlPr>
                                <a:rPr lang="en-US" altLang="ko-KR" sz="2000" i="1">
                                  <a:latin typeface="Cambria Math" panose="02040503050406030204" pitchFamily="18" charset="0"/>
                                </a:rPr>
                              </m:ctrlPr>
                            </m:dPr>
                            <m:e>
                              <m:d>
                                <m:dPr>
                                  <m:begChr m:val="|"/>
                                  <m:endChr m:val="|"/>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e>
                          </m:d>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nary>
                        <m:naryPr>
                          <m:chr m:val="∑"/>
                          <m:ctrlPr>
                            <a:rPr lang="en-US" altLang="ko-KR" sz="2000" i="1">
                              <a:latin typeface="Cambria Math" panose="02040503050406030204" pitchFamily="18" charset="0"/>
                            </a:rPr>
                          </m:ctrlPr>
                        </m:naryPr>
                        <m:sub>
                          <m:r>
                            <m:rPr>
                              <m:brk m:alnAt="23"/>
                            </m:rPr>
                            <a:rPr lang="en-US" altLang="ko-KR" sz="2000" i="1">
                              <a:latin typeface="Cambria Math" panose="02040503050406030204" pitchFamily="18" charset="0"/>
                            </a:rPr>
                            <m:t>𝑖</m:t>
                          </m:r>
                          <m:r>
                            <a:rPr lang="en-US" altLang="ko-KR" sz="2000" i="1">
                              <a:latin typeface="Cambria Math" panose="02040503050406030204" pitchFamily="18" charset="0"/>
                            </a:rPr>
                            <m:t>=1</m:t>
                          </m:r>
                        </m:sub>
                        <m:sup>
                          <m:r>
                            <a:rPr lang="en-US" altLang="ko-KR" sz="2000" i="1">
                              <a:latin typeface="Cambria Math" panose="02040503050406030204" pitchFamily="18" charset="0"/>
                            </a:rPr>
                            <m:t>𝑛</m:t>
                          </m:r>
                        </m:sup>
                        <m:e>
                          <m:d>
                            <m:dPr>
                              <m:begChr m:val="|"/>
                              <m:endChr m:val="|"/>
                              <m:ctrlPr>
                                <a:rPr lang="en-US" altLang="ko-KR" sz="2000" i="1">
                                  <a:latin typeface="Cambria Math" panose="02040503050406030204" pitchFamily="18" charset="0"/>
                                </a:rPr>
                              </m:ctrlPr>
                            </m:dPr>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e>
                          </m:d>
                        </m:e>
                      </m:nary>
                    </m:oMath>
                  </m:oMathPara>
                </a14:m>
                <a:endParaRPr lang="ko-KR" altLang="en-US" sz="2000">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265023" y="1306709"/>
                <a:ext cx="2061397" cy="9326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0903" y="3756969"/>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0903" y="3756969"/>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14909" y="5020847"/>
                <a:ext cx="6423618"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14909" y="5020847"/>
                <a:ext cx="6423618"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02814" y="4665685"/>
                <a:ext cx="8185511" cy="355162"/>
              </a:xfrm>
              <a:prstGeom prst="rect">
                <a:avLst/>
              </a:prstGeom>
              <a:noFill/>
            </p:spPr>
            <p:txBody>
              <a:bodyPr wrap="none" rtlCol="0">
                <a:spAutoFit/>
              </a:bodyPr>
              <a:lstStyle/>
              <a:p>
                <a:r>
                  <a:rPr lang="en-US" altLang="ko-KR" sz="1708" b="1">
                    <a:latin typeface="+mj-ea"/>
                    <a:ea typeface="+mj-ea"/>
                  </a:rPr>
                  <a:t>L1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02814" y="4665685"/>
                <a:ext cx="8185511" cy="355162"/>
              </a:xfrm>
              <a:prstGeom prst="rect">
                <a:avLst/>
              </a:prstGeom>
              <a:blipFill>
                <a:blip r:embed="rId6"/>
                <a:stretch>
                  <a:fillRect l="-521"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3D2BBF0-FBBA-4ECF-BFBF-687C8D75B52B}"/>
                  </a:ext>
                </a:extLst>
              </p:cNvPr>
              <p:cNvSpPr txBox="1"/>
              <p:nvPr/>
            </p:nvSpPr>
            <p:spPr>
              <a:xfrm>
                <a:off x="5546632" y="1756536"/>
                <a:ext cx="3500254"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r>
                        <a:rPr lang="en-US" altLang="ko-KR" sz="2800" i="1">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3D2BBF0-FBBA-4ECF-BFBF-687C8D75B52B}"/>
                  </a:ext>
                </a:extLst>
              </p:cNvPr>
              <p:cNvSpPr txBox="1">
                <a:spLocks noRot="1" noChangeAspect="1" noMove="1" noResize="1" noEditPoints="1" noAdjustHandles="1" noChangeArrowheads="1" noChangeShapeType="1" noTextEdit="1"/>
              </p:cNvSpPr>
              <p:nvPr/>
            </p:nvSpPr>
            <p:spPr>
              <a:xfrm>
                <a:off x="5546632" y="1756536"/>
                <a:ext cx="3500254" cy="430887"/>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640607-518E-413E-9E48-D308F4C99210}"/>
                  </a:ext>
                </a:extLst>
              </p:cNvPr>
              <p:cNvSpPr txBox="1"/>
              <p:nvPr/>
            </p:nvSpPr>
            <p:spPr>
              <a:xfrm>
                <a:off x="5584763" y="2451501"/>
                <a:ext cx="39707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2800" i="1" smtClean="0">
                          <a:latin typeface="Cambria Math" panose="02040503050406030204" pitchFamily="18" charset="0"/>
                        </a:rPr>
                        <m:t>𝛼</m:t>
                      </m:r>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b="0" i="1" smtClean="0">
                              <a:latin typeface="Cambria Math" panose="02040503050406030204" pitchFamily="18" charset="0"/>
                            </a:rPr>
                            <m:t>30</m:t>
                          </m:r>
                        </m:sub>
                      </m:sSub>
                      <m:r>
                        <a:rPr lang="en-US" altLang="ko-KR" sz="2800" i="1">
                          <a:latin typeface="Cambria Math" panose="02040503050406030204" pitchFamily="18" charset="0"/>
                        </a:rPr>
                        <m:t>|)</m:t>
                      </m:r>
                    </m:oMath>
                  </m:oMathPara>
                </a14:m>
                <a:endParaRPr lang="ko-KR" altLang="en-US" sz="28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E5640607-518E-413E-9E48-D308F4C99210}"/>
                  </a:ext>
                </a:extLst>
              </p:cNvPr>
              <p:cNvSpPr txBox="1">
                <a:spLocks noRot="1" noChangeAspect="1" noMove="1" noResize="1" noEditPoints="1" noAdjustHandles="1" noChangeArrowheads="1" noChangeShapeType="1" noTextEdit="1"/>
              </p:cNvSpPr>
              <p:nvPr/>
            </p:nvSpPr>
            <p:spPr>
              <a:xfrm>
                <a:off x="5584763" y="2451501"/>
                <a:ext cx="3970767" cy="430887"/>
              </a:xfrm>
              <a:prstGeom prst="rect">
                <a:avLst/>
              </a:prstGeom>
              <a:blipFill>
                <a:blip r:embed="rId8"/>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BCBD5AE6-9838-475F-8DB9-CFAA9DE7D400}"/>
              </a:ext>
            </a:extLst>
          </p:cNvPr>
          <p:cNvSpPr txBox="1"/>
          <p:nvPr/>
        </p:nvSpPr>
        <p:spPr>
          <a:xfrm>
            <a:off x="5529001" y="3047145"/>
            <a:ext cx="4112023" cy="400110"/>
          </a:xfrm>
          <a:prstGeom prst="rect">
            <a:avLst/>
          </a:prstGeom>
          <a:noFill/>
        </p:spPr>
        <p:txBody>
          <a:bodyPr wrap="none" rtlCol="0">
            <a:spAutoFit/>
          </a:bodyPr>
          <a:lstStyle/>
          <a:p>
            <a:pPr algn="l"/>
            <a:r>
              <a:rPr lang="ko-KR" altLang="en-US" sz="2000" b="1">
                <a:latin typeface="+mj-ea"/>
                <a:ea typeface="+mj-ea"/>
              </a:rPr>
              <a:t>절대값을 미분하면 부호가 남는다</a:t>
            </a:r>
            <a:r>
              <a:rPr lang="en-US" altLang="ko-KR" sz="2000" b="1">
                <a:latin typeface="+mj-ea"/>
                <a:ea typeface="+mj-ea"/>
              </a:rPr>
              <a:t>.</a:t>
            </a:r>
            <a:endParaRPr lang="ko-KR" altLang="en-US" sz="2000" b="1">
              <a:latin typeface="+mj-ea"/>
              <a:ea typeface="+mj-ea"/>
            </a:endParaRPr>
          </a:p>
        </p:txBody>
      </p:sp>
      <p:sp>
        <p:nvSpPr>
          <p:cNvPr id="3" name="텍스트 개체 틀 2">
            <a:extLst>
              <a:ext uri="{FF2B5EF4-FFF2-40B4-BE49-F238E27FC236}">
                <a16:creationId xmlns:a16="http://schemas.microsoft.com/office/drawing/2014/main" id="{69249EBF-EE52-4E03-8879-4565FAC90CFB}"/>
              </a:ext>
            </a:extLst>
          </p:cNvPr>
          <p:cNvSpPr>
            <a:spLocks noGrp="1"/>
          </p:cNvSpPr>
          <p:nvPr>
            <p:ph type="body" sz="quarter" idx="19"/>
          </p:nvPr>
        </p:nvSpPr>
        <p:spPr/>
        <p:txBody>
          <a:bodyPr/>
          <a:lstStyle/>
          <a:p>
            <a:r>
              <a:rPr lang="en-US" altLang="ko-KR"/>
              <a:t>L1 </a:t>
            </a:r>
            <a:r>
              <a:rPr lang="ko-KR" altLang="en-US"/>
              <a:t>규제</a:t>
            </a:r>
          </a:p>
        </p:txBody>
      </p:sp>
      <p:sp>
        <p:nvSpPr>
          <p:cNvPr id="14" name="텍스트 개체 틀 6">
            <a:extLst>
              <a:ext uri="{FF2B5EF4-FFF2-40B4-BE49-F238E27FC236}">
                <a16:creationId xmlns:a16="http://schemas.microsoft.com/office/drawing/2014/main" id="{5E77F655-4FF0-42B6-BACB-6B06A2AB302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cxnSp>
        <p:nvCxnSpPr>
          <p:cNvPr id="8" name="직선 화살표 연결선 7">
            <a:extLst>
              <a:ext uri="{FF2B5EF4-FFF2-40B4-BE49-F238E27FC236}">
                <a16:creationId xmlns:a16="http://schemas.microsoft.com/office/drawing/2014/main" id="{89123BBE-0FFD-4025-8E1E-5594B7A12AFA}"/>
              </a:ext>
            </a:extLst>
          </p:cNvPr>
          <p:cNvCxnSpPr/>
          <p:nvPr/>
        </p:nvCxnSpPr>
        <p:spPr>
          <a:xfrm>
            <a:off x="2900772" y="2528900"/>
            <a:ext cx="22322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84466C4B-3D49-46CD-AFEA-1D8F76D0B1FE}"/>
              </a:ext>
            </a:extLst>
          </p:cNvPr>
          <p:cNvCxnSpPr>
            <a:cxnSpLocks/>
          </p:cNvCxnSpPr>
          <p:nvPr/>
        </p:nvCxnSpPr>
        <p:spPr>
          <a:xfrm flipV="1">
            <a:off x="3646039" y="1484784"/>
            <a:ext cx="0" cy="1800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2D4AD9-3507-4D65-B039-1B97EDCD0651}"/>
              </a:ext>
            </a:extLst>
          </p:cNvPr>
          <p:cNvSpPr txBox="1"/>
          <p:nvPr/>
        </p:nvSpPr>
        <p:spPr>
          <a:xfrm>
            <a:off x="4105936" y="2862479"/>
            <a:ext cx="893193" cy="461665"/>
          </a:xfrm>
          <a:prstGeom prst="rect">
            <a:avLst/>
          </a:prstGeom>
          <a:noFill/>
        </p:spPr>
        <p:txBody>
          <a:bodyPr wrap="none" rtlCol="0">
            <a:spAutoFit/>
          </a:bodyPr>
          <a:lstStyle/>
          <a:p>
            <a:r>
              <a:rPr lang="en-US" altLang="ko-KR" sz="2400"/>
              <a:t>y=|x|</a:t>
            </a:r>
            <a:endParaRPr lang="ko-KR" altLang="en-US" sz="2400"/>
          </a:p>
        </p:txBody>
      </p:sp>
      <p:cxnSp>
        <p:nvCxnSpPr>
          <p:cNvPr id="13" name="직선 연결선 12">
            <a:extLst>
              <a:ext uri="{FF2B5EF4-FFF2-40B4-BE49-F238E27FC236}">
                <a16:creationId xmlns:a16="http://schemas.microsoft.com/office/drawing/2014/main" id="{C917AA1E-4CB6-4A43-8FDD-241DF02C02DA}"/>
              </a:ext>
            </a:extLst>
          </p:cNvPr>
          <p:cNvCxnSpPr>
            <a:cxnSpLocks/>
          </p:cNvCxnSpPr>
          <p:nvPr/>
        </p:nvCxnSpPr>
        <p:spPr>
          <a:xfrm flipV="1">
            <a:off x="3643891" y="1468329"/>
            <a:ext cx="1116868" cy="1076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B1D0F51-2AAC-4BD8-BD09-ECE6EE09989C}"/>
              </a:ext>
            </a:extLst>
          </p:cNvPr>
          <p:cNvCxnSpPr>
            <a:cxnSpLocks/>
          </p:cNvCxnSpPr>
          <p:nvPr/>
        </p:nvCxnSpPr>
        <p:spPr>
          <a:xfrm flipH="1" flipV="1">
            <a:off x="2612739" y="1577488"/>
            <a:ext cx="1037378" cy="9578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13359B1F-CF76-7BC1-3184-7C0C8330658B}"/>
              </a:ext>
            </a:extLst>
          </p:cNvPr>
          <p:cNvCxnSpPr>
            <a:cxnSpLocks/>
          </p:cNvCxnSpPr>
          <p:nvPr/>
        </p:nvCxnSpPr>
        <p:spPr>
          <a:xfrm flipV="1">
            <a:off x="3654193" y="1484784"/>
            <a:ext cx="1082783" cy="1044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5C52DE72-CF8B-42B0-8D1F-9B15FB03BAC0}"/>
              </a:ext>
            </a:extLst>
          </p:cNvPr>
          <p:cNvSpPr/>
          <p:nvPr/>
        </p:nvSpPr>
        <p:spPr>
          <a:xfrm>
            <a:off x="4119500" y="1990927"/>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연결선 22">
            <a:extLst>
              <a:ext uri="{FF2B5EF4-FFF2-40B4-BE49-F238E27FC236}">
                <a16:creationId xmlns:a16="http://schemas.microsoft.com/office/drawing/2014/main" id="{D962EEFD-7DC9-1C3A-AD2E-14EE0F45EFD2}"/>
              </a:ext>
            </a:extLst>
          </p:cNvPr>
          <p:cNvCxnSpPr>
            <a:cxnSpLocks/>
          </p:cNvCxnSpPr>
          <p:nvPr/>
        </p:nvCxnSpPr>
        <p:spPr>
          <a:xfrm>
            <a:off x="2612740" y="1563756"/>
            <a:ext cx="1033299" cy="9651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타원 26">
            <a:extLst>
              <a:ext uri="{FF2B5EF4-FFF2-40B4-BE49-F238E27FC236}">
                <a16:creationId xmlns:a16="http://schemas.microsoft.com/office/drawing/2014/main" id="{CC36D322-F6C2-8735-A887-50B4B0961153}"/>
              </a:ext>
            </a:extLst>
          </p:cNvPr>
          <p:cNvSpPr/>
          <p:nvPr/>
        </p:nvSpPr>
        <p:spPr>
          <a:xfrm>
            <a:off x="3147991" y="2049449"/>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8819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0</m:t>
                      </m:r>
                      <m:r>
                        <a:rPr lang="en-US" altLang="ko-KR" i="1">
                          <a:latin typeface="Cambria Math" panose="02040503050406030204" pitchFamily="18" charset="0"/>
                        </a:rPr>
                        <m:t>.</m:t>
                      </m:r>
                      <m:r>
                        <a:rPr lang="en-US" altLang="ko-KR" i="1">
                          <a:latin typeface="Cambria Math" panose="02040503050406030204" pitchFamily="18" charset="0"/>
                        </a:rPr>
                        <m:t>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604"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1</m:t>
                      </m:r>
                      <m:r>
                        <a:rPr lang="en-US" altLang="ko-KR">
                          <a:latin typeface="Cambria Math" panose="02040503050406030204" pitchFamily="18" charset="0"/>
                        </a:rPr>
                        <m:t>∗</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97"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635317" y="2661326"/>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-0.92</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4829"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3753" y="198884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420655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947723" y="5824156"/>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  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56793" y="515167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778337" y="4886737"/>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
        <p:nvSpPr>
          <p:cNvPr id="42" name="타원 41">
            <a:extLst>
              <a:ext uri="{FF2B5EF4-FFF2-40B4-BE49-F238E27FC236}">
                <a16:creationId xmlns:a16="http://schemas.microsoft.com/office/drawing/2014/main" id="{CF2E9BB9-39C6-2219-199B-DEBD6A8EED90}"/>
              </a:ext>
            </a:extLst>
          </p:cNvPr>
          <p:cNvSpPr/>
          <p:nvPr/>
        </p:nvSpPr>
        <p:spPr>
          <a:xfrm>
            <a:off x="2884523"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9828685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591519" y="1002464"/>
            <a:ext cx="8266045" cy="400110"/>
          </a:xfrm>
          <a:prstGeom prst="rect">
            <a:avLst/>
          </a:prstGeom>
          <a:noFill/>
        </p:spPr>
        <p:txBody>
          <a:bodyPr wrap="none" rtlCol="0">
            <a:spAutoFit/>
          </a:bodyPr>
          <a:lstStyle/>
          <a:p>
            <a:pPr algn="l"/>
            <a:r>
              <a:rPr lang="en-US" altLang="ko-KR" sz="2000" b="1">
                <a:latin typeface="+mn-ea"/>
              </a:rPr>
              <a:t>L1 </a:t>
            </a:r>
            <a:r>
              <a:rPr lang="ko-KR" altLang="en-US" sz="2000" b="1">
                <a:latin typeface="+mn-ea"/>
              </a:rPr>
              <a:t>규제는 손실 함수에 가중치의 절대값인 </a:t>
            </a:r>
            <a:r>
              <a:rPr lang="en-US" altLang="ko-KR" sz="2000" b="1">
                <a:latin typeface="+mn-ea"/>
              </a:rPr>
              <a:t>L1 </a:t>
            </a:r>
            <a:r>
              <a:rPr lang="ko-KR" altLang="en-US" sz="2000" b="1">
                <a:latin typeface="+mn-ea"/>
              </a:rPr>
              <a:t>노름</a:t>
            </a:r>
            <a:r>
              <a:rPr lang="en-US" altLang="ko-KR" sz="2000" b="1">
                <a:latin typeface="+mn-ea"/>
              </a:rPr>
              <a:t>(norm)</a:t>
            </a:r>
            <a:r>
              <a:rPr lang="ko-KR" altLang="en-US" sz="2000" b="1">
                <a:latin typeface="+mn-ea"/>
              </a:rPr>
              <a:t>을 추가한다</a:t>
            </a:r>
            <a:r>
              <a:rPr lang="en-US" altLang="ko-KR" sz="2000" b="1">
                <a:latin typeface="+mn-ea"/>
              </a:rPr>
              <a:t>.</a:t>
            </a:r>
            <a:endParaRPr lang="ko-KR" altLang="en-US" sz="2000" b="1">
              <a:latin typeface="+mn-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59995" y="1614161"/>
                <a:ext cx="4263283"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59995" y="1614161"/>
                <a:ext cx="4263283"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31884" y="3915616"/>
            <a:ext cx="5341527" cy="355162"/>
          </a:xfrm>
          <a:prstGeom prst="rect">
            <a:avLst/>
          </a:prstGeom>
          <a:noFill/>
        </p:spPr>
        <p:txBody>
          <a:bodyPr wrap="none" rtlCol="0">
            <a:spAutoFit/>
          </a:bodyPr>
          <a:lstStyle/>
          <a:p>
            <a:r>
              <a:rPr lang="ko-KR" altLang="en-US" sz="1708" b="1" err="1">
                <a:latin typeface="+mn-ea"/>
              </a:rPr>
              <a:t>파이썬으로</a:t>
            </a:r>
            <a:r>
              <a:rPr lang="ko-KR" altLang="en-US" sz="1708" b="1">
                <a:latin typeface="+mn-ea"/>
              </a:rPr>
              <a:t> 작성된 </a:t>
            </a:r>
            <a:r>
              <a:rPr lang="en-US" altLang="ko-KR" sz="1708" b="1">
                <a:latin typeface="+mn-ea"/>
              </a:rPr>
              <a:t>L1 </a:t>
            </a:r>
            <a:r>
              <a:rPr lang="ko-KR" altLang="en-US" sz="1708" b="1">
                <a:latin typeface="+mn-ea"/>
              </a:rPr>
              <a:t>규제 적용된 오차 </a:t>
            </a:r>
            <a:r>
              <a:rPr lang="ko-KR" altLang="en-US" sz="1708" b="1" err="1">
                <a:latin typeface="+mn-ea"/>
              </a:rPr>
              <a:t>역전파</a:t>
            </a:r>
            <a:r>
              <a:rPr lang="ko-KR" altLang="en-US" sz="1708" b="1">
                <a:latin typeface="+mn-ea"/>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59996" y="2496996"/>
                <a:ext cx="6175601"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59996" y="2496996"/>
                <a:ext cx="6175601"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59995" y="4414050"/>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np.sign(w)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31885" y="5374090"/>
            <a:ext cx="5686172" cy="355162"/>
          </a:xfrm>
          <a:prstGeom prst="rect">
            <a:avLst/>
          </a:prstGeom>
          <a:noFill/>
        </p:spPr>
        <p:txBody>
          <a:bodyPr wrap="none" rtlCol="0">
            <a:spAutoFit/>
          </a:bodyPr>
          <a:lstStyle/>
          <a:p>
            <a:r>
              <a:rPr lang="ko-KR" altLang="en-US" sz="1708" b="1">
                <a:latin typeface="+mn-ea"/>
              </a:rPr>
              <a:t>회귀 모델에 </a:t>
            </a:r>
            <a:r>
              <a:rPr lang="en-US" altLang="ko-KR" sz="1708" b="1">
                <a:latin typeface="+mn-ea"/>
              </a:rPr>
              <a:t>L1 </a:t>
            </a:r>
            <a:r>
              <a:rPr lang="ko-KR" altLang="en-US" sz="1708" b="1">
                <a:latin typeface="+mn-ea"/>
              </a:rPr>
              <a:t>규제를 추가한 것을 라쏘 모델이라 한다</a:t>
            </a:r>
            <a:r>
              <a:rPr lang="en-US" altLang="ko-KR" sz="1708" b="1">
                <a:latin typeface="+mn-ea"/>
              </a:rPr>
              <a:t>.</a:t>
            </a:r>
            <a:endParaRPr lang="ko-KR" altLang="en-US" sz="1708" b="1">
              <a:latin typeface="+mn-ea"/>
            </a:endParaRPr>
          </a:p>
        </p:txBody>
      </p:sp>
      <p:sp>
        <p:nvSpPr>
          <p:cNvPr id="2" name="텍스트 개체 틀 1">
            <a:extLst>
              <a:ext uri="{FF2B5EF4-FFF2-40B4-BE49-F238E27FC236}">
                <a16:creationId xmlns:a16="http://schemas.microsoft.com/office/drawing/2014/main" id="{88833AAD-D88E-4194-971A-206102CCEFAA}"/>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규제의 미분</a:t>
            </a:r>
            <a:endParaRPr lang="ko-KR" altLang="en-US"/>
          </a:p>
        </p:txBody>
      </p:sp>
      <p:sp>
        <p:nvSpPr>
          <p:cNvPr id="12" name="텍스트 개체 틀 6">
            <a:extLst>
              <a:ext uri="{FF2B5EF4-FFF2-40B4-BE49-F238E27FC236}">
                <a16:creationId xmlns:a16="http://schemas.microsoft.com/office/drawing/2014/main" id="{357BE4CC-3E6D-4402-AD79-6AE30B565D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9201794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35621"/>
            <a:ext cx="8355814" cy="400110"/>
          </a:xfrm>
          <a:prstGeom prst="rect">
            <a:avLst/>
          </a:prstGeom>
          <a:noFill/>
        </p:spPr>
        <p:txBody>
          <a:bodyPr wrap="none" rtlCol="0">
            <a:spAutoFit/>
          </a:bodyPr>
          <a:lstStyle/>
          <a:p>
            <a:pPr algn="l"/>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32279" y="1861276"/>
                <a:ext cx="267451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smtClean="0">
                              <a:latin typeface="Cambria Math" panose="02040503050406030204" pitchFamily="18" charset="0"/>
                            </a:rPr>
                          </m:ctrlPr>
                        </m:sSubPr>
                        <m:e>
                          <m:d>
                            <m:dPr>
                              <m:begChr m:val="|"/>
                              <m:endChr m:val="|"/>
                              <m:ctrlPr>
                                <a:rPr lang="en-US" altLang="ko-KR" sz="2277" i="1">
                                  <a:latin typeface="Cambria Math" panose="02040503050406030204" pitchFamily="18" charset="0"/>
                                </a:rPr>
                              </m:ctrlPr>
                            </m:dPr>
                            <m:e>
                              <m:d>
                                <m:dPr>
                                  <m:begChr m:val="|"/>
                                  <m:endChr m:val="|"/>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e>
                          </m:d>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f>
                        <m:fPr>
                          <m:ctrlPr>
                            <a:rPr lang="en-US" altLang="ko-KR" sz="2277" b="0" i="1" smtClean="0">
                              <a:latin typeface="Cambria Math" panose="02040503050406030204" pitchFamily="18" charset="0"/>
                            </a:rPr>
                          </m:ctrlPr>
                        </m:fPr>
                        <m:num>
                          <m:r>
                            <a:rPr lang="en-US" altLang="ko-KR" sz="2277" b="0" i="1" smtClean="0">
                              <a:latin typeface="Cambria Math" panose="02040503050406030204" pitchFamily="18" charset="0"/>
                            </a:rPr>
                            <m:t>1</m:t>
                          </m:r>
                        </m:num>
                        <m:den>
                          <m:r>
                            <a:rPr lang="en-US" altLang="ko-KR" sz="2277" b="0" i="1" smtClean="0">
                              <a:latin typeface="Cambria Math" panose="02040503050406030204" pitchFamily="18" charset="0"/>
                            </a:rPr>
                            <m:t>2</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32279" y="1861276"/>
                <a:ext cx="2674514" cy="104862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2281" y="3274598"/>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r>
                                <a:rPr lang="en-US" altLang="ko-KR" sz="2277" i="1">
                                  <a:latin typeface="Cambria Math" panose="02040503050406030204" pitchFamily="18" charset="0"/>
                                </a:rPr>
                                <m:t>)</m:t>
                              </m:r>
                            </m:e>
                          </m:d>
                        </m:e>
                      </m:func>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2281" y="3274598"/>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42114" y="4612795"/>
                <a:ext cx="676967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42114" y="4612795"/>
                <a:ext cx="6769674"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6556" y="4235429"/>
                <a:ext cx="8185511" cy="355162"/>
              </a:xfrm>
              <a:prstGeom prst="rect">
                <a:avLst/>
              </a:prstGeom>
              <a:noFill/>
            </p:spPr>
            <p:txBody>
              <a:bodyPr wrap="none" rtlCol="0">
                <a:spAutoFit/>
              </a:bodyPr>
              <a:lstStyle/>
              <a:p>
                <a:r>
                  <a:rPr lang="en-US" altLang="ko-KR" sz="1708" b="1">
                    <a:latin typeface="+mj-ea"/>
                    <a:ea typeface="+mj-ea"/>
                  </a:rPr>
                  <a:t>L2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6556" y="4235429"/>
                <a:ext cx="8185511" cy="355162"/>
              </a:xfrm>
              <a:prstGeom prst="rect">
                <a:avLst/>
              </a:prstGeom>
              <a:blipFill>
                <a:blip r:embed="rId6"/>
                <a:stretch>
                  <a:fillRect l="-521" t="-6897"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7BA3C2-7A14-487A-9D5B-E2AD31E78FF8}"/>
                  </a:ext>
                </a:extLst>
              </p:cNvPr>
              <p:cNvSpPr txBox="1"/>
              <p:nvPr/>
            </p:nvSpPr>
            <p:spPr>
              <a:xfrm>
                <a:off x="4953000" y="2034314"/>
                <a:ext cx="2401811"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m:t>
                          </m:r>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𝑤</m:t>
                          </m:r>
                        </m:e>
                        <m:sub>
                          <m:r>
                            <a:rPr lang="en-US" altLang="ko-KR" sz="2277" i="1">
                              <a:latin typeface="Cambria Math" panose="02040503050406030204" pitchFamily="18" charset="0"/>
                            </a:rPr>
                            <m:t>2</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07BA3C2-7A14-487A-9D5B-E2AD31E78FF8}"/>
                  </a:ext>
                </a:extLst>
              </p:cNvPr>
              <p:cNvSpPr txBox="1">
                <a:spLocks noRot="1" noChangeAspect="1" noMove="1" noResize="1" noEditPoints="1" noAdjustHandles="1" noChangeArrowheads="1" noChangeShapeType="1" noTextEdit="1"/>
              </p:cNvSpPr>
              <p:nvPr/>
            </p:nvSpPr>
            <p:spPr>
              <a:xfrm>
                <a:off x="4953000" y="2034314"/>
                <a:ext cx="2401811" cy="655692"/>
              </a:xfrm>
              <a:prstGeom prst="rect">
                <a:avLst/>
              </a:prstGeom>
              <a:blipFill>
                <a:blip r:embed="rId7"/>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14D2B758-821C-4C39-9112-FB521BF27A1E}"/>
              </a:ext>
            </a:extLst>
          </p:cNvPr>
          <p:cNvSpPr>
            <a:spLocks noGrp="1"/>
          </p:cNvSpPr>
          <p:nvPr>
            <p:ph type="body" sz="quarter" idx="19"/>
          </p:nvPr>
        </p:nvSpPr>
        <p:spPr/>
        <p:txBody>
          <a:bodyPr/>
          <a:lstStyle/>
          <a:p>
            <a:r>
              <a:rPr lang="en-US" altLang="ko-KR"/>
              <a:t>L2 </a:t>
            </a:r>
            <a:r>
              <a:rPr lang="ko-KR" altLang="en-US"/>
              <a:t>규제</a:t>
            </a:r>
          </a:p>
        </p:txBody>
      </p:sp>
      <p:sp>
        <p:nvSpPr>
          <p:cNvPr id="12" name="텍스트 개체 틀 6">
            <a:extLst>
              <a:ext uri="{FF2B5EF4-FFF2-40B4-BE49-F238E27FC236}">
                <a16:creationId xmlns:a16="http://schemas.microsoft.com/office/drawing/2014/main" id="{8D2B7B8C-1CEF-46DA-9C29-552D818B848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891177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28693"/>
            <a:ext cx="8355814" cy="400110"/>
          </a:xfrm>
          <a:prstGeom prst="rect">
            <a:avLst/>
          </a:prstGeom>
          <a:noFill/>
        </p:spPr>
        <p:txBody>
          <a:bodyPr wrap="none" rtlCol="0">
            <a:spAutoFit/>
          </a:bodyPr>
          <a:lstStyle/>
          <a:p>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67707" y="1536148"/>
                <a:ext cx="3440750"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smtClean="0">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b="0" i="1" smtClean="0">
                              <a:latin typeface="Cambria Math" panose="02040503050406030204" pitchFamily="18" charset="0"/>
                            </a:rPr>
                            <m:t>𝑎</m:t>
                          </m:r>
                          <m:r>
                            <a:rPr lang="en-US" altLang="ko-KR" sz="2277" i="1">
                              <a:latin typeface="Cambria Math" panose="02040503050406030204" pitchFamily="18" charset="0"/>
                            </a:rPr>
                            <m:t>−</m:t>
                          </m:r>
                          <m:r>
                            <a:rPr lang="en-US" altLang="ko-KR" sz="2277" b="0" i="1" smtClean="0">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67707" y="1536148"/>
                <a:ext cx="3440750"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629846" y="3574804"/>
            <a:ext cx="5341527" cy="355162"/>
          </a:xfrm>
          <a:prstGeom prst="rect">
            <a:avLst/>
          </a:prstGeom>
          <a:noFill/>
        </p:spPr>
        <p:txBody>
          <a:bodyPr wrap="none" rtlCol="0">
            <a:spAutoFit/>
          </a:bodyPr>
          <a:lstStyle/>
          <a:p>
            <a:r>
              <a:rPr lang="ko-KR" altLang="en-US" sz="1708" b="1">
                <a:latin typeface="+mj-ea"/>
                <a:ea typeface="+mj-ea"/>
              </a:rPr>
              <a:t>파이썬으로 작성된 </a:t>
            </a:r>
            <a:r>
              <a:rPr lang="en-US" altLang="ko-KR" sz="1708" b="1">
                <a:latin typeface="+mj-ea"/>
                <a:ea typeface="+mj-ea"/>
              </a:rPr>
              <a:t>L2 </a:t>
            </a:r>
            <a:r>
              <a:rPr lang="ko-KR" altLang="en-US" sz="1708" b="1">
                <a:latin typeface="+mj-ea"/>
                <a:ea typeface="+mj-ea"/>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67707" y="2418983"/>
                <a:ext cx="5598007"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b="0" i="1" smtClean="0">
                          <a:latin typeface="Cambria Math" panose="02040503050406030204" pitchFamily="18" charset="0"/>
                        </a:rPr>
                        <m:t>−</m:t>
                      </m:r>
                      <m:r>
                        <a:rPr lang="ko-KR" altLang="en-US" sz="2277" i="1">
                          <a:latin typeface="Cambria Math" panose="02040503050406030204" pitchFamily="18" charset="0"/>
                        </a:rPr>
                        <m:t>𝜂</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67707" y="2418983"/>
                <a:ext cx="5598007"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79044" y="4073105"/>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624508" y="5038735"/>
            <a:ext cx="5686172" cy="355162"/>
          </a:xfrm>
          <a:prstGeom prst="rect">
            <a:avLst/>
          </a:prstGeom>
          <a:noFill/>
        </p:spPr>
        <p:txBody>
          <a:bodyPr wrap="none" rtlCol="0">
            <a:spAutoFit/>
          </a:bodyPr>
          <a:lstStyle/>
          <a:p>
            <a:r>
              <a:rPr lang="ko-KR" altLang="en-US" sz="1708" b="1">
                <a:latin typeface="+mj-ea"/>
                <a:ea typeface="+mj-ea"/>
              </a:rPr>
              <a:t>회귀 모델에 </a:t>
            </a:r>
            <a:r>
              <a:rPr lang="en-US" altLang="ko-KR" sz="1708" b="1">
                <a:latin typeface="+mj-ea"/>
                <a:ea typeface="+mj-ea"/>
              </a:rPr>
              <a:t>L2 </a:t>
            </a:r>
            <a:r>
              <a:rPr lang="ko-KR" altLang="en-US" sz="1708" b="1">
                <a:latin typeface="+mj-ea"/>
                <a:ea typeface="+mj-ea"/>
              </a:rPr>
              <a:t>규제를 추가한 것을 릿지 모델이라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45D3C8C-431D-48F9-B2FF-09FD54AE332B}"/>
              </a:ext>
            </a:extLst>
          </p:cNvPr>
          <p:cNvSpPr>
            <a:spLocks noGrp="1"/>
          </p:cNvSpPr>
          <p:nvPr>
            <p:ph type="body" sz="quarter" idx="19"/>
          </p:nvPr>
        </p:nvSpPr>
        <p:spPr/>
        <p:txBody>
          <a:bodyPr/>
          <a:lstStyle/>
          <a:p>
            <a:r>
              <a:rPr lang="en-US" altLang="ko-KR"/>
              <a:t>L2 </a:t>
            </a:r>
            <a:r>
              <a:rPr lang="ko-KR" altLang="en-US"/>
              <a:t>규제의 미분</a:t>
            </a:r>
          </a:p>
        </p:txBody>
      </p:sp>
      <p:sp>
        <p:nvSpPr>
          <p:cNvPr id="12" name="텍스트 개체 틀 6">
            <a:extLst>
              <a:ext uri="{FF2B5EF4-FFF2-40B4-BE49-F238E27FC236}">
                <a16:creationId xmlns:a16="http://schemas.microsoft.com/office/drawing/2014/main" id="{36806C37-3382-4E13-B164-D80EA95DDAA0}"/>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66755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39" y="1340460"/>
            <a:ext cx="9161853" cy="471033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1F16B14-90DD-4831-8C23-878747935471}"/>
              </a:ext>
            </a:extLst>
          </p:cNvPr>
          <p:cNvSpPr>
            <a:spLocks noGrp="1"/>
          </p:cNvSpPr>
          <p:nvPr>
            <p:ph type="body" sz="quarter" idx="19"/>
          </p:nvPr>
        </p:nvSpPr>
        <p:spPr/>
        <p:txBody>
          <a:bodyPr/>
          <a:lstStyle/>
          <a:p>
            <a:r>
              <a:rPr lang="ko-KR" altLang="en-US"/>
              <a:t>신경망 구조</a:t>
            </a:r>
          </a:p>
        </p:txBody>
      </p:sp>
      <p:sp>
        <p:nvSpPr>
          <p:cNvPr id="7" name="텍스트 개체 틀 2">
            <a:extLst>
              <a:ext uri="{FF2B5EF4-FFF2-40B4-BE49-F238E27FC236}">
                <a16:creationId xmlns:a16="http://schemas.microsoft.com/office/drawing/2014/main" id="{737DF2D8-0C72-4253-8F2E-7E4C2CCBDD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3" name="Rectangle 8">
            <a:extLst>
              <a:ext uri="{FF2B5EF4-FFF2-40B4-BE49-F238E27FC236}">
                <a16:creationId xmlns:a16="http://schemas.microsoft.com/office/drawing/2014/main" id="{4F1F7DD0-BDD9-4215-B903-9EFDFA02CFD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뉴런의 구조</a:t>
            </a:r>
          </a:p>
        </p:txBody>
      </p:sp>
    </p:spTree>
    <p:extLst>
      <p:ext uri="{BB962C8B-B14F-4D97-AF65-F5344CB8AC3E}">
        <p14:creationId xmlns:p14="http://schemas.microsoft.com/office/powerpoint/2010/main" val="22946887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2.92   3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5032160"/>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2.89</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+ 3)</a:t>
                </a:r>
              </a:p>
              <a:p>
                <a:r>
                  <a:rPr lang="en-US" altLang="ko-KR">
                    <a:latin typeface="Consolas" panose="020B0609020204030204" pitchFamily="49" charset="0"/>
                  </a:rPr>
                  <a:t>              -0.11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5032160"/>
                <a:ext cx="3351943" cy="830997"/>
              </a:xfrm>
              <a:prstGeom prst="rect">
                <a:avLst/>
              </a:prstGeom>
              <a:blipFill>
                <a:blip r:embed="rId8"/>
                <a:stretch>
                  <a:fillRect l="-364" t="-8029" b="-1605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896886B-58EA-2248-6201-ED585D0A2618}"/>
                  </a:ext>
                </a:extLst>
              </p:cNvPr>
              <p:cNvSpPr txBox="1"/>
              <p:nvPr/>
            </p:nvSpPr>
            <p:spPr>
              <a:xfrm>
                <a:off x="5846523" y="4005531"/>
                <a:ext cx="3165931"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+ 1)</a:t>
                </a:r>
              </a:p>
              <a:p>
                <a:r>
                  <a:rPr lang="en-US" altLang="ko-KR">
                    <a:latin typeface="Consolas" panose="020B0609020204030204" pitchFamily="49" charset="0"/>
                  </a:rPr>
                  <a:t>              -0.09</a:t>
                </a:r>
                <a:endParaRPr lang="ko-KR" altLang="en-US">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4896886B-58EA-2248-6201-ED585D0A2618}"/>
                  </a:ext>
                </a:extLst>
              </p:cNvPr>
              <p:cNvSpPr txBox="1">
                <a:spLocks noRot="1" noChangeAspect="1" noMove="1" noResize="1" noEditPoints="1" noAdjustHandles="1" noChangeArrowheads="1" noChangeShapeType="1" noTextEdit="1"/>
              </p:cNvSpPr>
              <p:nvPr/>
            </p:nvSpPr>
            <p:spPr>
              <a:xfrm>
                <a:off x="5846523" y="4005531"/>
                <a:ext cx="3165931" cy="830997"/>
              </a:xfrm>
              <a:prstGeom prst="rect">
                <a:avLst/>
              </a:prstGeom>
              <a:blipFill>
                <a:blip r:embed="rId9"/>
                <a:stretch>
                  <a:fillRect l="-4432" t="-8088" r="-3661" b="-1691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370E9B29-A481-DD8B-CA47-31E1DE1012F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E12D5E82-F64E-099D-B0D2-EF071DB0074F}"/>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4116289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1.96   2</a:t>
                </a:r>
                <a:r>
                  <a:rPr lang="ko-KR" altLang="en-US">
                    <a:latin typeface="Consolas" panose="020B0609020204030204" pitchFamily="49" charset="0"/>
                  </a:rPr>
                  <a:t>  </a:t>
                </a:r>
                <a:r>
                  <a:rPr lang="en-US" altLang="ko-KR">
                    <a:latin typeface="Consolas" panose="020B0609020204030204" pitchFamily="49" charset="0"/>
                  </a:rPr>
                  <a:t>-0.04</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4137659" y="433661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1.95</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+ 1)</a:t>
                </a:r>
              </a:p>
              <a:p>
                <a:r>
                  <a:rPr lang="en-US" altLang="ko-KR">
                    <a:latin typeface="Consolas" panose="020B0609020204030204" pitchFamily="49" charset="0"/>
                  </a:rPr>
                  <a:t>              -0.05</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4243403" y="4691826"/>
            <a:ext cx="1618140" cy="338554"/>
          </a:xfrm>
          <a:prstGeom prst="rect">
            <a:avLst/>
          </a:prstGeom>
        </p:spPr>
        <p:txBody>
          <a:bodyPr wrap="square">
            <a:spAutoFit/>
          </a:bodyPr>
          <a:lstStyle/>
          <a:p>
            <a:r>
              <a:rPr lang="en-US" altLang="ko-KR" sz="1600" b="1">
                <a:latin typeface="+mj-ea"/>
                <a:ea typeface="+mj-ea"/>
              </a:rPr>
              <a:t>Gradient=4</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1.94</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+ 2)</a:t>
                </a:r>
              </a:p>
              <a:p>
                <a:r>
                  <a:rPr lang="en-US" altLang="ko-KR">
                    <a:latin typeface="Consolas" panose="020B0609020204030204" pitchFamily="49" charset="0"/>
                  </a:rPr>
                  <a:t>              -0.06</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4182"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21140702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1      1</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705957" y="5141660"/>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811701" y="5496873"/>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364"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9462498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1     0.5</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299373" y="559288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a:off x="2529584" y="5455784"/>
            <a:ext cx="276545"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672480"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672480" cy="830997"/>
              </a:xfrm>
              <a:prstGeom prst="rect">
                <a:avLst/>
              </a:prstGeom>
              <a:blipFill>
                <a:blip r:embed="rId8"/>
                <a:stretch>
                  <a:fillRect l="-332" t="-8088" r="-2985"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405117" y="5948096"/>
            <a:ext cx="1618140" cy="338554"/>
          </a:xfrm>
          <a:prstGeom prst="rect">
            <a:avLst/>
          </a:prstGeom>
        </p:spPr>
        <p:txBody>
          <a:bodyPr wrap="square">
            <a:spAutoFit/>
          </a:bodyPr>
          <a:lstStyle/>
          <a:p>
            <a:r>
              <a:rPr lang="en-US" altLang="ko-KR" sz="1600" b="1">
                <a:latin typeface="+mj-ea"/>
                <a:ea typeface="+mj-ea"/>
              </a:rPr>
              <a:t>Gradient=-2</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625012" y="4783833"/>
                <a:ext cx="4179029"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0.515</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+ 1*0.5)</a:t>
                </a:r>
              </a:p>
              <a:p>
                <a:r>
                  <a:rPr lang="en-US" altLang="ko-KR">
                    <a:latin typeface="Consolas" panose="020B0609020204030204" pitchFamily="49" charset="0"/>
                  </a:rPr>
                  <a:t>              +0.015</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625012" y="4783833"/>
                <a:ext cx="4179029" cy="830997"/>
              </a:xfrm>
              <a:prstGeom prst="rect">
                <a:avLst/>
              </a:prstGeom>
              <a:blipFill>
                <a:blip r:embed="rId9"/>
                <a:stretch>
                  <a:fillRect l="-438" t="-8824" r="-2482"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489504"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741532" y="4861103"/>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
        <p:nvSpPr>
          <p:cNvPr id="46" name="타원 45">
            <a:extLst>
              <a:ext uri="{FF2B5EF4-FFF2-40B4-BE49-F238E27FC236}">
                <a16:creationId xmlns:a16="http://schemas.microsoft.com/office/drawing/2014/main" id="{C953A5C2-494A-27F1-FAA3-DA66B2B43711}"/>
              </a:ext>
            </a:extLst>
          </p:cNvPr>
          <p:cNvSpPr/>
          <p:nvPr/>
        </p:nvSpPr>
        <p:spPr>
          <a:xfrm>
            <a:off x="2461718" y="478922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7" name="직선 연결선 46">
            <a:extLst>
              <a:ext uri="{FF2B5EF4-FFF2-40B4-BE49-F238E27FC236}">
                <a16:creationId xmlns:a16="http://schemas.microsoft.com/office/drawing/2014/main" id="{3DB3D3BE-DD46-43EC-C19B-C2F562F62FC3}"/>
              </a:ext>
            </a:extLst>
          </p:cNvPr>
          <p:cNvCxnSpPr>
            <a:cxnSpLocks/>
          </p:cNvCxnSpPr>
          <p:nvPr/>
        </p:nvCxnSpPr>
        <p:spPr>
          <a:xfrm>
            <a:off x="1450895" y="4229366"/>
            <a:ext cx="1861147" cy="133786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8" name="화살표: 오른쪽 47">
            <a:extLst>
              <a:ext uri="{FF2B5EF4-FFF2-40B4-BE49-F238E27FC236}">
                <a16:creationId xmlns:a16="http://schemas.microsoft.com/office/drawing/2014/main" id="{D617DB22-E001-9841-F501-47CA94226B29}"/>
              </a:ext>
            </a:extLst>
          </p:cNvPr>
          <p:cNvSpPr/>
          <p:nvPr/>
        </p:nvSpPr>
        <p:spPr>
          <a:xfrm flipH="1">
            <a:off x="2202361" y="5455784"/>
            <a:ext cx="24197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8524110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548" y="944724"/>
            <a:ext cx="8244916" cy="5262979"/>
          </a:xfrm>
          <a:prstGeom prst="rect">
            <a:avLst/>
          </a:prstGeom>
          <a:solidFill>
            <a:srgbClr val="E2E2F6"/>
          </a:solidFill>
        </p:spPr>
        <p:txBody>
          <a:bodyPr wrap="square">
            <a:spAutoFit/>
          </a:bodyPr>
          <a:lstStyle/>
          <a:p>
            <a:r>
              <a:rPr lang="en-US" altLang="ko-KR" sz="1600">
                <a:latin typeface="Consolas" panose="020B0609020204030204" pitchFamily="49" charset="0"/>
              </a:rPr>
              <a:t>l1_list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l1 in l1_list: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(l1=l1)</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0C7C920F-BC74-45BE-ABE5-AAAEE67F9F78}"/>
              </a:ext>
            </a:extLst>
          </p:cNvPr>
          <p:cNvSpPr>
            <a:spLocks noGrp="1"/>
          </p:cNvSpPr>
          <p:nvPr>
            <p:ph type="body" sz="quarter" idx="19"/>
          </p:nvPr>
        </p:nvSpPr>
        <p:spPr/>
        <p:txBody>
          <a:bodyPr/>
          <a:lstStyle/>
          <a:p>
            <a:r>
              <a:rPr lang="en-US" altLang="ko-KR"/>
              <a:t>L1 </a:t>
            </a:r>
            <a:r>
              <a:rPr lang="ko-KR" altLang="en-US"/>
              <a:t>규제 적용</a:t>
            </a:r>
          </a:p>
        </p:txBody>
      </p:sp>
      <p:sp>
        <p:nvSpPr>
          <p:cNvPr id="7" name="텍스트 개체 틀 6">
            <a:extLst>
              <a:ext uri="{FF2B5EF4-FFF2-40B4-BE49-F238E27FC236}">
                <a16:creationId xmlns:a16="http://schemas.microsoft.com/office/drawing/2014/main" id="{10B25E58-FB0B-471B-9083-A2D8FCB0D8D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115778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0703" y="1152949"/>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0120" y="1152949"/>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0703" y="2909714"/>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0120" y="2909714"/>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0703" y="4666478"/>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0120" y="4666478"/>
            <a:ext cx="2439248" cy="175676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E71B961A-0F3E-420E-81C5-366EE9E3A5F2}"/>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 적용</a:t>
            </a:r>
            <a:endParaRPr lang="ko-KR" altLang="en-US"/>
          </a:p>
        </p:txBody>
      </p:sp>
      <p:sp>
        <p:nvSpPr>
          <p:cNvPr id="12" name="텍스트 개체 틀 6">
            <a:extLst>
              <a:ext uri="{FF2B5EF4-FFF2-40B4-BE49-F238E27FC236}">
                <a16:creationId xmlns:a16="http://schemas.microsoft.com/office/drawing/2014/main" id="{C8B197F9-CEA9-460C-8255-50EED268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452421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323" y="944724"/>
            <a:ext cx="8173133" cy="5262979"/>
          </a:xfrm>
          <a:prstGeom prst="rect">
            <a:avLst/>
          </a:prstGeom>
          <a:solidFill>
            <a:srgbClr val="E2E2F6"/>
          </a:solidFill>
        </p:spPr>
        <p:txBody>
          <a:bodyPr wrap="square">
            <a:spAutoFit/>
          </a:bodyPr>
          <a:lstStyle/>
          <a:p>
            <a:r>
              <a:rPr lang="en-US" altLang="ko-KR" sz="1600">
                <a:latin typeface="Consolas" panose="020B0609020204030204" pitchFamily="49" charset="0"/>
              </a:rPr>
              <a:t>l2_list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l2 in l2_list: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(l2=l2)</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43E4907B-25D3-4D2D-8A25-8A70B45E1084}"/>
              </a:ext>
            </a:extLst>
          </p:cNvPr>
          <p:cNvSpPr>
            <a:spLocks noGrp="1"/>
          </p:cNvSpPr>
          <p:nvPr>
            <p:ph type="body" sz="quarter" idx="19"/>
          </p:nvPr>
        </p:nvSpPr>
        <p:spPr/>
        <p:txBody>
          <a:bodyPr/>
          <a:lstStyle/>
          <a:p>
            <a:r>
              <a:rPr lang="en-US" altLang="ko-KR" sz="2400" b="1">
                <a:solidFill>
                  <a:srgbClr val="000000"/>
                </a:solidFill>
              </a:rPr>
              <a:t>L2</a:t>
            </a:r>
            <a:r>
              <a:rPr lang="ko-KR" altLang="en-US" sz="2400" b="1">
                <a:solidFill>
                  <a:srgbClr val="000000"/>
                </a:solidFill>
              </a:rPr>
              <a:t> 규제 적용</a:t>
            </a:r>
            <a:endParaRPr lang="ko-KR" altLang="en-US"/>
          </a:p>
        </p:txBody>
      </p:sp>
      <p:sp>
        <p:nvSpPr>
          <p:cNvPr id="7" name="텍스트 개체 틀 6">
            <a:extLst>
              <a:ext uri="{FF2B5EF4-FFF2-40B4-BE49-F238E27FC236}">
                <a16:creationId xmlns:a16="http://schemas.microsoft.com/office/drawing/2014/main" id="{4836E3C5-ADF1-45BE-AFD3-E45672539F3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8443800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251884C-431C-4001-A366-9EBACCBD6304}"/>
              </a:ext>
            </a:extLst>
          </p:cNvPr>
          <p:cNvGrpSpPr/>
          <p:nvPr/>
        </p:nvGrpSpPr>
        <p:grpSpPr>
          <a:xfrm>
            <a:off x="2144688" y="980728"/>
            <a:ext cx="5212336" cy="5529018"/>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텍스트 개체 틀 2">
            <a:extLst>
              <a:ext uri="{FF2B5EF4-FFF2-40B4-BE49-F238E27FC236}">
                <a16:creationId xmlns:a16="http://schemas.microsoft.com/office/drawing/2014/main" id="{11FF2E73-D69B-423D-8E1D-FFEEF0D936BA}"/>
              </a:ext>
            </a:extLst>
          </p:cNvPr>
          <p:cNvSpPr>
            <a:spLocks noGrp="1"/>
          </p:cNvSpPr>
          <p:nvPr>
            <p:ph type="body" sz="quarter" idx="19"/>
          </p:nvPr>
        </p:nvSpPr>
        <p:spPr/>
        <p:txBody>
          <a:bodyPr/>
          <a:lstStyle/>
          <a:p>
            <a:r>
              <a:rPr lang="en-US" altLang="ko-KR"/>
              <a:t>L2 </a:t>
            </a:r>
            <a:r>
              <a:rPr lang="ko-KR" altLang="en-US"/>
              <a:t>규제 적용</a:t>
            </a:r>
          </a:p>
        </p:txBody>
      </p:sp>
      <p:sp>
        <p:nvSpPr>
          <p:cNvPr id="13" name="텍스트 개체 틀 6">
            <a:extLst>
              <a:ext uri="{FF2B5EF4-FFF2-40B4-BE49-F238E27FC236}">
                <a16:creationId xmlns:a16="http://schemas.microsoft.com/office/drawing/2014/main" id="{C25FA9B9-2D54-4A24-88B1-B45A6F575B4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517164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FF87657-6AA7-4CC6-B0A3-89E099850C45}"/>
              </a:ext>
            </a:extLst>
          </p:cNvPr>
          <p:cNvSpPr txBox="1"/>
          <p:nvPr/>
        </p:nvSpPr>
        <p:spPr>
          <a:xfrm>
            <a:off x="3836877" y="1113781"/>
            <a:ext cx="1091290" cy="307777"/>
          </a:xfrm>
          <a:prstGeom prst="rect">
            <a:avLst/>
          </a:prstGeom>
          <a:noFill/>
        </p:spPr>
        <p:txBody>
          <a:bodyPr wrap="square" rtlCol="0">
            <a:spAutoFit/>
          </a:bodyPr>
          <a:lstStyle/>
          <a:p>
            <a:pPr algn="l"/>
            <a:r>
              <a:rPr lang="en-US" altLang="ko-KR" sz="1400" b="1">
                <a:latin typeface="+mj-ea"/>
                <a:ea typeface="+mj-ea"/>
              </a:rPr>
              <a:t>5</a:t>
            </a:r>
            <a:r>
              <a:rPr lang="ko-KR" altLang="en-US" sz="1400" b="1">
                <a:latin typeface="+mj-ea"/>
                <a:ea typeface="+mj-ea"/>
              </a:rPr>
              <a:t>개의 </a:t>
            </a:r>
            <a:r>
              <a:rPr lang="ko-KR" altLang="en-US" sz="1400" b="1" err="1">
                <a:latin typeface="+mj-ea"/>
                <a:ea typeface="+mj-ea"/>
              </a:rPr>
              <a:t>폴드</a:t>
            </a:r>
            <a:endParaRPr lang="ko-KR" altLang="en-US" sz="1400" b="1">
              <a:latin typeface="+mj-ea"/>
              <a:ea typeface="+mj-ea"/>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318720" y="76980"/>
            <a:ext cx="327467" cy="2708848"/>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p:cNvCxnSpPr>
          <p:nvPr/>
        </p:nvCxnSpPr>
        <p:spPr>
          <a:xfrm>
            <a:off x="4928167" y="1267670"/>
            <a:ext cx="2520307" cy="33780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179364" y="159514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4914892" y="159514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650421" y="159514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385949" y="159514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21478" y="159513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054235" y="1595137"/>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192637" y="240147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4928166" y="240147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663694" y="240147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399223" y="240147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34751" y="240146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387953" y="241180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067508" y="240146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192637" y="320780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4928166" y="320779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663694" y="320779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34751" y="320779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387953" y="321812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067508" y="3207791"/>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205910" y="401096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4941439" y="401096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412496" y="401096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148024" y="401096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401226" y="4021295"/>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080781" y="401096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219183" y="4814138"/>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690240" y="481413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425769" y="481413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161298" y="481413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414499" y="4824463"/>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094054" y="4814129"/>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4967985" y="5617306"/>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703514" y="561730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439042" y="561730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174571" y="561730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427773" y="5627632"/>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07327" y="5617298"/>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399223" y="3207795"/>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676967" y="401096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4954712" y="481413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232456" y="561730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496928" y="2401466"/>
            <a:ext cx="402686" cy="365661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TextBox 95">
            <a:extLst>
              <a:ext uri="{FF2B5EF4-FFF2-40B4-BE49-F238E27FC236}">
                <a16:creationId xmlns:a16="http://schemas.microsoft.com/office/drawing/2014/main" id="{6CEA247E-393D-4CF9-B38D-0D1E49EBB328}"/>
              </a:ext>
            </a:extLst>
          </p:cNvPr>
          <p:cNvSpPr txBox="1"/>
          <p:nvPr/>
        </p:nvSpPr>
        <p:spPr>
          <a:xfrm>
            <a:off x="7899614" y="4073076"/>
            <a:ext cx="1805914" cy="338554"/>
          </a:xfrm>
          <a:prstGeom prst="rect">
            <a:avLst/>
          </a:prstGeom>
          <a:noFill/>
        </p:spPr>
        <p:txBody>
          <a:bodyPr wrap="square" rtlCol="0">
            <a:spAutoFit/>
          </a:bodyPr>
          <a:lstStyle/>
          <a:p>
            <a:pPr algn="l"/>
            <a:r>
              <a:rPr lang="en-US" altLang="ko-KR" sz="1600" b="1">
                <a:latin typeface="+mj-ea"/>
                <a:ea typeface="+mj-ea"/>
              </a:rPr>
              <a:t>5 </a:t>
            </a:r>
            <a:r>
              <a:rPr lang="ko-KR" altLang="en-US" sz="1600" b="1">
                <a:latin typeface="+mj-ea"/>
                <a:ea typeface="+mj-ea"/>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333060" y="2828403"/>
            <a:ext cx="1805914" cy="338554"/>
          </a:xfrm>
          <a:prstGeom prst="rect">
            <a:avLst/>
          </a:prstGeom>
          <a:noFill/>
        </p:spPr>
        <p:txBody>
          <a:bodyPr wrap="square" rtlCol="0">
            <a:spAutoFit/>
          </a:bodyPr>
          <a:lstStyle/>
          <a:p>
            <a:pPr algn="l"/>
            <a:r>
              <a:rPr lang="ko-KR" altLang="en-US" sz="1600" b="1">
                <a:latin typeface="+mj-ea"/>
                <a:ea typeface="+mj-ea"/>
              </a:rPr>
              <a:t>검증 </a:t>
            </a:r>
            <a:r>
              <a:rPr lang="ko-KR" altLang="en-US" sz="1600" b="1" err="1">
                <a:latin typeface="+mj-ea"/>
                <a:ea typeface="+mj-ea"/>
              </a:rPr>
              <a:t>폴드</a:t>
            </a:r>
            <a:endParaRPr lang="ko-KR" altLang="en-US" sz="1600" b="1">
              <a:latin typeface="+mj-ea"/>
              <a:ea typeface="+mj-ea"/>
            </a:endParaRPr>
          </a:p>
        </p:txBody>
      </p:sp>
      <p:sp>
        <p:nvSpPr>
          <p:cNvPr id="98" name="TextBox 97">
            <a:extLst>
              <a:ext uri="{FF2B5EF4-FFF2-40B4-BE49-F238E27FC236}">
                <a16:creationId xmlns:a16="http://schemas.microsoft.com/office/drawing/2014/main" id="{868FA80D-BB2A-4C6D-885F-CEDA201C9AB4}"/>
              </a:ext>
            </a:extLst>
          </p:cNvPr>
          <p:cNvSpPr txBox="1"/>
          <p:nvPr/>
        </p:nvSpPr>
        <p:spPr>
          <a:xfrm>
            <a:off x="4454766" y="2828403"/>
            <a:ext cx="1805914" cy="338554"/>
          </a:xfrm>
          <a:prstGeom prst="rect">
            <a:avLst/>
          </a:prstGeom>
          <a:noFill/>
        </p:spPr>
        <p:txBody>
          <a:bodyPr wrap="square" rtlCol="0">
            <a:spAutoFit/>
          </a:bodyPr>
          <a:lstStyle/>
          <a:p>
            <a:pPr algn="l"/>
            <a:r>
              <a:rPr lang="ko-KR" altLang="en-US" sz="1600" b="1">
                <a:latin typeface="+mj-ea"/>
                <a:ea typeface="+mj-ea"/>
              </a:rPr>
              <a:t>훈련 폴드</a:t>
            </a:r>
          </a:p>
        </p:txBody>
      </p:sp>
      <p:sp>
        <p:nvSpPr>
          <p:cNvPr id="2" name="텍스트 개체 틀 1">
            <a:extLst>
              <a:ext uri="{FF2B5EF4-FFF2-40B4-BE49-F238E27FC236}">
                <a16:creationId xmlns:a16="http://schemas.microsoft.com/office/drawing/2014/main" id="{6E7351F9-9F01-4B7D-A181-4373A5B8D90E}"/>
              </a:ext>
            </a:extLst>
          </p:cNvPr>
          <p:cNvSpPr>
            <a:spLocks noGrp="1"/>
          </p:cNvSpPr>
          <p:nvPr>
            <p:ph type="body" sz="quarter" idx="19"/>
          </p:nvPr>
        </p:nvSpPr>
        <p:spPr/>
        <p:txBody>
          <a:bodyPr/>
          <a:lstStyle/>
          <a:p>
            <a:r>
              <a:rPr lang="en-US" altLang="ko-KR"/>
              <a:t>K </a:t>
            </a:r>
            <a:r>
              <a:rPr lang="ko-KR" altLang="en-US"/>
              <a:t>폴드 교차 검증</a:t>
            </a:r>
          </a:p>
        </p:txBody>
      </p:sp>
      <p:sp>
        <p:nvSpPr>
          <p:cNvPr id="60" name="텍스트 개체 틀 6">
            <a:extLst>
              <a:ext uri="{FF2B5EF4-FFF2-40B4-BE49-F238E27FC236}">
                <a16:creationId xmlns:a16="http://schemas.microsoft.com/office/drawing/2014/main" id="{14F27A9C-E67F-4496-A8B9-2189125F64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596953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a:extLst>
              <a:ext uri="{FF2B5EF4-FFF2-40B4-BE49-F238E27FC236}">
                <a16:creationId xmlns:a16="http://schemas.microsoft.com/office/drawing/2014/main" id="{6CEA247E-393D-4CF9-B38D-0D1E49EBB328}"/>
              </a:ext>
            </a:extLst>
          </p:cNvPr>
          <p:cNvSpPr txBox="1"/>
          <p:nvPr/>
        </p:nvSpPr>
        <p:spPr>
          <a:xfrm>
            <a:off x="1043876" y="1354755"/>
            <a:ext cx="7723284" cy="4641399"/>
          </a:xfrm>
          <a:prstGeom prst="rect">
            <a:avLst/>
          </a:prstGeom>
          <a:noFill/>
        </p:spPr>
        <p:txBody>
          <a:bodyPr wrap="square" rtlCol="0">
            <a:spAutoFit/>
          </a:bodyPr>
          <a:lstStyle/>
          <a:p>
            <a:pPr algn="l"/>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훈련 세트를 </a:t>
            </a:r>
            <a:r>
              <a:rPr lang="en-US" altLang="ko-KR" sz="1708" b="1">
                <a:latin typeface="+mj-ea"/>
                <a:ea typeface="+mj-ea"/>
              </a:rPr>
              <a:t>k</a:t>
            </a:r>
            <a:r>
              <a:rPr lang="ko-KR" altLang="en-US" sz="1708" b="1">
                <a:latin typeface="+mj-ea"/>
                <a:ea typeface="+mj-ea"/>
              </a:rPr>
              <a:t>개의 </a:t>
            </a:r>
            <a:r>
              <a:rPr lang="ko-KR" altLang="en-US" sz="1708" b="1" err="1">
                <a:latin typeface="+mj-ea"/>
                <a:ea typeface="+mj-ea"/>
              </a:rPr>
              <a:t>폴드</a:t>
            </a:r>
            <a:r>
              <a:rPr lang="en-US" altLang="ko-KR" sz="1708" b="1">
                <a:latin typeface="+mj-ea"/>
                <a:ea typeface="+mj-ea"/>
              </a:rPr>
              <a:t>(fold)</a:t>
            </a:r>
            <a:r>
              <a:rPr lang="ko-KR" altLang="en-US" sz="1708" b="1">
                <a:latin typeface="+mj-ea"/>
                <a:ea typeface="+mj-ea"/>
              </a:rPr>
              <a:t>로 나눈다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첫 번째 </a:t>
            </a:r>
            <a:r>
              <a:rPr lang="ko-KR" altLang="en-US" sz="1708" b="1" err="1">
                <a:latin typeface="+mj-ea"/>
                <a:ea typeface="+mj-ea"/>
              </a:rPr>
              <a:t>폴드를</a:t>
            </a:r>
            <a:r>
              <a:rPr lang="ko-KR" altLang="en-US" sz="1708" b="1">
                <a:latin typeface="+mj-ea"/>
                <a:ea typeface="+mj-ea"/>
              </a:rPr>
              <a:t> 검증 세트로 사용하고 나머지 </a:t>
            </a:r>
            <a:r>
              <a:rPr lang="ko-KR" altLang="en-US" sz="1708" b="1" err="1">
                <a:latin typeface="+mj-ea"/>
                <a:ea typeface="+mj-ea"/>
              </a:rPr>
              <a:t>폴드</a:t>
            </a:r>
            <a:r>
              <a:rPr lang="en-US" altLang="ko-KR" sz="1708" b="1">
                <a:latin typeface="+mj-ea"/>
                <a:ea typeface="+mj-ea"/>
              </a:rPr>
              <a:t>(k-1</a:t>
            </a:r>
            <a:r>
              <a:rPr lang="ko-KR" altLang="en-US" sz="1708" b="1">
                <a:latin typeface="+mj-ea"/>
                <a:ea typeface="+mj-ea"/>
              </a:rPr>
              <a:t>개</a:t>
            </a:r>
            <a:r>
              <a:rPr lang="en-US" altLang="ko-KR" sz="1708" b="1">
                <a:latin typeface="+mj-ea"/>
                <a:ea typeface="+mj-ea"/>
              </a:rPr>
              <a:t>)</a:t>
            </a:r>
            <a:r>
              <a:rPr lang="ko-KR" altLang="en-US" sz="1708" b="1">
                <a:latin typeface="+mj-ea"/>
                <a:ea typeface="+mj-ea"/>
              </a:rPr>
              <a:t>를 훈련 세트로 사용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모델을 훈련한 다음에 검증 세트로 평가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차례대로 다음 </a:t>
            </a:r>
            <a:r>
              <a:rPr lang="ko-KR" altLang="en-US" sz="1708" b="1" err="1">
                <a:latin typeface="+mj-ea"/>
                <a:ea typeface="+mj-ea"/>
              </a:rPr>
              <a:t>폴드를</a:t>
            </a:r>
            <a:r>
              <a:rPr lang="ko-KR" altLang="en-US" sz="1708" b="1">
                <a:latin typeface="+mj-ea"/>
                <a:ea typeface="+mj-ea"/>
              </a:rPr>
              <a:t> 검증 세트로 사용하여 반복한다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en-US" altLang="ko-KR" sz="1708" b="1">
                <a:latin typeface="+mj-ea"/>
                <a:ea typeface="+mj-ea"/>
              </a:rPr>
              <a:t>k</a:t>
            </a:r>
            <a:r>
              <a:rPr lang="ko-KR" altLang="en-US" sz="1708" b="1">
                <a:latin typeface="+mj-ea"/>
                <a:ea typeface="+mj-ea"/>
              </a:rPr>
              <a:t>개의 검증 세트로 </a:t>
            </a:r>
            <a:r>
              <a:rPr lang="en-US" altLang="ko-KR" sz="1708" b="1">
                <a:latin typeface="+mj-ea"/>
                <a:ea typeface="+mj-ea"/>
              </a:rPr>
              <a:t>k</a:t>
            </a:r>
            <a:r>
              <a:rPr lang="ko-KR" altLang="en-US" sz="1708" b="1">
                <a:latin typeface="+mj-ea"/>
                <a:ea typeface="+mj-ea"/>
              </a:rPr>
              <a:t>번 성능을 평가한 후 계산된 성능의 평균을 내어 최종 성능을 계산한다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3F3C5F88-371C-4372-AD69-4C6B027070A0}"/>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7" name="텍스트 개체 틀 6">
            <a:extLst>
              <a:ext uri="{FF2B5EF4-FFF2-40B4-BE49-F238E27FC236}">
                <a16:creationId xmlns:a16="http://schemas.microsoft.com/office/drawing/2014/main" id="{C51ADBCF-0E2E-41BB-AE70-EA313F61510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9" name="TextBox 8">
            <a:extLst>
              <a:ext uri="{FF2B5EF4-FFF2-40B4-BE49-F238E27FC236}">
                <a16:creationId xmlns:a16="http://schemas.microsoft.com/office/drawing/2014/main" id="{7C582C76-579D-4920-B947-FB50C303A0D4}"/>
              </a:ext>
            </a:extLst>
          </p:cNvPr>
          <p:cNvSpPr txBox="1"/>
          <p:nvPr/>
        </p:nvSpPr>
        <p:spPr>
          <a:xfrm>
            <a:off x="601336" y="1154700"/>
            <a:ext cx="4952358" cy="400110"/>
          </a:xfrm>
          <a:prstGeom prst="rect">
            <a:avLst/>
          </a:prstGeom>
          <a:noFill/>
        </p:spPr>
        <p:txBody>
          <a:bodyPr wrap="square">
            <a:spAutoFit/>
          </a:bodyPr>
          <a:lstStyle/>
          <a:p>
            <a:pPr algn="l"/>
            <a:r>
              <a:rPr lang="ko-KR" altLang="en-US" sz="2000" b="1">
                <a:latin typeface="+mj-ea"/>
                <a:ea typeface="+mj-ea"/>
              </a:rPr>
              <a:t>교차 검증 과정</a:t>
            </a:r>
            <a:endParaRPr lang="en-US" altLang="ko-KR" sz="2000" b="1">
              <a:latin typeface="+mj-ea"/>
              <a:ea typeface="+mj-ea"/>
            </a:endParaRPr>
          </a:p>
        </p:txBody>
      </p:sp>
    </p:spTree>
    <p:extLst>
      <p:ext uri="{BB962C8B-B14F-4D97-AF65-F5344CB8AC3E}">
        <p14:creationId xmlns:p14="http://schemas.microsoft.com/office/powerpoint/2010/main" val="2863546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1D40B1CE-BD2E-4370-B102-7D19B4CF882D}"/>
              </a:ext>
            </a:extLst>
          </p:cNvPr>
          <p:cNvSpPr/>
          <p:nvPr/>
        </p:nvSpPr>
        <p:spPr>
          <a:xfrm>
            <a:off x="2308866" y="251737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308866" y="3307333"/>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308866" y="409729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308866" y="488725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308866" y="567721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248504" y="330909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248504" y="409905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248504" y="488902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188141" y="294056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188141" y="373052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188141" y="452048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188141" y="531045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127778" y="4059384"/>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809647" y="2767761"/>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809647" y="3557723"/>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809647" y="3557723"/>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809647" y="3557723"/>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809647" y="2767761"/>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809647" y="2767761"/>
            <a:ext cx="1438857" cy="23716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809647" y="3559487"/>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809647" y="4347685"/>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809647" y="4347685"/>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809647" y="3559487"/>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809647" y="5137647"/>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809647" y="5139411"/>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809647" y="4349449"/>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809647" y="3559487"/>
            <a:ext cx="1438857" cy="23681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4749284" y="3190955"/>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4749284" y="3559487"/>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4749284" y="4349449"/>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4749284" y="5139411"/>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4749284" y="4770879"/>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4749284" y="3980917"/>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4749284" y="3190955"/>
            <a:ext cx="1438857" cy="1948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4749284" y="3559487"/>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4749284" y="3559487"/>
            <a:ext cx="1438857" cy="20013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4749284" y="4349449"/>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4749284" y="3980917"/>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4749284" y="3190955"/>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6688921" y="3190955"/>
            <a:ext cx="1438857" cy="11188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6688921" y="3980917"/>
            <a:ext cx="1438857" cy="328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6688921" y="4309774"/>
            <a:ext cx="1438857" cy="4611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6688921" y="4309774"/>
            <a:ext cx="1438857" cy="1251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877685" y="2750734"/>
            <a:ext cx="361584" cy="317687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168067" y="1652853"/>
            <a:ext cx="368532" cy="195374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234460" y="3623848"/>
            <a:ext cx="223939" cy="43730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6" name="TextBox 65">
            <a:extLst>
              <a:ext uri="{FF2B5EF4-FFF2-40B4-BE49-F238E27FC236}">
                <a16:creationId xmlns:a16="http://schemas.microsoft.com/office/drawing/2014/main" id="{5958AC0D-CB8A-43A1-8D8E-909695B29845}"/>
              </a:ext>
            </a:extLst>
          </p:cNvPr>
          <p:cNvSpPr txBox="1"/>
          <p:nvPr/>
        </p:nvSpPr>
        <p:spPr>
          <a:xfrm>
            <a:off x="416618" y="4205002"/>
            <a:ext cx="1507144" cy="355162"/>
          </a:xfrm>
          <a:prstGeom prst="rect">
            <a:avLst/>
          </a:prstGeom>
          <a:noFill/>
        </p:spPr>
        <p:txBody>
          <a:bodyPr wrap="none" rtlCol="0">
            <a:spAutoFit/>
          </a:bodyPr>
          <a:lstStyle/>
          <a:p>
            <a:pPr algn="l"/>
            <a:r>
              <a:rPr lang="en-US" altLang="ko-KR" sz="1708">
                <a:latin typeface="Consolas" panose="020B0609020204030204" pitchFamily="49" charset="0"/>
              </a:rPr>
              <a:t>input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679198" y="2125510"/>
            <a:ext cx="1627369" cy="355162"/>
          </a:xfrm>
          <a:prstGeom prst="rect">
            <a:avLst/>
          </a:prstGeom>
          <a:noFill/>
        </p:spPr>
        <p:txBody>
          <a:bodyPr wrap="none" rtlCol="0">
            <a:spAutoFit/>
          </a:bodyPr>
          <a:lstStyle/>
          <a:p>
            <a:pPr algn="l"/>
            <a:r>
              <a:rPr lang="en-US" altLang="ko-KR" sz="1708">
                <a:latin typeface="Consolas" panose="020B0609020204030204" pitchFamily="49" charset="0"/>
              </a:rPr>
              <a:t>hidden</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7597134" y="3437674"/>
            <a:ext cx="1627369" cy="355162"/>
          </a:xfrm>
          <a:prstGeom prst="rect">
            <a:avLst/>
          </a:prstGeom>
          <a:noFill/>
        </p:spPr>
        <p:txBody>
          <a:bodyPr wrap="none" rtlCol="0">
            <a:spAutoFit/>
          </a:bodyPr>
          <a:lstStyle/>
          <a:p>
            <a:pPr algn="l"/>
            <a:r>
              <a:rPr lang="en-US" altLang="ko-KR" sz="1708">
                <a:latin typeface="Consolas" panose="020B0609020204030204" pitchFamily="49" charset="0"/>
              </a:rPr>
              <a:t>output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440006" y="973605"/>
            <a:ext cx="8872958" cy="707886"/>
          </a:xfrm>
          <a:prstGeom prst="rect">
            <a:avLst/>
          </a:prstGeom>
          <a:noFill/>
        </p:spPr>
        <p:txBody>
          <a:bodyPr wrap="square" rtlCol="0">
            <a:spAutoFit/>
          </a:bodyPr>
          <a:lstStyle/>
          <a:p>
            <a:r>
              <a:rPr lang="en-US" altLang="ko-KR" sz="2000" b="1">
                <a:latin typeface="+mj-ea"/>
                <a:ea typeface="+mj-ea"/>
              </a:rPr>
              <a:t>Multi-layer perceptron (MLP)</a:t>
            </a:r>
            <a:r>
              <a:rPr lang="ko-KR" altLang="en-US" sz="2000" b="1">
                <a:latin typeface="+mj-ea"/>
                <a:ea typeface="+mj-ea"/>
              </a:rPr>
              <a:t>는 </a:t>
            </a:r>
            <a:r>
              <a:rPr lang="en-US" altLang="ko-KR" sz="2000" b="1">
                <a:latin typeface="+mj-ea"/>
                <a:ea typeface="+mj-ea"/>
              </a:rPr>
              <a:t>Hidden layer</a:t>
            </a:r>
            <a:r>
              <a:rPr lang="ko-KR" altLang="en-US" sz="2000" b="1">
                <a:latin typeface="+mj-ea"/>
                <a:ea typeface="+mj-ea"/>
              </a:rPr>
              <a:t>라는 </a:t>
            </a:r>
            <a:r>
              <a:rPr lang="en-US" altLang="ko-KR" sz="2000" b="1">
                <a:latin typeface="+mj-ea"/>
                <a:ea typeface="+mj-ea"/>
              </a:rPr>
              <a:t>layer</a:t>
            </a:r>
            <a:r>
              <a:rPr lang="ko-KR" altLang="en-US" sz="2000" b="1">
                <a:latin typeface="+mj-ea"/>
                <a:ea typeface="+mj-ea"/>
              </a:rPr>
              <a:t>를 도입해 인풋을 한 차원 높은 단계의 특징</a:t>
            </a:r>
            <a:r>
              <a:rPr lang="en-US" altLang="ko-KR" sz="2000" b="1">
                <a:latin typeface="+mj-ea"/>
                <a:ea typeface="+mj-ea"/>
              </a:rPr>
              <a:t>, </a:t>
            </a:r>
            <a:r>
              <a:rPr lang="ko-KR" altLang="en-US" sz="2000" b="1">
                <a:latin typeface="+mj-ea"/>
                <a:ea typeface="+mj-ea"/>
              </a:rPr>
              <a:t>즉 </a:t>
            </a:r>
            <a:r>
              <a:rPr lang="en-US" altLang="ko-KR" sz="2000" b="1">
                <a:latin typeface="+mj-ea"/>
                <a:ea typeface="+mj-ea"/>
              </a:rPr>
              <a:t>representation</a:t>
            </a:r>
            <a:r>
              <a:rPr lang="ko-KR" altLang="en-US" sz="2000" b="1">
                <a:latin typeface="+mj-ea"/>
                <a:ea typeface="+mj-ea"/>
              </a:rPr>
              <a:t>으로 나타낸다</a:t>
            </a:r>
            <a:r>
              <a:rPr lang="en-US" altLang="ko-KR" sz="2000" b="1">
                <a:latin typeface="+mj-ea"/>
                <a:ea typeface="+mj-ea"/>
              </a:rPr>
              <a:t>. </a:t>
            </a:r>
          </a:p>
        </p:txBody>
      </p:sp>
      <p:cxnSp>
        <p:nvCxnSpPr>
          <p:cNvPr id="5" name="직선 연결선 4">
            <a:extLst>
              <a:ext uri="{FF2B5EF4-FFF2-40B4-BE49-F238E27FC236}">
                <a16:creationId xmlns:a16="http://schemas.microsoft.com/office/drawing/2014/main" id="{6B519BFA-AC1B-459C-B50F-2332E11E4276}"/>
              </a:ext>
            </a:extLst>
          </p:cNvPr>
          <p:cNvCxnSpPr>
            <a:cxnSpLocks/>
          </p:cNvCxnSpPr>
          <p:nvPr/>
        </p:nvCxnSpPr>
        <p:spPr>
          <a:xfrm>
            <a:off x="452488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7" name="직선 연결선 56">
            <a:extLst>
              <a:ext uri="{FF2B5EF4-FFF2-40B4-BE49-F238E27FC236}">
                <a16:creationId xmlns:a16="http://schemas.microsoft.com/office/drawing/2014/main" id="{3A13391A-15CE-4B9A-BD91-92BC1CE14DF1}"/>
              </a:ext>
            </a:extLst>
          </p:cNvPr>
          <p:cNvCxnSpPr>
            <a:cxnSpLocks/>
          </p:cNvCxnSpPr>
          <p:nvPr/>
        </p:nvCxnSpPr>
        <p:spPr>
          <a:xfrm>
            <a:off x="6452768" y="2125510"/>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4F502754-67C2-4CE6-8CC1-778797093C62}"/>
              </a:ext>
            </a:extLst>
          </p:cNvPr>
          <p:cNvCxnSpPr>
            <a:cxnSpLocks/>
          </p:cNvCxnSpPr>
          <p:nvPr/>
        </p:nvCxnSpPr>
        <p:spPr>
          <a:xfrm>
            <a:off x="254442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60" name="직선 연결선 59">
            <a:extLst>
              <a:ext uri="{FF2B5EF4-FFF2-40B4-BE49-F238E27FC236}">
                <a16:creationId xmlns:a16="http://schemas.microsoft.com/office/drawing/2014/main" id="{8A88C747-17AB-46C1-B837-982BBD3A418B}"/>
              </a:ext>
            </a:extLst>
          </p:cNvPr>
          <p:cNvCxnSpPr>
            <a:cxnSpLocks/>
          </p:cNvCxnSpPr>
          <p:nvPr/>
        </p:nvCxnSpPr>
        <p:spPr>
          <a:xfrm>
            <a:off x="8380650" y="2066202"/>
            <a:ext cx="0" cy="4085098"/>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28AFDA-0C78-4103-96AA-52DF9A7E7BBB}"/>
              </a:ext>
            </a:extLst>
          </p:cNvPr>
          <p:cNvSpPr txBox="1"/>
          <p:nvPr/>
        </p:nvSpPr>
        <p:spPr>
          <a:xfrm>
            <a:off x="2308867" y="1876022"/>
            <a:ext cx="542136" cy="369332"/>
          </a:xfrm>
          <a:prstGeom prst="rect">
            <a:avLst/>
          </a:prstGeom>
          <a:noFill/>
        </p:spPr>
        <p:txBody>
          <a:bodyPr wrap="none" rtlCol="0">
            <a:spAutoFit/>
          </a:bodyPr>
          <a:lstStyle/>
          <a:p>
            <a:pPr algn="l"/>
            <a:r>
              <a:rPr lang="en-US" altLang="ko-KR">
                <a:latin typeface="Consolas" panose="020B0609020204030204" pitchFamily="49" charset="0"/>
              </a:rPr>
              <a:t>0</a:t>
            </a:r>
            <a:r>
              <a:rPr lang="ko-KR" altLang="en-US">
                <a:latin typeface="Consolas" panose="020B0609020204030204" pitchFamily="49" charset="0"/>
              </a:rPr>
              <a:t>층</a:t>
            </a:r>
          </a:p>
        </p:txBody>
      </p:sp>
      <p:sp>
        <p:nvSpPr>
          <p:cNvPr id="61" name="TextBox 60">
            <a:extLst>
              <a:ext uri="{FF2B5EF4-FFF2-40B4-BE49-F238E27FC236}">
                <a16:creationId xmlns:a16="http://schemas.microsoft.com/office/drawing/2014/main" id="{1A0FE1D4-0958-49E4-A001-0FAE6BF07A74}"/>
              </a:ext>
            </a:extLst>
          </p:cNvPr>
          <p:cNvSpPr txBox="1"/>
          <p:nvPr/>
        </p:nvSpPr>
        <p:spPr>
          <a:xfrm>
            <a:off x="4229853" y="1876022"/>
            <a:ext cx="542136" cy="369332"/>
          </a:xfrm>
          <a:prstGeom prst="rect">
            <a:avLst/>
          </a:prstGeom>
          <a:noFill/>
        </p:spPr>
        <p:txBody>
          <a:bodyPr wrap="none" rtlCol="0">
            <a:spAutoFit/>
          </a:bodyPr>
          <a:lstStyle/>
          <a:p>
            <a:pPr algn="l"/>
            <a:r>
              <a:rPr lang="en-US" altLang="ko-KR">
                <a:latin typeface="Consolas" panose="020B0609020204030204" pitchFamily="49" charset="0"/>
              </a:rPr>
              <a:t>1</a:t>
            </a:r>
            <a:r>
              <a:rPr lang="ko-KR" altLang="en-US">
                <a:latin typeface="Consolas" panose="020B0609020204030204" pitchFamily="49" charset="0"/>
              </a:rPr>
              <a:t>층</a:t>
            </a:r>
          </a:p>
        </p:txBody>
      </p:sp>
      <p:sp>
        <p:nvSpPr>
          <p:cNvPr id="63" name="TextBox 62">
            <a:extLst>
              <a:ext uri="{FF2B5EF4-FFF2-40B4-BE49-F238E27FC236}">
                <a16:creationId xmlns:a16="http://schemas.microsoft.com/office/drawing/2014/main" id="{2AD87B4F-1C82-499A-A9ED-BCB48A8084F8}"/>
              </a:ext>
            </a:extLst>
          </p:cNvPr>
          <p:cNvSpPr txBox="1"/>
          <p:nvPr/>
        </p:nvSpPr>
        <p:spPr>
          <a:xfrm>
            <a:off x="6235794" y="1876022"/>
            <a:ext cx="542136" cy="369332"/>
          </a:xfrm>
          <a:prstGeom prst="rect">
            <a:avLst/>
          </a:prstGeom>
          <a:noFill/>
        </p:spPr>
        <p:txBody>
          <a:bodyPr wrap="none" rtlCol="0">
            <a:spAutoFit/>
          </a:bodyPr>
          <a:lstStyle/>
          <a:p>
            <a:pPr algn="l"/>
            <a:r>
              <a:rPr lang="en-US" altLang="ko-KR">
                <a:latin typeface="Consolas" panose="020B0609020204030204" pitchFamily="49" charset="0"/>
              </a:rPr>
              <a:t>2</a:t>
            </a:r>
            <a:r>
              <a:rPr lang="ko-KR" altLang="en-US">
                <a:latin typeface="Consolas" panose="020B0609020204030204" pitchFamily="49" charset="0"/>
              </a:rPr>
              <a:t>층</a:t>
            </a:r>
          </a:p>
        </p:txBody>
      </p:sp>
      <p:sp>
        <p:nvSpPr>
          <p:cNvPr id="64" name="TextBox 63">
            <a:extLst>
              <a:ext uri="{FF2B5EF4-FFF2-40B4-BE49-F238E27FC236}">
                <a16:creationId xmlns:a16="http://schemas.microsoft.com/office/drawing/2014/main" id="{C787C38D-EFB5-4ADB-804F-FE4AFBAE6E99}"/>
              </a:ext>
            </a:extLst>
          </p:cNvPr>
          <p:cNvSpPr txBox="1"/>
          <p:nvPr/>
        </p:nvSpPr>
        <p:spPr>
          <a:xfrm>
            <a:off x="8127778" y="1876022"/>
            <a:ext cx="542136" cy="369332"/>
          </a:xfrm>
          <a:prstGeom prst="rect">
            <a:avLst/>
          </a:prstGeom>
          <a:noFill/>
        </p:spPr>
        <p:txBody>
          <a:bodyPr wrap="none" rtlCol="0">
            <a:spAutoFit/>
          </a:bodyPr>
          <a:lstStyle/>
          <a:p>
            <a:pPr algn="l"/>
            <a:r>
              <a:rPr lang="en-US" altLang="ko-KR">
                <a:latin typeface="Consolas" panose="020B0609020204030204" pitchFamily="49" charset="0"/>
              </a:rPr>
              <a:t>3</a:t>
            </a:r>
            <a:r>
              <a:rPr lang="ko-KR" altLang="en-US">
                <a:latin typeface="Consolas" panose="020B0609020204030204" pitchFamily="49" charset="0"/>
              </a:rPr>
              <a:t>층</a:t>
            </a:r>
          </a:p>
        </p:txBody>
      </p:sp>
      <p:sp>
        <p:nvSpPr>
          <p:cNvPr id="3" name="텍스트 개체 틀 2">
            <a:extLst>
              <a:ext uri="{FF2B5EF4-FFF2-40B4-BE49-F238E27FC236}">
                <a16:creationId xmlns:a16="http://schemas.microsoft.com/office/drawing/2014/main" id="{46A682BE-EC3B-469E-AA69-AE3097DF7C9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69" name="텍스트 개체 틀 2">
            <a:extLst>
              <a:ext uri="{FF2B5EF4-FFF2-40B4-BE49-F238E27FC236}">
                <a16:creationId xmlns:a16="http://schemas.microsoft.com/office/drawing/2014/main" id="{7B7AD80F-E5F7-4F6B-AA69-94844F985746}"/>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2041286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198C988-89C8-4746-928B-13D66B0701C8}"/>
              </a:ext>
            </a:extLst>
          </p:cNvPr>
          <p:cNvSpPr/>
          <p:nvPr/>
        </p:nvSpPr>
        <p:spPr>
          <a:xfrm>
            <a:off x="884548" y="797510"/>
            <a:ext cx="8259248" cy="5262979"/>
          </a:xfrm>
          <a:prstGeom prst="rect">
            <a:avLst/>
          </a:prstGeom>
          <a:solidFill>
            <a:srgbClr val="E2E2F6"/>
          </a:solidFill>
        </p:spPr>
        <p:txBody>
          <a:bodyPr wrap="square">
            <a:spAutoFit/>
          </a:bodyPr>
          <a:lstStyle/>
          <a:p>
            <a:r>
              <a:rPr lang="en-US" altLang="ko-KR" sz="1400" err="1">
                <a:latin typeface="Consolas" panose="020B0609020204030204" pitchFamily="49" charset="0"/>
              </a:rPr>
              <a:t>validation_scores</a:t>
            </a:r>
            <a:r>
              <a:rPr lang="en-US" altLang="ko-KR" sz="1400">
                <a:latin typeface="Consolas" panose="020B0609020204030204" pitchFamily="49" charset="0"/>
              </a:rPr>
              <a:t> = []</a:t>
            </a:r>
          </a:p>
          <a:p>
            <a:r>
              <a:rPr lang="en-US" altLang="ko-KR" sz="1400">
                <a:latin typeface="Consolas" panose="020B0609020204030204" pitchFamily="49" charset="0"/>
              </a:rPr>
              <a:t>k = 10</a:t>
            </a:r>
          </a:p>
          <a:p>
            <a:r>
              <a:rPr lang="en-US" altLang="ko-KR" sz="1400">
                <a:latin typeface="Consolas" panose="020B0609020204030204" pitchFamily="49" charset="0"/>
              </a:rPr>
              <a:t>bins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x_train_all</a:t>
            </a:r>
            <a:r>
              <a:rPr lang="en-US" altLang="ko-KR" sz="1400">
                <a:latin typeface="Consolas" panose="020B0609020204030204" pitchFamily="49" charset="0"/>
              </a:rPr>
              <a:t>) // k</a:t>
            </a:r>
          </a:p>
          <a:p>
            <a:endParaRPr lang="en-US" altLang="ko-KR" sz="1400">
              <a:latin typeface="Consolas" panose="020B0609020204030204" pitchFamily="49" charset="0"/>
            </a:endParaRP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in range(k):</a:t>
            </a:r>
          </a:p>
          <a:p>
            <a:r>
              <a:rPr lang="en-US" altLang="ko-KR" sz="1400">
                <a:latin typeface="Consolas" panose="020B0609020204030204" pitchFamily="49" charset="0"/>
              </a:rPr>
              <a:t>    start = </a:t>
            </a:r>
            <a:r>
              <a:rPr lang="en-US" altLang="ko-KR" sz="1400" err="1">
                <a:latin typeface="Consolas" panose="020B0609020204030204" pitchFamily="49" charset="0"/>
              </a:rPr>
              <a:t>i</a:t>
            </a:r>
            <a:r>
              <a:rPr lang="en-US" altLang="ko-KR" sz="1400">
                <a:latin typeface="Consolas" panose="020B0609020204030204" pitchFamily="49" charset="0"/>
              </a:rPr>
              <a:t>*bins</a:t>
            </a:r>
          </a:p>
          <a:p>
            <a:r>
              <a:rPr lang="en-US" altLang="ko-KR" sz="1400">
                <a:latin typeface="Consolas" panose="020B0609020204030204" pitchFamily="49" charset="0"/>
              </a:rPr>
              <a:t>    end = (i+1)*bins</a:t>
            </a:r>
          </a:p>
          <a:p>
            <a:r>
              <a:rPr lang="en-US" altLang="ko-KR" sz="1400">
                <a:latin typeface="Consolas" panose="020B0609020204030204" pitchFamily="49" charset="0"/>
              </a:rPr>
              <a:t>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train_index</a:t>
            </a:r>
            <a:r>
              <a:rPr lang="en-US" altLang="ko-KR" sz="1400">
                <a:latin typeface="Consolas" panose="020B0609020204030204" pitchFamily="49" charset="0"/>
              </a:rPr>
              <a:t> = list(range(0, start))+list(range(end,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train_std</a:t>
            </a:r>
            <a:r>
              <a:rPr lang="en-US" altLang="ko-KR" sz="1400">
                <a:latin typeface="Consolas" panose="020B0609020204030204" pitchFamily="49" charset="0"/>
              </a:rPr>
              <a:t> = </a:t>
            </a:r>
            <a:r>
              <a:rPr lang="en-US" altLang="ko-KR" sz="1400" err="1">
                <a:latin typeface="Consolas" panose="020B0609020204030204" pitchFamily="49" charset="0"/>
              </a:rPr>
              <a:t>np.std</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train_fold_scaled</a:t>
            </a:r>
            <a:r>
              <a:rPr lang="en-US" altLang="ko-KR" sz="1400">
                <a:latin typeface="Consolas" panose="020B0609020204030204" pitchFamily="49" charset="0"/>
              </a:rPr>
              <a:t> =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r>
              <a:rPr lang="en-US" altLang="ko-KR" sz="1400" err="1">
                <a:latin typeface="Consolas" panose="020B0609020204030204" pitchFamily="49" charset="0"/>
              </a:rPr>
              <a:t>val_fold_scaled</a:t>
            </a:r>
            <a:r>
              <a:rPr lang="en-US" altLang="ko-KR" sz="1400">
                <a:latin typeface="Consolas" panose="020B0609020204030204" pitchFamily="49" charset="0"/>
              </a:rPr>
              <a:t> =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lyr</a:t>
            </a:r>
            <a:r>
              <a:rPr lang="en-US" altLang="ko-KR" sz="1400">
                <a:latin typeface="Consolas" panose="020B0609020204030204" pitchFamily="49" charset="0"/>
              </a:rPr>
              <a:t> = </a:t>
            </a:r>
            <a:r>
              <a:rPr lang="en-US" altLang="ko-KR" sz="1400" err="1">
                <a:latin typeface="Consolas" panose="020B0609020204030204" pitchFamily="49" charset="0"/>
              </a:rPr>
              <a:t>SingleLayer</a:t>
            </a:r>
            <a:r>
              <a:rPr lang="en-US" altLang="ko-KR" sz="1400">
                <a:latin typeface="Consolas" panose="020B0609020204030204" pitchFamily="49" charset="0"/>
              </a:rPr>
              <a:t>(l2=0.01)</a:t>
            </a:r>
          </a:p>
          <a:p>
            <a:r>
              <a:rPr lang="en-US" altLang="ko-KR" sz="1400">
                <a:latin typeface="Consolas" panose="020B0609020204030204" pitchFamily="49" charset="0"/>
              </a:rPr>
              <a:t>    </a:t>
            </a:r>
            <a:r>
              <a:rPr lang="en-US" altLang="ko-KR" sz="1400" err="1">
                <a:latin typeface="Consolas" panose="020B0609020204030204" pitchFamily="49" charset="0"/>
              </a:rPr>
              <a:t>lyr.fit</a:t>
            </a:r>
            <a:r>
              <a:rPr lang="en-US" altLang="ko-KR" sz="1400">
                <a:latin typeface="Consolas" panose="020B0609020204030204" pitchFamily="49" charset="0"/>
              </a:rPr>
              <a:t>(</a:t>
            </a:r>
            <a:r>
              <a:rPr lang="en-US" altLang="ko-KR" sz="1400" err="1">
                <a:latin typeface="Consolas" panose="020B0609020204030204" pitchFamily="49" charset="0"/>
              </a:rPr>
              <a:t>train_fold_scaled</a:t>
            </a:r>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epochs=50)</a:t>
            </a:r>
          </a:p>
          <a:p>
            <a:r>
              <a:rPr lang="en-US" altLang="ko-KR" sz="1400">
                <a:latin typeface="Consolas" panose="020B0609020204030204" pitchFamily="49" charset="0"/>
              </a:rPr>
              <a:t>    score = </a:t>
            </a:r>
            <a:r>
              <a:rPr lang="en-US" altLang="ko-KR" sz="1400" err="1">
                <a:latin typeface="Consolas" panose="020B0609020204030204" pitchFamily="49" charset="0"/>
              </a:rPr>
              <a:t>lyr.score</a:t>
            </a:r>
            <a:r>
              <a:rPr lang="en-US" altLang="ko-KR" sz="1400">
                <a:latin typeface="Consolas" panose="020B0609020204030204" pitchFamily="49" charset="0"/>
              </a:rPr>
              <a:t>(</a:t>
            </a:r>
            <a:r>
              <a:rPr lang="en-US" altLang="ko-KR" sz="1400" err="1">
                <a:latin typeface="Consolas" panose="020B0609020204030204" pitchFamily="49" charset="0"/>
              </a:rPr>
              <a:t>val_fold_scaled</a:t>
            </a:r>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validation_scores.append</a:t>
            </a:r>
            <a:r>
              <a:rPr lang="en-US" altLang="ko-KR" sz="1400">
                <a:latin typeface="Consolas" panose="020B0609020204030204" pitchFamily="49" charset="0"/>
              </a:rPr>
              <a:t>(score)</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validation_scores</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812540" y="6098174"/>
            <a:ext cx="2348720" cy="355162"/>
          </a:xfrm>
          <a:prstGeom prst="rect">
            <a:avLst/>
          </a:prstGeom>
        </p:spPr>
        <p:txBody>
          <a:bodyPr wrap="none">
            <a:spAutoFit/>
          </a:bodyPr>
          <a:lstStyle/>
          <a:p>
            <a:r>
              <a:rPr lang="en-US" altLang="ko-KR" sz="1708">
                <a:latin typeface="Consolas" panose="020B0609020204030204" pitchFamily="49" charset="0"/>
                <a:ea typeface="고도 M" panose="02000503000000020004" pitchFamily="2" charset="-127"/>
              </a:rPr>
              <a:t>0.9711111111111113</a:t>
            </a:r>
            <a:endParaRPr lang="ko-KR" altLang="en-US" sz="1708">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FD6C727-9818-489F-9DFD-71C1DC5423CD}"/>
              </a:ext>
            </a:extLst>
          </p:cNvPr>
          <p:cNvSpPr>
            <a:spLocks noGrp="1"/>
          </p:cNvSpPr>
          <p:nvPr>
            <p:ph type="body" sz="quarter" idx="19"/>
          </p:nvPr>
        </p:nvSpPr>
        <p:spPr/>
        <p:txBody>
          <a:bodyPr/>
          <a:lstStyle/>
          <a:p>
            <a:r>
              <a:rPr lang="en-US" altLang="ko-KR"/>
              <a:t>K </a:t>
            </a:r>
            <a:r>
              <a:rPr lang="ko-KR" altLang="en-US"/>
              <a:t>폴드 교차 검증</a:t>
            </a:r>
          </a:p>
        </p:txBody>
      </p:sp>
      <p:sp>
        <p:nvSpPr>
          <p:cNvPr id="8" name="텍스트 개체 틀 6">
            <a:extLst>
              <a:ext uri="{FF2B5EF4-FFF2-40B4-BE49-F238E27FC236}">
                <a16:creationId xmlns:a16="http://schemas.microsoft.com/office/drawing/2014/main" id="{260076AB-22ED-4419-967B-E756CF74A9E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239056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A75B9E53-0467-43A3-8A73-1A8FAE6C2D5F}"/>
              </a:ext>
            </a:extLst>
          </p:cNvPr>
          <p:cNvSpPr/>
          <p:nvPr/>
        </p:nvSpPr>
        <p:spPr>
          <a:xfrm>
            <a:off x="6669180" y="159942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552527" y="15994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435876" y="15994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319224" y="15994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698169" y="1115441"/>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234679" y="1115441"/>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2091066" y="1470603"/>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291269" y="1470603"/>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69180" y="25798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552527" y="25798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435876" y="25798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2202572" y="2579813"/>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805524" y="2095839"/>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342034" y="2095839"/>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3198421" y="2451001"/>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398624" y="2451001"/>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69180" y="3560218"/>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552527" y="35602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319224" y="3560213"/>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2202572" y="3560211"/>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934030" y="3076237"/>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470541" y="3076237"/>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326927" y="3431399"/>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527130" y="3431399"/>
            <a:ext cx="216082"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69180" y="45406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435876" y="45406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319224" y="454061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2202572" y="4540609"/>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5048435" y="4056635"/>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84946" y="4056635"/>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441332" y="4411797"/>
            <a:ext cx="123825"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41535" y="4411797"/>
            <a:ext cx="216082"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552527" y="55210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435876" y="5521010"/>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319224" y="552100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2202572" y="5521007"/>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69890" y="5057916"/>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662489" y="5057916"/>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562787" y="5413078"/>
            <a:ext cx="123825" cy="1079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p:cNvCxnSpPr>
          <p:nvPr/>
        </p:nvCxnSpPr>
        <p:spPr>
          <a:xfrm flipH="1">
            <a:off x="7762990" y="5392196"/>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2202572" y="15994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319224" y="2579815"/>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435876" y="35602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552527" y="45406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69180" y="55210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2757F83-F0CB-4ECC-8F69-54559C3CE994}"/>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58" name="텍스트 개체 틀 6">
            <a:extLst>
              <a:ext uri="{FF2B5EF4-FFF2-40B4-BE49-F238E27FC236}">
                <a16:creationId xmlns:a16="http://schemas.microsoft.com/office/drawing/2014/main" id="{8ACBBC43-FF5B-49A8-A078-FD1B8A627A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68" name="TextBox 67">
            <a:extLst>
              <a:ext uri="{FF2B5EF4-FFF2-40B4-BE49-F238E27FC236}">
                <a16:creationId xmlns:a16="http://schemas.microsoft.com/office/drawing/2014/main" id="{DD18E02A-C7A8-4296-87C9-5D2F2F40A300}"/>
              </a:ext>
            </a:extLst>
          </p:cNvPr>
          <p:cNvSpPr txBox="1"/>
          <p:nvPr/>
        </p:nvSpPr>
        <p:spPr>
          <a:xfrm>
            <a:off x="2036395" y="2160245"/>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69" name="TextBox 68">
            <a:extLst>
              <a:ext uri="{FF2B5EF4-FFF2-40B4-BE49-F238E27FC236}">
                <a16:creationId xmlns:a16="http://schemas.microsoft.com/office/drawing/2014/main" id="{5AD93040-6677-49AE-B3EE-2ECA8630DF4E}"/>
              </a:ext>
            </a:extLst>
          </p:cNvPr>
          <p:cNvSpPr txBox="1"/>
          <p:nvPr/>
        </p:nvSpPr>
        <p:spPr>
          <a:xfrm>
            <a:off x="7416596" y="2224651"/>
            <a:ext cx="906017" cy="355162"/>
          </a:xfrm>
          <a:prstGeom prst="rect">
            <a:avLst/>
          </a:prstGeom>
          <a:noFill/>
        </p:spPr>
        <p:txBody>
          <a:bodyPr wrap="none" rtlCol="0">
            <a:spAutoFit/>
          </a:bodyPr>
          <a:lstStyle/>
          <a:p>
            <a:pPr algn="l"/>
            <a:r>
              <a:rPr lang="en-US" altLang="ko-KR" sz="1708">
                <a:latin typeface="Consolas" panose="020B0609020204030204" pitchFamily="49" charset="0"/>
              </a:rPr>
              <a:t>len(x)</a:t>
            </a:r>
            <a:endParaRPr lang="ko-KR" altLang="en-US" sz="1708">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92FE334A-ADBB-4C53-859E-5AF809928038}"/>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4. </a:t>
            </a:r>
            <a:r>
              <a:rPr lang="ko-KR" altLang="en-US" b="1">
                <a:latin typeface="+mj-ea"/>
                <a:ea typeface="+mj-ea"/>
              </a:rPr>
              <a:t>다층 신경망 이해</a:t>
            </a:r>
          </a:p>
        </p:txBody>
      </p:sp>
      <p:sp>
        <p:nvSpPr>
          <p:cNvPr id="9" name="텍스트 개체 틀 8">
            <a:extLst>
              <a:ext uri="{FF2B5EF4-FFF2-40B4-BE49-F238E27FC236}">
                <a16:creationId xmlns:a16="http://schemas.microsoft.com/office/drawing/2014/main" id="{BECEA8C7-E363-4044-BA26-DF2502CC4F83}"/>
              </a:ext>
            </a:extLst>
          </p:cNvPr>
          <p:cNvSpPr>
            <a:spLocks noGrp="1"/>
          </p:cNvSpPr>
          <p:nvPr>
            <p:ph type="body" sz="quarter" idx="13"/>
          </p:nvPr>
        </p:nvSpPr>
        <p:spPr>
          <a:xfrm>
            <a:off x="4736976" y="3924204"/>
            <a:ext cx="4464050" cy="1787156"/>
          </a:xfrm>
        </p:spPr>
        <p:txBody>
          <a:bodyPr/>
          <a:lstStyle/>
          <a:p>
            <a:pPr>
              <a:lnSpc>
                <a:spcPts val="1300"/>
              </a:lnSpc>
            </a:pPr>
            <a:r>
              <a:rPr lang="ko-KR" altLang="en-US" sz="1600" b="1">
                <a:solidFill>
                  <a:prstClr val="black">
                    <a:lumMod val="75000"/>
                    <a:lumOff val="25000"/>
                  </a:prstClr>
                </a:solidFill>
                <a:latin typeface="맑은 고딕" pitchFamily="50" charset="-127"/>
                <a:ea typeface="맑은 고딕" pitchFamily="50" charset="-127"/>
              </a:rPr>
              <a:t>행렬 곱 연산</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배치경사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en-US" altLang="ko-KR" sz="1600" b="1">
                <a:solidFill>
                  <a:prstClr val="black">
                    <a:lumMod val="75000"/>
                    <a:lumOff val="25000"/>
                  </a:prstClr>
                </a:solidFill>
                <a:latin typeface="맑은 고딕" pitchFamily="50" charset="-127"/>
                <a:ea typeface="맑은 고딕" pitchFamily="50" charset="-127"/>
              </a:rPr>
              <a:t>2</a:t>
            </a:r>
            <a:r>
              <a:rPr lang="ko-KR" altLang="en-US" sz="1600" b="1">
                <a:solidFill>
                  <a:prstClr val="black">
                    <a:lumMod val="75000"/>
                    <a:lumOff val="25000"/>
                  </a:prstClr>
                </a:solidFill>
                <a:latin typeface="맑은 고딕" pitchFamily="50" charset="-127"/>
                <a:ea typeface="맑은 고딕" pitchFamily="50" charset="-127"/>
              </a:rPr>
              <a:t>개의 층을 가진 신경망</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다층 신경망의 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미니배치 경사 하강법</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다중분류 다층 신경망을 이해한다</a:t>
            </a:r>
            <a:r>
              <a:rPr lang="en-US" altLang="ko-KR" sz="1600" b="1">
                <a:solidFill>
                  <a:prstClr val="black">
                    <a:lumMod val="75000"/>
                    <a:lumOff val="25000"/>
                  </a:prstClr>
                </a:solidFill>
                <a:latin typeface="맑은 고딕" pitchFamily="50" charset="-127"/>
                <a:ea typeface="맑은 고딕" pitchFamily="50" charset="-127"/>
              </a:rPr>
              <a:t>.</a:t>
            </a: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케라스를 이용한 다층신경망의 다양한 구현</a:t>
            </a:r>
            <a:endParaRPr lang="ko-KR" altLang="en-US" sz="1600"/>
          </a:p>
        </p:txBody>
      </p:sp>
    </p:spTree>
    <p:extLst>
      <p:ext uri="{BB962C8B-B14F-4D97-AF65-F5344CB8AC3E}">
        <p14:creationId xmlns:p14="http://schemas.microsoft.com/office/powerpoint/2010/main" val="29788972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753902" y="1960850"/>
            <a:ext cx="545450" cy="1897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075750" y="2630223"/>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805610" y="292492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624329" y="1925116"/>
            <a:ext cx="366767" cy="559512"/>
          </a:xfrm>
          <a:prstGeom prst="rect">
            <a:avLst/>
          </a:prstGeom>
          <a:noFill/>
        </p:spPr>
        <p:txBody>
          <a:bodyPr wrap="square" rtlCol="0">
            <a:spAutoFit/>
          </a:bodyPr>
          <a:lstStyle/>
          <a:p>
            <a:pPr algn="l"/>
            <a:r>
              <a:rPr lang="en-US" altLang="ko-KR" sz="3036">
                <a:latin typeface="Consolas" panose="020B0609020204030204" pitchFamily="49" charset="0"/>
              </a:rPr>
              <a:t>+</a:t>
            </a:r>
            <a:endParaRPr lang="ko-KR" altLang="en-US" sz="3036">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283683" y="1240543"/>
                <a:ext cx="79072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283683" y="1240543"/>
                <a:ext cx="79072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949707" y="178564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949707" y="1785641"/>
                <a:ext cx="804195" cy="350417"/>
              </a:xfrm>
              <a:prstGeom prst="rect">
                <a:avLst/>
              </a:prstGeom>
              <a:blipFill>
                <a:blip r:embed="rId5"/>
                <a:stretch>
                  <a:fillRect b="-15789"/>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777724" y="2460944"/>
            <a:ext cx="563947" cy="14339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41941" y="238960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41941" y="2389601"/>
                <a:ext cx="804195" cy="350417"/>
              </a:xfrm>
              <a:prstGeom prst="rect">
                <a:avLst/>
              </a:prstGeom>
              <a:blipFill>
                <a:blip r:embed="rId6"/>
                <a:stretch>
                  <a:fillRect b="-15789"/>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41941" y="3524183"/>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z = </a:t>
            </a:r>
            <a:r>
              <a:rPr lang="en-US" altLang="ko-KR" sz="1600" err="1">
                <a:latin typeface="Consolas" panose="020B0609020204030204" pitchFamily="49" charset="0"/>
              </a:rPr>
              <a:t>np.sum</a:t>
            </a:r>
            <a:r>
              <a:rPr lang="en-US" altLang="ko-KR" sz="1600">
                <a:latin typeface="Consolas" panose="020B0609020204030204" pitchFamily="49" charset="0"/>
              </a:rPr>
              <a:t>(x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endParaRPr lang="ko-KR" altLang="en-US" sz="1600">
              <a:latin typeface="Consolas" panose="020B0609020204030204" pitchFamily="49" charset="0"/>
            </a:endParaRPr>
          </a:p>
          <a:p>
            <a:r>
              <a:rPr lang="ko-KR" altLang="en-US" sz="1600">
                <a:latin typeface="Consolas" panose="020B0609020204030204" pitchFamily="49" charset="0"/>
              </a:rPr>
              <a:t>    </a:t>
            </a:r>
            <a:r>
              <a:rPr lang="en-US" altLang="ko-KR" sz="1600">
                <a:latin typeface="Consolas" panose="020B0609020204030204" pitchFamily="49" charset="0"/>
              </a:rPr>
              <a:t>return z</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33667" y="5115240"/>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x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p>
              <a:p>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r>
                      <m:rPr>
                        <m:sty m:val="p"/>
                      </m:rPr>
                      <a:rPr lang="en-US" altLang="ko-KR" sz="1600" i="1">
                        <a:latin typeface="Cambria Math" panose="02040503050406030204" pitchFamily="18" charset="0"/>
                      </a:rPr>
                      <m:t>w</m:t>
                    </m:r>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a:p>
                <a:r>
                  <a:rPr lang="en-US" altLang="ko-KR" sz="1600">
                    <a:latin typeface="Consolas" panose="020B0609020204030204" pitchFamily="49" charset="0"/>
                  </a:rPr>
                  <a:t>x </a:t>
                </a:r>
                <a:r>
                  <a:rPr lang="ko-KR" altLang="en-US" sz="1600">
                    <a:latin typeface="Consolas" panose="020B0609020204030204" pitchFamily="49" charset="0"/>
                  </a:rPr>
                  <a:t>* </a:t>
                </a:r>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t> </a:t>
                </a:r>
                <a14:m>
                  <m:oMath xmlns:m="http://schemas.openxmlformats.org/officeDocument/2006/math">
                    <m:r>
                      <a:rPr lang="ko-KR" altLang="en-US"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 </m:t>
                        </m:r>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2</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2</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33667" y="5115240"/>
                <a:ext cx="7770587" cy="830997"/>
              </a:xfrm>
              <a:prstGeom prst="rect">
                <a:avLst/>
              </a:prstGeom>
              <a:blipFill>
                <a:blip r:embed="rId7"/>
                <a:stretch>
                  <a:fillRect l="-471" t="-2941" b="-8088"/>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72605" y="4656155"/>
            <a:ext cx="3238171" cy="355162"/>
          </a:xfrm>
          <a:prstGeom prst="rect">
            <a:avLst/>
          </a:prstGeom>
          <a:noFill/>
        </p:spPr>
        <p:txBody>
          <a:bodyPr wrap="square" rtlCol="0">
            <a:spAutoFit/>
          </a:bodyPr>
          <a:lstStyle/>
          <a:p>
            <a:pPr algn="l"/>
            <a:r>
              <a:rPr lang="ko-KR" altLang="en-US" sz="1708" b="1" err="1">
                <a:latin typeface="+mj-ea"/>
                <a:ea typeface="+mj-ea"/>
              </a:rPr>
              <a:t>넘파이의</a:t>
            </a:r>
            <a:r>
              <a:rPr lang="ko-KR" altLang="en-US" sz="1708" b="1">
                <a:latin typeface="+mj-ea"/>
                <a:ea typeface="+mj-ea"/>
              </a:rPr>
              <a:t> </a:t>
            </a:r>
            <a:r>
              <a:rPr lang="ko-KR" altLang="en-US" sz="1708" b="1" err="1">
                <a:latin typeface="+mj-ea"/>
                <a:ea typeface="+mj-ea"/>
              </a:rPr>
              <a:t>원소별</a:t>
            </a:r>
            <a:r>
              <a:rPr lang="ko-KR" altLang="en-US" sz="1708" b="1">
                <a:latin typeface="+mj-ea"/>
                <a:ea typeface="+mj-ea"/>
              </a:rPr>
              <a:t> 곱셈</a:t>
            </a:r>
          </a:p>
        </p:txBody>
      </p:sp>
      <p:sp>
        <p:nvSpPr>
          <p:cNvPr id="3" name="텍스트 개체 틀 2">
            <a:extLst>
              <a:ext uri="{FF2B5EF4-FFF2-40B4-BE49-F238E27FC236}">
                <a16:creationId xmlns:a16="http://schemas.microsoft.com/office/drawing/2014/main" id="{846378D9-E33D-435E-8DDE-E4C5DADDF11F}"/>
              </a:ext>
            </a:extLst>
          </p:cNvPr>
          <p:cNvSpPr>
            <a:spLocks noGrp="1"/>
          </p:cNvSpPr>
          <p:nvPr>
            <p:ph type="body" sz="quarter" idx="19"/>
          </p:nvPr>
        </p:nvSpPr>
        <p:spPr/>
        <p:txBody>
          <a:bodyPr/>
          <a:lstStyle/>
          <a:p>
            <a:r>
              <a:rPr lang="ko-KR" altLang="en-US"/>
              <a:t>벡터 연산과 행렬 연산</a:t>
            </a:r>
          </a:p>
        </p:txBody>
      </p:sp>
      <p:sp>
        <p:nvSpPr>
          <p:cNvPr id="34" name="텍스트 개체 틀 6">
            <a:extLst>
              <a:ext uri="{FF2B5EF4-FFF2-40B4-BE49-F238E27FC236}">
                <a16:creationId xmlns:a16="http://schemas.microsoft.com/office/drawing/2014/main" id="{AA64C0B2-DD1C-4E03-ADFD-BD7DF14FF245}"/>
              </a:ext>
            </a:extLst>
          </p:cNvPr>
          <p:cNvSpPr txBox="1">
            <a:spLocks/>
          </p:cNvSpPr>
          <p:nvPr/>
        </p:nvSpPr>
        <p:spPr>
          <a:xfrm>
            <a:off x="6330950" y="266700"/>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112740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654792" y="2221706"/>
            <a:ext cx="643479" cy="131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050324" y="2573316"/>
            <a:ext cx="393589" cy="3755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683557" y="272750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362026" y="2050484"/>
                <a:ext cx="1493288" cy="355162"/>
              </a:xfrm>
              <a:prstGeom prst="rect">
                <a:avLst/>
              </a:prstGeom>
              <a:noFill/>
            </p:spPr>
            <p:txBody>
              <a:bodyPr wrap="square" rtlCol="0">
                <a:spAutoFit/>
              </a:bodyPr>
              <a:lstStyle/>
              <a:p>
                <a:pPr algn="l"/>
                <a14:m>
                  <m:oMath xmlns:m="http://schemas.openxmlformats.org/officeDocument/2006/math">
                    <m:r>
                      <m:rPr>
                        <m:sty m:val="p"/>
                      </m:rPr>
                      <a:rPr lang="en-US" altLang="ko-KR" sz="1708" i="1">
                        <a:latin typeface="Cambria Math" panose="02040503050406030204" pitchFamily="18" charset="0"/>
                      </a:rPr>
                      <m:t>x</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w</m:t>
                    </m:r>
                  </m:oMath>
                </a14:m>
                <a:r>
                  <a:rPr lang="en-US" altLang="ko-KR" sz="1708">
                    <a:latin typeface="Consolas" panose="020B0609020204030204" pitchFamily="49" charset="0"/>
                  </a:rPr>
                  <a:t>+b</a:t>
                </a:r>
                <a:endParaRPr lang="ko-KR" altLang="en-US" sz="1708">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362026" y="2050484"/>
                <a:ext cx="1493288" cy="355162"/>
              </a:xfrm>
              <a:prstGeom prst="rect">
                <a:avLst/>
              </a:prstGeom>
              <a:blipFill>
                <a:blip r:embed="rId3"/>
                <a:stretch>
                  <a:fillRect t="-5085" b="-23729"/>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4"/>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01171" y="1252919"/>
                <a:ext cx="3863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w</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01171" y="1252919"/>
                <a:ext cx="386324"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353427" y="2059653"/>
                <a:ext cx="30136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353427" y="2059653"/>
                <a:ext cx="301365" cy="350417"/>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67707" y="5639964"/>
            <a:ext cx="7770587" cy="355162"/>
          </a:xfrm>
          <a:prstGeom prst="rect">
            <a:avLst/>
          </a:prstGeom>
          <a:solidFill>
            <a:srgbClr val="E2E2F6"/>
          </a:solidFill>
        </p:spPr>
        <p:txBody>
          <a:bodyPr wrap="square">
            <a:spAutoFit/>
          </a:bodyPr>
          <a:lstStyle/>
          <a:p>
            <a:r>
              <a:rPr lang="en-US" altLang="ko-KR" sz="1708">
                <a:latin typeface="Consolas" panose="020B0609020204030204" pitchFamily="49" charset="0"/>
              </a:rPr>
              <a:t>z = np.dot(x , </a:t>
            </a:r>
            <a:r>
              <a:rPr lang="en-US" altLang="ko-KR" sz="1708" err="1">
                <a:latin typeface="Consolas" panose="020B0609020204030204" pitchFamily="49" charset="0"/>
              </a:rPr>
              <a:t>self.w</a:t>
            </a:r>
            <a:r>
              <a:rPr lang="en-US" altLang="ko-KR" sz="1708">
                <a:latin typeface="Consolas" panose="020B0609020204030204" pitchFamily="49" charset="0"/>
              </a:rPr>
              <a:t>) + </a:t>
            </a:r>
            <a:r>
              <a:rPr lang="en-US" altLang="ko-KR" sz="1708" err="1">
                <a:latin typeface="Consolas" panose="020B0609020204030204" pitchFamily="49" charset="0"/>
              </a:rPr>
              <a:t>self.b</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67707" y="4133766"/>
                <a:ext cx="7770587" cy="77405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oMath>
                </a14:m>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oMath>
                </a14:m>
                <a:r>
                  <a:rPr lang="en-US" altLang="ko-KR" sz="1708">
                    <a:latin typeface="Consolas" panose="020B0609020204030204" pitchFamily="49" charset="0"/>
                  </a:rPr>
                  <a:t>]</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oMath>
                </a14:m>
                <a:endParaRPr lang="en-US" altLang="ko-KR" sz="1708">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67707" y="4133766"/>
                <a:ext cx="7770587" cy="774058"/>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5348" y="3442598"/>
            <a:ext cx="3238171" cy="355162"/>
          </a:xfrm>
          <a:prstGeom prst="rect">
            <a:avLst/>
          </a:prstGeom>
          <a:noFill/>
        </p:spPr>
        <p:txBody>
          <a:bodyPr wrap="square" rtlCol="0">
            <a:spAutoFit/>
          </a:bodyPr>
          <a:lstStyle/>
          <a:p>
            <a:pPr algn="l"/>
            <a:r>
              <a:rPr lang="ko-KR" altLang="en-US" sz="1708" b="1">
                <a:latin typeface="+mj-ea"/>
                <a:ea typeface="+mj-ea"/>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2866056" y="4726551"/>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866940" y="445516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2857780" y="4173242"/>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793057" y="4421465"/>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173757"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687227"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569962"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283654" y="3818787"/>
            <a:ext cx="281925" cy="990839"/>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263564" y="3829715"/>
            <a:ext cx="248222" cy="935277"/>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596348" y="4314706"/>
            <a:ext cx="21240" cy="653863"/>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430398"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3838117" y="3726799"/>
            <a:ext cx="7149" cy="1815584"/>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633091" y="4555843"/>
            <a:ext cx="198807" cy="391635"/>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173816" y="3392662"/>
            <a:ext cx="212898" cy="2703907"/>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2871643" y="4506504"/>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890347" y="4872711"/>
            <a:ext cx="3550972" cy="442750"/>
          </a:xfrm>
          <a:prstGeom prst="rect">
            <a:avLst/>
          </a:prstGeom>
          <a:noFill/>
        </p:spPr>
        <p:txBody>
          <a:bodyPr wrap="none" rtlCol="0">
            <a:spAutoFit/>
          </a:bodyPr>
          <a:lstStyle/>
          <a:p>
            <a:pPr algn="l"/>
            <a:r>
              <a:rPr lang="en-US" altLang="ko-KR" sz="2277">
                <a:latin typeface="Consolas" panose="020B0609020204030204" pitchFamily="49" charset="0"/>
              </a:rPr>
              <a:t>(1, 3)(3, 1) =&gt; (1,1)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4055EAD0-49E7-4747-B682-69B0ACE1B73F}"/>
              </a:ext>
            </a:extLst>
          </p:cNvPr>
          <p:cNvSpPr>
            <a:spLocks noGrp="1"/>
          </p:cNvSpPr>
          <p:nvPr>
            <p:ph type="body" sz="quarter" idx="19"/>
          </p:nvPr>
        </p:nvSpPr>
        <p:spPr/>
        <p:txBody>
          <a:bodyPr/>
          <a:lstStyle/>
          <a:p>
            <a:r>
              <a:rPr lang="ko-KR" altLang="en-US"/>
              <a:t>벡터 연산과 행렬 연산</a:t>
            </a:r>
          </a:p>
        </p:txBody>
      </p:sp>
      <p:sp>
        <p:nvSpPr>
          <p:cNvPr id="6" name="텍스트 개체 틀 6">
            <a:extLst>
              <a:ext uri="{FF2B5EF4-FFF2-40B4-BE49-F238E27FC236}">
                <a16:creationId xmlns:a16="http://schemas.microsoft.com/office/drawing/2014/main" id="{4A67CEF4-3688-477F-BF57-6703D90A8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6898417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640632" y="1448167"/>
            <a:ext cx="6506589" cy="1477328"/>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243663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287438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3312139"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60061" y="317337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448000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4917758"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30E4317-3629-43C7-BD90-66392550D95F}"/>
              </a:ext>
            </a:extLst>
          </p:cNvPr>
          <p:cNvSpPr/>
          <p:nvPr/>
        </p:nvSpPr>
        <p:spPr>
          <a:xfrm>
            <a:off x="535551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1892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279656"/>
            <a:ext cx="2749471" cy="442750"/>
          </a:xfrm>
          <a:prstGeom prst="rect">
            <a:avLst/>
          </a:prstGeom>
          <a:noFill/>
        </p:spPr>
        <p:txBody>
          <a:bodyPr wrap="none" rtlCol="0">
            <a:spAutoFit/>
          </a:bodyPr>
          <a:lstStyle/>
          <a:p>
            <a:pPr algn="l"/>
            <a:r>
              <a:rPr lang="en-US" altLang="ko-KR" sz="2277">
                <a:latin typeface="Consolas" panose="020B0609020204030204" pitchFamily="49" charset="0"/>
              </a:rPr>
              <a:t>1*2+2*2+3*2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p:cNvCxnSpPr>
          <p:nvPr/>
        </p:nvCxnSpPr>
        <p:spPr>
          <a:xfrm flipV="1">
            <a:off x="5495445" y="3710578"/>
            <a:ext cx="1165092" cy="79045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3864000"/>
            <a:ext cx="14670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9A35A088-4AEE-45CF-8036-E960D875777A}"/>
              </a:ext>
            </a:extLst>
          </p:cNvPr>
          <p:cNvSpPr txBox="1"/>
          <p:nvPr/>
        </p:nvSpPr>
        <p:spPr>
          <a:xfrm>
            <a:off x="4950425" y="287367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66FA03BB-90D4-4F09-A2FF-7670BDB4A387}"/>
              </a:ext>
            </a:extLst>
          </p:cNvPr>
          <p:cNvSpPr txBox="1"/>
          <p:nvPr/>
        </p:nvSpPr>
        <p:spPr>
          <a:xfrm>
            <a:off x="6467774"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F109EF42-E700-46BE-B039-589DBA5D4207}"/>
              </a:ext>
            </a:extLst>
          </p:cNvPr>
          <p:cNvSpPr txBox="1"/>
          <p:nvPr/>
        </p:nvSpPr>
        <p:spPr>
          <a:xfrm>
            <a:off x="6398285" y="3208705"/>
            <a:ext cx="524503" cy="461665"/>
          </a:xfrm>
          <a:prstGeom prst="rect">
            <a:avLst/>
          </a:prstGeom>
          <a:noFill/>
        </p:spPr>
        <p:txBody>
          <a:bodyPr wrap="none" rtlCol="0">
            <a:spAutoFit/>
          </a:bodyPr>
          <a:lstStyle/>
          <a:p>
            <a:r>
              <a:rPr lang="en-US" altLang="ko-KR" sz="2400">
                <a:latin typeface="Consolas" panose="020B0609020204030204" pitchFamily="49" charset="0"/>
              </a:rPr>
              <a:t>12</a:t>
            </a:r>
            <a:endParaRPr lang="ko-KR" altLang="en-US" sz="2400">
              <a:latin typeface="Consolas" panose="020B0609020204030204" pitchFamily="49" charset="0"/>
            </a:endParaRPr>
          </a:p>
        </p:txBody>
      </p:sp>
    </p:spTree>
    <p:extLst>
      <p:ext uri="{BB962C8B-B14F-4D97-AF65-F5344CB8AC3E}">
        <p14:creationId xmlns:p14="http://schemas.microsoft.com/office/powerpoint/2010/main" val="22566321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748644" y="1330945"/>
            <a:ext cx="6506589" cy="1754326"/>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312094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87600" y="374420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71529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805701"/>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745974" y="5182494"/>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3" idx="2"/>
          </p:cNvCxnSpPr>
          <p:nvPr/>
        </p:nvCxnSpPr>
        <p:spPr>
          <a:xfrm flipV="1">
            <a:off x="5495445" y="4209537"/>
            <a:ext cx="1165092" cy="81753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4" idx="2"/>
          </p:cNvCxnSpPr>
          <p:nvPr/>
        </p:nvCxnSpPr>
        <p:spPr>
          <a:xfrm flipV="1">
            <a:off x="5495445" y="4209537"/>
            <a:ext cx="1509458" cy="11943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439004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118481" y="436360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6B1FB25F-FFF4-45EC-8DE3-0CEDF90E39A3}"/>
              </a:ext>
            </a:extLst>
          </p:cNvPr>
          <p:cNvSpPr txBox="1"/>
          <p:nvPr/>
        </p:nvSpPr>
        <p:spPr>
          <a:xfrm>
            <a:off x="5027057" y="3292955"/>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3F517422-3B80-471B-8B17-9430E617AE2F}"/>
              </a:ext>
            </a:extLst>
          </p:cNvPr>
          <p:cNvSpPr txBox="1"/>
          <p:nvPr/>
        </p:nvSpPr>
        <p:spPr>
          <a:xfrm>
            <a:off x="6706930" y="3316832"/>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2" name="직사각형 31">
            <a:extLst>
              <a:ext uri="{FF2B5EF4-FFF2-40B4-BE49-F238E27FC236}">
                <a16:creationId xmlns:a16="http://schemas.microsoft.com/office/drawing/2014/main" id="{98914BA6-02E7-EEEB-1175-D68615777A65}"/>
              </a:ext>
            </a:extLst>
          </p:cNvPr>
          <p:cNvSpPr/>
          <p:nvPr/>
        </p:nvSpPr>
        <p:spPr>
          <a:xfrm>
            <a:off x="2623231" y="355493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D378204-B6F1-7E8A-E518-61F93DADCC5C}"/>
              </a:ext>
            </a:extLst>
          </p:cNvPr>
          <p:cNvSpPr/>
          <p:nvPr/>
        </p:nvSpPr>
        <p:spPr>
          <a:xfrm>
            <a:off x="2663931"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167C008-CF3D-D31B-8844-4F680CB5CC2C}"/>
              </a:ext>
            </a:extLst>
          </p:cNvPr>
          <p:cNvSpPr/>
          <p:nvPr/>
        </p:nvSpPr>
        <p:spPr>
          <a:xfrm>
            <a:off x="3008297"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5BBAFE7-7ADA-063F-661B-B5E18D0B7BFF}"/>
              </a:ext>
            </a:extLst>
          </p:cNvPr>
          <p:cNvSpPr/>
          <p:nvPr/>
        </p:nvSpPr>
        <p:spPr>
          <a:xfrm>
            <a:off x="3352663"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8C19E8A5-79F2-3833-23A0-C8125434B412}"/>
              </a:ext>
            </a:extLst>
          </p:cNvPr>
          <p:cNvSpPr/>
          <p:nvPr/>
        </p:nvSpPr>
        <p:spPr>
          <a:xfrm>
            <a:off x="2623231" y="39793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6F5BE27-13C2-6681-7540-2911F548B9B3}"/>
              </a:ext>
            </a:extLst>
          </p:cNvPr>
          <p:cNvSpPr/>
          <p:nvPr/>
        </p:nvSpPr>
        <p:spPr>
          <a:xfrm>
            <a:off x="2663931"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EAE976C-F112-7C2A-F191-E7E535941FDC}"/>
              </a:ext>
            </a:extLst>
          </p:cNvPr>
          <p:cNvSpPr/>
          <p:nvPr/>
        </p:nvSpPr>
        <p:spPr>
          <a:xfrm>
            <a:off x="3008297"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73DE7E9-E994-87FF-CBCD-C967682FEAD3}"/>
              </a:ext>
            </a:extLst>
          </p:cNvPr>
          <p:cNvSpPr/>
          <p:nvPr/>
        </p:nvSpPr>
        <p:spPr>
          <a:xfrm>
            <a:off x="3352663"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48025F6-A647-1D4D-BD74-F956A8CB61C0}"/>
              </a:ext>
            </a:extLst>
          </p:cNvPr>
          <p:cNvSpPr/>
          <p:nvPr/>
        </p:nvSpPr>
        <p:spPr>
          <a:xfrm>
            <a:off x="4599918"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3E735BC-C322-0F33-A19E-BFD5B63310FF}"/>
              </a:ext>
            </a:extLst>
          </p:cNvPr>
          <p:cNvSpPr/>
          <p:nvPr/>
        </p:nvSpPr>
        <p:spPr>
          <a:xfrm>
            <a:off x="4944284"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18A56AA-0C5E-87D5-9773-02446574CE0A}"/>
              </a:ext>
            </a:extLst>
          </p:cNvPr>
          <p:cNvSpPr/>
          <p:nvPr/>
        </p:nvSpPr>
        <p:spPr>
          <a:xfrm>
            <a:off x="5288650"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5C7B94BD-2A78-1D05-5A22-4A04E0AD33AE}"/>
              </a:ext>
            </a:extLst>
          </p:cNvPr>
          <p:cNvSpPr/>
          <p:nvPr/>
        </p:nvSpPr>
        <p:spPr>
          <a:xfrm>
            <a:off x="6488054"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D89C717-CFFE-EB4E-5833-2F636B43CF92}"/>
              </a:ext>
            </a:extLst>
          </p:cNvPr>
          <p:cNvSpPr/>
          <p:nvPr/>
        </p:nvSpPr>
        <p:spPr>
          <a:xfrm>
            <a:off x="6832420"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30629934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32620" y="1309009"/>
            <a:ext cx="6506589" cy="1754326"/>
          </a:xfrm>
          <a:prstGeom prst="rect">
            <a:avLst/>
          </a:prstGeom>
          <a:noFill/>
        </p:spPr>
        <p:txBody>
          <a:bodyPr wrap="square">
            <a:spAutoFit/>
          </a:bodyPr>
          <a:lstStyle/>
          <a:p>
            <a:r>
              <a:rPr lang="en-US" altLang="ko-KR">
                <a:latin typeface="Consolas" panose="020B0609020204030204" pitchFamily="49" charset="0"/>
              </a:rPr>
              <a:t>a = np.array([2,2])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654303" y="25512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778794" y="31481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834841" y="32058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678251" y="42962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678251" y="46730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4" idx="2"/>
          </p:cNvCxnSpPr>
          <p:nvPr/>
        </p:nvCxnSpPr>
        <p:spPr>
          <a:xfrm flipV="1">
            <a:off x="4626220" y="3687078"/>
            <a:ext cx="1990710" cy="830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5" idx="2"/>
          </p:cNvCxnSpPr>
          <p:nvPr/>
        </p:nvCxnSpPr>
        <p:spPr>
          <a:xfrm flipV="1">
            <a:off x="4626220" y="3687078"/>
            <a:ext cx="2335076" cy="120738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32820" y="3898388"/>
            <a:ext cx="1891184"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338493" y="382516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3049469" y="260074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671749" y="5070999"/>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46" idx="2"/>
          </p:cNvCxnSpPr>
          <p:nvPr/>
        </p:nvCxnSpPr>
        <p:spPr>
          <a:xfrm flipV="1">
            <a:off x="4619718" y="3687078"/>
            <a:ext cx="2685944" cy="16052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12E6E2A7-5B02-4040-99A9-9BFEE188A54D}"/>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1A024AA0-2CC6-4B7E-880B-937F24B93C7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FFE32F63-4B19-460D-8251-457670F62FC2}"/>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2" name="직사각형 31">
            <a:extLst>
              <a:ext uri="{FF2B5EF4-FFF2-40B4-BE49-F238E27FC236}">
                <a16:creationId xmlns:a16="http://schemas.microsoft.com/office/drawing/2014/main" id="{34CCB9F2-1979-5AE9-61C5-849B7EC5C786}"/>
              </a:ext>
            </a:extLst>
          </p:cNvPr>
          <p:cNvSpPr/>
          <p:nvPr/>
        </p:nvSpPr>
        <p:spPr>
          <a:xfrm>
            <a:off x="4275425" y="303288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6EA248-8D22-B0D0-1132-383F41A43499}"/>
              </a:ext>
            </a:extLst>
          </p:cNvPr>
          <p:cNvSpPr/>
          <p:nvPr/>
        </p:nvSpPr>
        <p:spPr>
          <a:xfrm>
            <a:off x="4316125"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87B2991-6A76-B666-1299-44FE0B1B5625}"/>
              </a:ext>
            </a:extLst>
          </p:cNvPr>
          <p:cNvSpPr/>
          <p:nvPr/>
        </p:nvSpPr>
        <p:spPr>
          <a:xfrm>
            <a:off x="4660491"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3FAABFB-C78C-DB5D-04A7-8D3D5AB3BFE4}"/>
              </a:ext>
            </a:extLst>
          </p:cNvPr>
          <p:cNvSpPr/>
          <p:nvPr/>
        </p:nvSpPr>
        <p:spPr>
          <a:xfrm>
            <a:off x="5004857"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93E0635-0E4B-052F-40B3-4C36BF7EFDF8}"/>
              </a:ext>
            </a:extLst>
          </p:cNvPr>
          <p:cNvSpPr/>
          <p:nvPr/>
        </p:nvSpPr>
        <p:spPr>
          <a:xfrm>
            <a:off x="4275425" y="345730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B3ED8ED4-B8AF-E89C-CBB0-0B2828EAB544}"/>
              </a:ext>
            </a:extLst>
          </p:cNvPr>
          <p:cNvSpPr/>
          <p:nvPr/>
        </p:nvSpPr>
        <p:spPr>
          <a:xfrm>
            <a:off x="4316125"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C8F36ED0-90B1-65B7-EE12-E3FE034CD83C}"/>
              </a:ext>
            </a:extLst>
          </p:cNvPr>
          <p:cNvSpPr/>
          <p:nvPr/>
        </p:nvSpPr>
        <p:spPr>
          <a:xfrm>
            <a:off x="4660491"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BC25802-ACBD-F2B3-486B-22446D588DDC}"/>
              </a:ext>
            </a:extLst>
          </p:cNvPr>
          <p:cNvSpPr/>
          <p:nvPr/>
        </p:nvSpPr>
        <p:spPr>
          <a:xfrm>
            <a:off x="5004857"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7854A39-0B43-28F0-2A16-BD5475552C86}"/>
              </a:ext>
            </a:extLst>
          </p:cNvPr>
          <p:cNvSpPr/>
          <p:nvPr/>
        </p:nvSpPr>
        <p:spPr>
          <a:xfrm>
            <a:off x="2728169"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DE226612-302E-7275-D3C6-7191D7E0DC56}"/>
              </a:ext>
            </a:extLst>
          </p:cNvPr>
          <p:cNvSpPr/>
          <p:nvPr/>
        </p:nvSpPr>
        <p:spPr>
          <a:xfrm>
            <a:off x="3069744"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4E2E3C7-0DC8-BCD1-940F-BFDBDA42AB3D}"/>
              </a:ext>
            </a:extLst>
          </p:cNvPr>
          <p:cNvSpPr/>
          <p:nvPr/>
        </p:nvSpPr>
        <p:spPr>
          <a:xfrm>
            <a:off x="6444447"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69CEBAE-68B5-B687-2064-15DC5F21A919}"/>
              </a:ext>
            </a:extLst>
          </p:cNvPr>
          <p:cNvSpPr/>
          <p:nvPr/>
        </p:nvSpPr>
        <p:spPr>
          <a:xfrm>
            <a:off x="6788813"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8483786-C783-2ED5-CC4F-8350E2183EAA}"/>
              </a:ext>
            </a:extLst>
          </p:cNvPr>
          <p:cNvSpPr/>
          <p:nvPr/>
        </p:nvSpPr>
        <p:spPr>
          <a:xfrm>
            <a:off x="7133179"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767624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244588" y="1129053"/>
            <a:ext cx="5975923" cy="1754326"/>
          </a:xfrm>
          <a:prstGeom prst="rect">
            <a:avLst/>
          </a:prstGeom>
          <a:noFill/>
        </p:spPr>
        <p:txBody>
          <a:bodyPr wrap="square">
            <a:spAutoFit/>
          </a:bodyPr>
          <a:lstStyle/>
          <a:p>
            <a:r>
              <a:rPr lang="en-US" altLang="ko-KR">
                <a:latin typeface="Consolas" panose="020B0609020204030204" pitchFamily="49" charset="0"/>
              </a:rPr>
              <a:t>a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b = np.array([[1,2,3],[1,2,3]]) # 2</a:t>
            </a:r>
            <a:r>
              <a:rPr lang="ko-KR" altLang="en-US">
                <a:latin typeface="Consolas" panose="020B0609020204030204" pitchFamily="49" charset="0"/>
              </a:rPr>
              <a:t>차원 배열</a:t>
            </a:r>
          </a:p>
          <a:p>
            <a:r>
              <a:rPr lang="en-US" altLang="ko-KR">
                <a:latin typeface="Consolas" panose="020B0609020204030204" pitchFamily="49" charset="0"/>
              </a:rPr>
              <a:t>print(a.shape, b.shape) # (2,2)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207862" y="249804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32353" y="309497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8400" y="315268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31810" y="4243085"/>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31810" y="4619878"/>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34" name="TextBox 33">
            <a:extLst>
              <a:ext uri="{FF2B5EF4-FFF2-40B4-BE49-F238E27FC236}">
                <a16:creationId xmlns:a16="http://schemas.microsoft.com/office/drawing/2014/main" id="{7FC671A7-ACE0-4852-AB19-8580B452164B}"/>
              </a:ext>
            </a:extLst>
          </p:cNvPr>
          <p:cNvSpPr txBox="1"/>
          <p:nvPr/>
        </p:nvSpPr>
        <p:spPr>
          <a:xfrm>
            <a:off x="2531690" y="3887528"/>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68547" y="3754866"/>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2603028" y="254752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231810" y="5017787"/>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68769" y="5479756"/>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68769" y="5856549"/>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EA846878-2FD1-45AF-B284-7A73F24967F8}"/>
              </a:ext>
            </a:extLst>
          </p:cNvPr>
          <p:cNvSpPr txBox="1"/>
          <p:nvPr/>
        </p:nvSpPr>
        <p:spPr>
          <a:xfrm>
            <a:off x="3668769" y="6254458"/>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DA00855-6039-41AD-9D2D-4D8A5936595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8E18BC2-FEBF-4465-9474-B1AA43603C9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0" name="TextBox 9">
            <a:extLst>
              <a:ext uri="{FF2B5EF4-FFF2-40B4-BE49-F238E27FC236}">
                <a16:creationId xmlns:a16="http://schemas.microsoft.com/office/drawing/2014/main" id="{15EF33BD-D972-44CF-A71D-35CB9AA1BD88}"/>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42" name="직사각형 41">
            <a:extLst>
              <a:ext uri="{FF2B5EF4-FFF2-40B4-BE49-F238E27FC236}">
                <a16:creationId xmlns:a16="http://schemas.microsoft.com/office/drawing/2014/main" id="{E2CEC02D-E13E-A2B2-6996-54B3020B4FEA}"/>
              </a:ext>
            </a:extLst>
          </p:cNvPr>
          <p:cNvSpPr/>
          <p:nvPr/>
        </p:nvSpPr>
        <p:spPr>
          <a:xfrm>
            <a:off x="2518277" y="298550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E25E696-3AC3-C7C8-874D-18D05EC7320F}"/>
              </a:ext>
            </a:extLst>
          </p:cNvPr>
          <p:cNvSpPr/>
          <p:nvPr/>
        </p:nvSpPr>
        <p:spPr>
          <a:xfrm>
            <a:off x="2558976"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1F5D951-AE6F-A2B3-7BE3-AE378D7F679B}"/>
              </a:ext>
            </a:extLst>
          </p:cNvPr>
          <p:cNvSpPr/>
          <p:nvPr/>
        </p:nvSpPr>
        <p:spPr>
          <a:xfrm>
            <a:off x="2903342"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55BDF79-3F7F-6227-EC5C-FB4585EB65FB}"/>
              </a:ext>
            </a:extLst>
          </p:cNvPr>
          <p:cNvSpPr/>
          <p:nvPr/>
        </p:nvSpPr>
        <p:spPr>
          <a:xfrm>
            <a:off x="2518277" y="340992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F4A3635-C50B-78C7-4679-C65EE270A9BC}"/>
              </a:ext>
            </a:extLst>
          </p:cNvPr>
          <p:cNvSpPr/>
          <p:nvPr/>
        </p:nvSpPr>
        <p:spPr>
          <a:xfrm>
            <a:off x="2558976"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048E95AA-DF7D-A625-6E3D-A657ACE8E460}"/>
              </a:ext>
            </a:extLst>
          </p:cNvPr>
          <p:cNvSpPr/>
          <p:nvPr/>
        </p:nvSpPr>
        <p:spPr>
          <a:xfrm>
            <a:off x="2903342"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7B6BF03-370D-1232-794A-A192F41F2FE4}"/>
              </a:ext>
            </a:extLst>
          </p:cNvPr>
          <p:cNvSpPr/>
          <p:nvPr/>
        </p:nvSpPr>
        <p:spPr>
          <a:xfrm>
            <a:off x="3874042" y="299621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C82065D-ED34-2CC1-495A-6BCA44A58A8B}"/>
              </a:ext>
            </a:extLst>
          </p:cNvPr>
          <p:cNvSpPr/>
          <p:nvPr/>
        </p:nvSpPr>
        <p:spPr>
          <a:xfrm>
            <a:off x="3914742"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13DAAE0-042F-58E7-C91B-753595574CA6}"/>
              </a:ext>
            </a:extLst>
          </p:cNvPr>
          <p:cNvSpPr/>
          <p:nvPr/>
        </p:nvSpPr>
        <p:spPr>
          <a:xfrm>
            <a:off x="4259108"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0808C2B-88F9-20A3-27E6-7384601A6FDD}"/>
              </a:ext>
            </a:extLst>
          </p:cNvPr>
          <p:cNvSpPr/>
          <p:nvPr/>
        </p:nvSpPr>
        <p:spPr>
          <a:xfrm>
            <a:off x="4603474"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8A601904-0AFB-DB3B-6BF5-F5C75C384A2D}"/>
              </a:ext>
            </a:extLst>
          </p:cNvPr>
          <p:cNvSpPr/>
          <p:nvPr/>
        </p:nvSpPr>
        <p:spPr>
          <a:xfrm>
            <a:off x="3874042" y="342063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AAA6DA6D-EE0C-829A-F853-1B82D3650DF6}"/>
              </a:ext>
            </a:extLst>
          </p:cNvPr>
          <p:cNvSpPr/>
          <p:nvPr/>
        </p:nvSpPr>
        <p:spPr>
          <a:xfrm>
            <a:off x="3914742"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2DCA17A-6AC7-562D-E801-A5EAE4993DD2}"/>
              </a:ext>
            </a:extLst>
          </p:cNvPr>
          <p:cNvSpPr/>
          <p:nvPr/>
        </p:nvSpPr>
        <p:spPr>
          <a:xfrm>
            <a:off x="4259108"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64199E4-375A-DC38-AA33-94F553B3CA91}"/>
              </a:ext>
            </a:extLst>
          </p:cNvPr>
          <p:cNvSpPr/>
          <p:nvPr/>
        </p:nvSpPr>
        <p:spPr>
          <a:xfrm>
            <a:off x="4600023"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6EB1EC7C-BDC2-3B4E-F605-37E86A76E3ED}"/>
              </a:ext>
            </a:extLst>
          </p:cNvPr>
          <p:cNvSpPr/>
          <p:nvPr/>
        </p:nvSpPr>
        <p:spPr>
          <a:xfrm>
            <a:off x="6099895" y="29969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FFF80610-D20C-D7BB-9C48-1B2DB35F1870}"/>
              </a:ext>
            </a:extLst>
          </p:cNvPr>
          <p:cNvSpPr/>
          <p:nvPr/>
        </p:nvSpPr>
        <p:spPr>
          <a:xfrm>
            <a:off x="6140595"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02B4A28-E0A4-9F7F-4D85-7DF188D60887}"/>
              </a:ext>
            </a:extLst>
          </p:cNvPr>
          <p:cNvSpPr/>
          <p:nvPr/>
        </p:nvSpPr>
        <p:spPr>
          <a:xfrm>
            <a:off x="6484961"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C43A763-AC81-55D9-D647-785B8DB91F6A}"/>
              </a:ext>
            </a:extLst>
          </p:cNvPr>
          <p:cNvSpPr/>
          <p:nvPr/>
        </p:nvSpPr>
        <p:spPr>
          <a:xfrm>
            <a:off x="6829327"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58CB80D-FE76-5693-B6A8-E2AC5E588181}"/>
              </a:ext>
            </a:extLst>
          </p:cNvPr>
          <p:cNvSpPr/>
          <p:nvPr/>
        </p:nvSpPr>
        <p:spPr>
          <a:xfrm>
            <a:off x="6099895" y="342137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F4A36F7-F5DC-1786-01F2-AEFD63780D12}"/>
              </a:ext>
            </a:extLst>
          </p:cNvPr>
          <p:cNvSpPr/>
          <p:nvPr/>
        </p:nvSpPr>
        <p:spPr>
          <a:xfrm>
            <a:off x="6140595"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AA01117-11B4-C395-1AFF-2EFF752B7E2A}"/>
              </a:ext>
            </a:extLst>
          </p:cNvPr>
          <p:cNvSpPr/>
          <p:nvPr/>
        </p:nvSpPr>
        <p:spPr>
          <a:xfrm>
            <a:off x="6484961"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3C9A3E4D-C5A0-A394-441B-3E4E0BCFC6FD}"/>
              </a:ext>
            </a:extLst>
          </p:cNvPr>
          <p:cNvSpPr/>
          <p:nvPr/>
        </p:nvSpPr>
        <p:spPr>
          <a:xfrm>
            <a:off x="6829327"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521117" y="2990278"/>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3917555" y="3024623"/>
            <a:ext cx="355763" cy="7823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67" idx="1"/>
          </p:cNvCxnSpPr>
          <p:nvPr/>
        </p:nvCxnSpPr>
        <p:spPr>
          <a:xfrm flipV="1">
            <a:off x="4179779" y="3209162"/>
            <a:ext cx="1960816" cy="125529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8" idx="0"/>
          </p:cNvCxnSpPr>
          <p:nvPr/>
        </p:nvCxnSpPr>
        <p:spPr>
          <a:xfrm flipV="1">
            <a:off x="4179779" y="3036679"/>
            <a:ext cx="2477665" cy="1804574"/>
          </a:xfrm>
          <a:prstGeom prst="bentConnector4">
            <a:avLst>
              <a:gd name="adj1" fmla="val 46519"/>
              <a:gd name="adj2" fmla="val 112668"/>
            </a:avLst>
          </a:prstGeom>
          <a:ln>
            <a:tailEnd type="triangle"/>
          </a:ln>
        </p:spPr>
        <p:style>
          <a:lnRef idx="1">
            <a:schemeClr val="dk1"/>
          </a:lnRef>
          <a:fillRef idx="0">
            <a:schemeClr val="dk1"/>
          </a:fillRef>
          <a:effectRef idx="0">
            <a:schemeClr val="dk1"/>
          </a:effectRef>
          <a:fontRef idx="minor">
            <a:schemeClr val="tx1"/>
          </a:fontRef>
        </p:style>
      </p:cxnSp>
      <p:cxnSp>
        <p:nvCxnSpPr>
          <p:cNvPr id="31" name="연결선: 꺾임 30">
            <a:extLst>
              <a:ext uri="{FF2B5EF4-FFF2-40B4-BE49-F238E27FC236}">
                <a16:creationId xmlns:a16="http://schemas.microsoft.com/office/drawing/2014/main" id="{E71A3EAC-A35B-4F52-BB70-78C1D1D4FA4D}"/>
              </a:ext>
            </a:extLst>
          </p:cNvPr>
          <p:cNvCxnSpPr>
            <a:cxnSpLocks/>
            <a:stCxn id="29" idx="3"/>
            <a:endCxn id="69" idx="3"/>
          </p:cNvCxnSpPr>
          <p:nvPr/>
        </p:nvCxnSpPr>
        <p:spPr>
          <a:xfrm flipV="1">
            <a:off x="4179779" y="3209162"/>
            <a:ext cx="2994514" cy="2030000"/>
          </a:xfrm>
          <a:prstGeom prst="bentConnector3">
            <a:avLst>
              <a:gd name="adj1" fmla="val 107634"/>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71" idx="2"/>
          </p:cNvCxnSpPr>
          <p:nvPr/>
        </p:nvCxnSpPr>
        <p:spPr>
          <a:xfrm flipV="1">
            <a:off x="5616738" y="3806065"/>
            <a:ext cx="696340" cy="189506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72" idx="2"/>
          </p:cNvCxnSpPr>
          <p:nvPr/>
        </p:nvCxnSpPr>
        <p:spPr>
          <a:xfrm flipV="1">
            <a:off x="5616738" y="3806065"/>
            <a:ext cx="1040706" cy="227185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연결선: 꺾임 58">
            <a:extLst>
              <a:ext uri="{FF2B5EF4-FFF2-40B4-BE49-F238E27FC236}">
                <a16:creationId xmlns:a16="http://schemas.microsoft.com/office/drawing/2014/main" id="{598F21C6-83F8-4CBA-BC9F-853D14A7961B}"/>
              </a:ext>
            </a:extLst>
          </p:cNvPr>
          <p:cNvCxnSpPr>
            <a:cxnSpLocks/>
            <a:stCxn id="50" idx="3"/>
            <a:endCxn id="73" idx="2"/>
          </p:cNvCxnSpPr>
          <p:nvPr/>
        </p:nvCxnSpPr>
        <p:spPr>
          <a:xfrm flipV="1">
            <a:off x="5616738" y="3806065"/>
            <a:ext cx="1385072" cy="26697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05381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403638" y="3478328"/>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4006019" y="3056016"/>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934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036196" y="1575508"/>
            <a:ext cx="7638203" cy="3013004"/>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입력 데이터 포인트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음성인식에 있어서는 녹음된 사운드 파일</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a:t>
            </a:r>
            <a:r>
              <a:rPr lang="ko-KR" altLang="en-US" sz="1898" err="1">
                <a:latin typeface="맑은 고딕" panose="020B0503020000020004" pitchFamily="50" charset="-127"/>
                <a:ea typeface="맑은 고딕" panose="020B0503020000020004" pitchFamily="50" charset="-127"/>
              </a:rPr>
              <a:t>태깅</a:t>
            </a:r>
            <a:r>
              <a:rPr lang="ko-KR" altLang="en-US" sz="1898">
                <a:latin typeface="맑은 고딕" panose="020B0503020000020004" pitchFamily="50" charset="-127"/>
                <a:ea typeface="맑은 고딕" panose="020B0503020000020004" pitchFamily="50" charset="-127"/>
              </a:rPr>
              <a:t> 작업에는 사진을 의미 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기대 출력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작업에서 기대하는 출력은 </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강아지</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고양이</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같은 태그</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알고리즘 성능 측정 방법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피드백을 위해 필요한 것으로 이런 수정 단계를 학습</a:t>
            </a:r>
            <a:r>
              <a:rPr lang="en-US" altLang="ko-KR" sz="1898">
                <a:latin typeface="맑은 고딕" panose="020B0503020000020004" pitchFamily="50" charset="-127"/>
                <a:ea typeface="맑은 고딕" panose="020B0503020000020004" pitchFamily="50" charset="-127"/>
              </a:rPr>
              <a:t>(learning)</a:t>
            </a:r>
            <a:r>
              <a:rPr lang="ko-KR" altLang="en-US" sz="1898">
                <a:latin typeface="맑은 고딕" panose="020B0503020000020004" pitchFamily="50" charset="-127"/>
                <a:ea typeface="맑은 고딕" panose="020B0503020000020004" pitchFamily="50" charset="-127"/>
              </a:rPr>
              <a:t>이라고 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98ED3E8C-D91D-48EA-B263-931DB47F300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4" name="텍스트 개체 틀 3">
            <a:extLst>
              <a:ext uri="{FF2B5EF4-FFF2-40B4-BE49-F238E27FC236}">
                <a16:creationId xmlns:a16="http://schemas.microsoft.com/office/drawing/2014/main" id="{7CE55CEB-FB3B-41C2-8A1F-B787942A7D7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D00A15A4-4F13-4C47-96D2-572EF69ACA1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27401162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np.dot(b,a)</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424098" y="3446484"/>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3991723" y="3038848"/>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056086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067705" y="4147293"/>
                <a:ext cx="7770587" cy="355162"/>
              </a:xfrm>
              <a:prstGeom prst="rect">
                <a:avLst/>
              </a:prstGeom>
              <a:solidFill>
                <a:srgbClr val="E2E2F6"/>
              </a:solidFill>
            </p:spPr>
            <p:txBody>
              <a:bodyPr wrap="square">
                <a:spAutoFit/>
              </a:bodyPr>
              <a:lstStyle/>
              <a:p>
                <a:r>
                  <a:rPr lang="en-US" altLang="ko-KR" sz="1708">
                    <a:latin typeface="Cambria Math" panose="02040503050406030204" pitchFamily="18" charset="0"/>
                    <a:ea typeface="Cambria Math" panose="02040503050406030204" pitchFamily="18" charset="0"/>
                  </a:rPr>
                  <a:t>(m, </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a:t>
                </a:r>
                <a14:m>
                  <m:oMath xmlns:m="http://schemas.openxmlformats.org/officeDocument/2006/math">
                    <m:r>
                      <a:rPr lang="en-US" altLang="ko-KR" sz="1708" i="1">
                        <a:latin typeface="Cambria Math" panose="02040503050406030204" pitchFamily="18" charset="0"/>
                        <a:ea typeface="Cambria Math" panose="02040503050406030204" pitchFamily="18" charset="0"/>
                      </a:rPr>
                      <m:t>∙</m:t>
                    </m:r>
                  </m:oMath>
                </a14:m>
                <a:r>
                  <a:rPr lang="ko-KR" altLang="en-US" sz="1708">
                    <a:latin typeface="Cambria Math" panose="02040503050406030204" pitchFamily="18" charset="0"/>
                  </a:rPr>
                  <a:t> </a:t>
                </a:r>
                <a:r>
                  <a:rPr lang="en-US" altLang="ko-KR" sz="1708">
                    <a:latin typeface="Cambria Math" panose="02040503050406030204" pitchFamily="18" charset="0"/>
                    <a:ea typeface="Cambria Math" panose="02040503050406030204" pitchFamily="18" charset="0"/>
                  </a:rPr>
                  <a:t>(</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k) = (m, k)</a:t>
                </a:r>
                <a:endParaRPr lang="ko-KR" altLang="en-US" sz="1708">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067705" y="4147293"/>
                <a:ext cx="7770587" cy="355162"/>
              </a:xfrm>
              <a:prstGeom prst="rect">
                <a:avLst/>
              </a:prstGeom>
              <a:blipFill>
                <a:blip r:embed="rId3"/>
                <a:stretch>
                  <a:fillRect l="-549" t="-5085" b="-23729"/>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6388" y="3573016"/>
            <a:ext cx="3549432" cy="355162"/>
          </a:xfrm>
          <a:prstGeom prst="rect">
            <a:avLst/>
          </a:prstGeom>
          <a:noFill/>
        </p:spPr>
        <p:txBody>
          <a:bodyPr wrap="square" rtlCol="0">
            <a:spAutoFit/>
          </a:bodyPr>
          <a:lstStyle/>
          <a:p>
            <a:pPr algn="l"/>
            <a:r>
              <a:rPr lang="ko-KR" altLang="en-US" sz="1708" b="1">
                <a:latin typeface="+mj-ea"/>
                <a:ea typeface="+mj-ea"/>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7705" y="1186567"/>
                <a:ext cx="7770587" cy="1369029"/>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(1)</m:t>
                                      </m:r>
                                    </m:sup>
                                  </m:sSubSup>
                                </m:e>
                              </m:mr>
                            </m:m>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(2)</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(2)</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(2)</m:t>
                                      </m:r>
                                    </m:sup>
                                  </m:sSubSup>
                                </m:e>
                              </m:mr>
                            </m:m>
                          </m:e>
                          <m:e>
                            <m:r>
                              <a:rPr lang="en-US" altLang="ko-KR" sz="1708" i="1">
                                <a:latin typeface="Cambria Math" panose="02040503050406030204" pitchFamily="18" charset="0"/>
                              </a:rPr>
                              <m:t>⋮</m:t>
                            </m:r>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mr>
                            </m:m>
                          </m:e>
                        </m:eqArr>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endParaRPr lang="en-US" altLang="ko-KR" sz="1708">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7705" y="1186567"/>
                <a:ext cx="7770587" cy="136902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068744" y="4792847"/>
            <a:ext cx="8060720" cy="1143646"/>
          </a:xfrm>
          <a:prstGeom prst="rect">
            <a:avLst/>
          </a:prstGeom>
          <a:noFill/>
        </p:spPr>
        <p:txBody>
          <a:bodyPr wrap="square" rtlCol="0">
            <a:spAutoFit/>
          </a:bodyPr>
          <a:lstStyle/>
          <a:p>
            <a:pPr algn="l"/>
            <a:r>
              <a:rPr lang="ko-KR" altLang="en-US" sz="1708" b="1">
                <a:latin typeface="+mj-ea"/>
                <a:ea typeface="+mj-ea"/>
              </a:rPr>
              <a:t>첫 번째 행렬의 열</a:t>
            </a:r>
            <a:r>
              <a:rPr lang="en-US" altLang="ko-KR" sz="1708" b="1">
                <a:latin typeface="+mj-ea"/>
                <a:ea typeface="+mj-ea"/>
              </a:rPr>
              <a:t>(n)</a:t>
            </a:r>
            <a:r>
              <a:rPr lang="ko-KR" altLang="en-US" sz="1708" b="1">
                <a:latin typeface="+mj-ea"/>
                <a:ea typeface="+mj-ea"/>
              </a:rPr>
              <a:t>과 두 번째 행렬의 행</a:t>
            </a:r>
            <a:r>
              <a:rPr lang="en-US" altLang="ko-KR" sz="1708" b="1">
                <a:latin typeface="+mj-ea"/>
                <a:ea typeface="+mj-ea"/>
              </a:rPr>
              <a:t>(n)</a:t>
            </a:r>
            <a:r>
              <a:rPr lang="ko-KR" altLang="en-US" sz="1708" b="1">
                <a:latin typeface="+mj-ea"/>
                <a:ea typeface="+mj-ea"/>
              </a:rPr>
              <a:t>의 크기는 반드시 같아야 한다</a:t>
            </a:r>
            <a:r>
              <a:rPr lang="en-US" altLang="ko-KR" sz="1708" b="1">
                <a:latin typeface="+mj-ea"/>
                <a:ea typeface="+mj-ea"/>
              </a:rPr>
              <a:t>.</a:t>
            </a:r>
          </a:p>
          <a:p>
            <a:pPr algn="l"/>
            <a:endParaRPr lang="en-US" altLang="ko-KR" sz="1708" b="1">
              <a:latin typeface="+mj-ea"/>
              <a:ea typeface="+mj-ea"/>
            </a:endParaRPr>
          </a:p>
          <a:p>
            <a:r>
              <a:rPr lang="ko-KR" altLang="en-US" sz="1708" b="1">
                <a:latin typeface="+mj-ea"/>
                <a:ea typeface="+mj-ea"/>
              </a:rPr>
              <a:t>곱 결과의 크기는 첫 번째 행렬의 행</a:t>
            </a:r>
            <a:r>
              <a:rPr lang="en-US" altLang="ko-KR" sz="1708" b="1">
                <a:latin typeface="+mj-ea"/>
                <a:ea typeface="+mj-ea"/>
              </a:rPr>
              <a:t>(m)</a:t>
            </a:r>
            <a:r>
              <a:rPr lang="ko-KR" altLang="en-US" sz="1708" b="1">
                <a:latin typeface="+mj-ea"/>
                <a:ea typeface="+mj-ea"/>
              </a:rPr>
              <a:t>과 두 번째 행렬의 열</a:t>
            </a:r>
            <a:r>
              <a:rPr lang="en-US" altLang="ko-KR" sz="1708" b="1">
                <a:latin typeface="+mj-ea"/>
                <a:ea typeface="+mj-ea"/>
              </a:rPr>
              <a:t>(k)</a:t>
            </a:r>
            <a:r>
              <a:rPr lang="ko-KR" altLang="en-US" sz="1708" b="1">
                <a:latin typeface="+mj-ea"/>
                <a:ea typeface="+mj-ea"/>
              </a:rPr>
              <a:t>의 크기가 된다</a:t>
            </a:r>
            <a:r>
              <a:rPr lang="en-US" altLang="ko-KR" sz="1708" b="1">
                <a:latin typeface="+mj-ea"/>
                <a:ea typeface="+mj-ea"/>
              </a:rPr>
              <a:t>.</a:t>
            </a:r>
          </a:p>
          <a:p>
            <a:pPr algn="l"/>
            <a:endParaRPr lang="ko-KR" altLang="en-US" sz="1708" b="1">
              <a:latin typeface="+mj-ea"/>
              <a:ea typeface="+mj-ea"/>
            </a:endParaRPr>
          </a:p>
        </p:txBody>
      </p:sp>
      <p:sp>
        <p:nvSpPr>
          <p:cNvPr id="2" name="TextBox 1">
            <a:extLst>
              <a:ext uri="{FF2B5EF4-FFF2-40B4-BE49-F238E27FC236}">
                <a16:creationId xmlns:a16="http://schemas.microsoft.com/office/drawing/2014/main" id="{0F980B1B-73D6-42EC-98BE-0475057B90BC}"/>
              </a:ext>
            </a:extLst>
          </p:cNvPr>
          <p:cNvSpPr txBox="1"/>
          <p:nvPr/>
        </p:nvSpPr>
        <p:spPr>
          <a:xfrm>
            <a:off x="1934072" y="2554202"/>
            <a:ext cx="1627369" cy="442750"/>
          </a:xfrm>
          <a:prstGeom prst="rect">
            <a:avLst/>
          </a:prstGeom>
          <a:noFill/>
        </p:spPr>
        <p:txBody>
          <a:bodyPr wrap="none" rtlCol="0">
            <a:spAutoFit/>
          </a:bodyPr>
          <a:lstStyle/>
          <a:p>
            <a:pPr algn="l"/>
            <a:r>
              <a:rPr lang="en-US" altLang="ko-KR" sz="2277">
                <a:latin typeface="Consolas" panose="020B0609020204030204" pitchFamily="49" charset="0"/>
              </a:rPr>
              <a:t>(364,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 name="TextBox 8">
            <a:extLst>
              <a:ext uri="{FF2B5EF4-FFF2-40B4-BE49-F238E27FC236}">
                <a16:creationId xmlns:a16="http://schemas.microsoft.com/office/drawing/2014/main" id="{6EEA271D-696E-4E15-A0E7-82B379D51D04}"/>
              </a:ext>
            </a:extLst>
          </p:cNvPr>
          <p:cNvSpPr txBox="1"/>
          <p:nvPr/>
        </p:nvSpPr>
        <p:spPr>
          <a:xfrm>
            <a:off x="3446309" y="2554202"/>
            <a:ext cx="3390672"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1) =&gt; (364, 1) </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5E840FBB-370E-4C2E-8A0C-9706124DD072}"/>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1995BFA8-6E4F-4DB6-955D-A81EC113254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CB17B0A-8CF9-476A-9790-1E8FF65F8BE1}"/>
                  </a:ext>
                </a:extLst>
              </p:cNvPr>
              <p:cNvSpPr txBox="1"/>
              <p:nvPr/>
            </p:nvSpPr>
            <p:spPr>
              <a:xfrm>
                <a:off x="3221634" y="600043"/>
                <a:ext cx="4294445"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1</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1</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2</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2</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3</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3</m:t>
                        </m:r>
                      </m:sub>
                    </m:sSub>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a14:m>
                <a:endParaRPr lang="ko-KR" altLang="en-US" sz="24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6CB17B0A-8CF9-476A-9790-1E8FF65F8BE1}"/>
                  </a:ext>
                </a:extLst>
              </p:cNvPr>
              <p:cNvSpPr txBox="1">
                <a:spLocks noRot="1" noChangeAspect="1" noMove="1" noResize="1" noEditPoints="1" noAdjustHandles="1" noChangeArrowheads="1" noChangeShapeType="1" noTextEdit="1"/>
              </p:cNvSpPr>
              <p:nvPr/>
            </p:nvSpPr>
            <p:spPr>
              <a:xfrm>
                <a:off x="3221634" y="600043"/>
                <a:ext cx="4294445" cy="461665"/>
              </a:xfrm>
              <a:prstGeom prst="rect">
                <a:avLst/>
              </a:prstGeom>
              <a:blipFill>
                <a:blip r:embed="rId5"/>
                <a:stretch>
                  <a:fillRect t="-10526" b="-2894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897302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599473" y="909395"/>
            <a:ext cx="5733626" cy="400110"/>
          </a:xfrm>
          <a:prstGeom prst="rect">
            <a:avLst/>
          </a:prstGeom>
          <a:noFill/>
        </p:spPr>
        <p:txBody>
          <a:bodyPr wrap="square" rtlCol="0">
            <a:spAutoFit/>
          </a:bodyPr>
          <a:lstStyle/>
          <a:p>
            <a:pPr algn="l"/>
            <a:r>
              <a:rPr lang="ko-KR" altLang="en-US" sz="2000" b="1">
                <a:latin typeface="+mj-ea"/>
                <a:ea typeface="+mj-ea"/>
              </a:rPr>
              <a:t>정방향 계산을 행렬 곱셈으로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3630" y="1976968"/>
                <a:ext cx="8228450" cy="110241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sty m:val="p"/>
                              </m:rPr>
                              <a:rPr lang="en-US" altLang="ko-KR" sz="1708" i="1">
                                <a:latin typeface="Cambria Math" panose="02040503050406030204" pitchFamily="18" charset="0"/>
                              </a:rPr>
                              <m:t>b</m:t>
                            </m:r>
                          </m:e>
                          <m:e>
                            <m:r>
                              <m:rPr>
                                <m:sty m:val="p"/>
                              </m:rPr>
                              <a:rPr lang="en-US" altLang="ko-KR" sz="1708" i="1">
                                <a:latin typeface="Cambria Math" panose="02040503050406030204" pitchFamily="18" charset="0"/>
                              </a:rPr>
                              <m:t>b</m:t>
                            </m:r>
                          </m:e>
                          <m:e>
                            <m:r>
                              <a:rPr lang="en-US" altLang="ko-KR" sz="1708" i="1">
                                <a:latin typeface="Cambria Math" panose="02040503050406030204" pitchFamily="18" charset="0"/>
                              </a:rPr>
                              <m:t>⋮</m:t>
                            </m:r>
                          </m:e>
                          <m:e>
                            <m:r>
                              <m:rPr>
                                <m:sty m:val="p"/>
                              </m:rPr>
                              <a:rPr lang="en-US" altLang="ko-KR" sz="1708" i="1">
                                <a:latin typeface="Cambria Math" panose="02040503050406030204" pitchFamily="18" charset="0"/>
                              </a:rPr>
                              <m:t>b</m:t>
                            </m:r>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(1)</m:t>
                                </m:r>
                              </m:sup>
                            </m:sSup>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(2)</m:t>
                                </m:r>
                              </m:sup>
                            </m:sSup>
                          </m:e>
                          <m:e>
                            <m:r>
                              <a:rPr lang="en-US" altLang="ko-KR" sz="1708" i="1">
                                <a:latin typeface="Cambria Math" panose="02040503050406030204" pitchFamily="18" charset="0"/>
                              </a:rPr>
                              <m:t>⋮</m:t>
                            </m:r>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(364)</m:t>
                                </m:r>
                              </m:sup>
                            </m:sSup>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3630" y="1976968"/>
                <a:ext cx="8228450" cy="110241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063630" y="3609020"/>
                <a:ext cx="8228450" cy="1258999"/>
              </a:xfrm>
              <a:prstGeom prst="rect">
                <a:avLst/>
              </a:prstGeom>
              <a:solidFill>
                <a:srgbClr val="E2E2F6"/>
              </a:solidFill>
            </p:spPr>
            <p:txBody>
              <a:bodyPr wrap="square">
                <a:spAutoFit/>
              </a:bodyPr>
              <a:lstStyle/>
              <a:p>
                <a14:m>
                  <m:oMath xmlns:m="http://schemas.openxmlformats.org/officeDocument/2006/math">
                    <m:r>
                      <a:rPr lang="en-US" altLang="ko-KR" sz="1708" i="1">
                        <a:latin typeface="Cambria Math" panose="02040503050406030204" pitchFamily="18" charset="0"/>
                      </a:rPr>
                      <m:t>        =</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b = </a:t>
                </a:r>
                <a14:m>
                  <m:oMath xmlns:m="http://schemas.openxmlformats.org/officeDocument/2006/math">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m:t>
                                    </m:r>
                                  </m:e>
                                </m:mr>
                                <m:mr>
                                  <m:e>
                                    <m:r>
                                      <a:rPr lang="en-US" altLang="ko-KR" sz="1708" i="1">
                                        <a:latin typeface="Cambria Math" panose="02040503050406030204" pitchFamily="18" charset="0"/>
                                      </a:rPr>
                                      <m:t>⋮</m:t>
                                    </m:r>
                                  </m:e>
                                </m:mr>
                              </m:m>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
                      </m:e>
                    </m:d>
                  </m:oMath>
                </a14:m>
                <a:r>
                  <a:rPr lang="en-US" altLang="ko-KR" sz="1708">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063630" y="3609020"/>
                <a:ext cx="8228450" cy="1258999"/>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1E497D0-147F-48CE-BAB1-00AEA83417D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3DCA501C-9AA0-4A70-9ACE-BECB603599A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252460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833900" y="1597598"/>
                <a:ext cx="4685783" cy="1366400"/>
              </a:xfrm>
              <a:prstGeom prst="rect">
                <a:avLst/>
              </a:prstGeom>
              <a:solidFill>
                <a:srgbClr val="E2E2F6"/>
              </a:solidFill>
            </p:spPr>
            <p:txBody>
              <a:bodyPr wrap="square">
                <a:spAutoFit/>
              </a:bodyPr>
              <a:lstStyle/>
              <a:p>
                <a14:m>
                  <m:oMath xmlns:m="http://schemas.openxmlformats.org/officeDocument/2006/math">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X</m:t>
                        </m:r>
                      </m:e>
                      <m:sup>
                        <m:r>
                          <m:rPr>
                            <m:sty m:val="p"/>
                          </m:rPr>
                          <a:rPr lang="en-US" altLang="ko-KR" sz="1708" i="1">
                            <a:latin typeface="Cambria Math" panose="02040503050406030204" pitchFamily="18" charset="0"/>
                          </a:rPr>
                          <m:t>T</m:t>
                        </m:r>
                      </m:sup>
                    </m:sSup>
                    <m:r>
                      <a:rPr lang="en-US" altLang="ko-KR" sz="1708" i="1">
                        <a:latin typeface="Cambria Math" panose="02040503050406030204" pitchFamily="18" charset="0"/>
                      </a:rPr>
                      <m:t>𝐸</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m:t>
                                  </m:r>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p>
                                </m:e>
                              </m:m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sup>
                                  </m:sSup>
                                </m:e>
                              </m:mr>
                              <m:mr>
                                <m:e>
                                  <m:r>
                                    <a:rPr lang="en-US" altLang="ko-KR" sz="1708" i="1">
                                      <a:latin typeface="Cambria Math" panose="02040503050406030204" pitchFamily="18" charset="0"/>
                                    </a:rPr>
                                    <m:t>⋮</m:t>
                                  </m:r>
                                </m:e>
                              </m:mr>
                            </m:m>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p>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2</m:t>
                                </m:r>
                              </m:sub>
                            </m:sSub>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833900" y="1597598"/>
                <a:ext cx="4685783" cy="13664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265642" y="3434425"/>
                <a:ext cx="8607669" cy="2467535"/>
              </a:xfrm>
              <a:prstGeom prst="rect">
                <a:avLst/>
              </a:prstGeom>
              <a:noFill/>
            </p:spPr>
            <p:txBody>
              <a:bodyPr wrap="square" rtlCol="0">
                <a:spAutoFit/>
              </a:bodyPr>
              <a:lstStyle/>
              <a:p>
                <a:pPr algn="l"/>
                <a:r>
                  <a:rPr lang="ko-KR" altLang="en-US" sz="1708" err="1">
                    <a:latin typeface="+mj-ea"/>
                    <a:ea typeface="+mj-ea"/>
                  </a:rPr>
                  <a:t>그레디언트는</a:t>
                </a:r>
                <a:r>
                  <a:rPr lang="ko-KR" altLang="en-US" sz="1708">
                    <a:latin typeface="+mj-ea"/>
                    <a:ea typeface="+mj-ea"/>
                  </a:rPr>
                  <a:t>  </a:t>
                </a:r>
                <a:r>
                  <a:rPr lang="en-US" altLang="ko-KR" sz="1708">
                    <a:latin typeface="+mj-ea"/>
                    <a:ea typeface="+mj-ea"/>
                  </a:rPr>
                  <a:t>X</a:t>
                </a:r>
                <a:r>
                  <a:rPr lang="ko-KR" altLang="en-US" sz="1708">
                    <a:latin typeface="+mj-ea"/>
                    <a:ea typeface="+mj-ea"/>
                  </a:rPr>
                  <a:t>와 </a:t>
                </a:r>
                <a:r>
                  <a:rPr lang="en-US" altLang="ko-KR" sz="1708">
                    <a:latin typeface="+mj-ea"/>
                    <a:ea typeface="+mj-ea"/>
                  </a:rPr>
                  <a:t>E</a:t>
                </a:r>
                <a:r>
                  <a:rPr lang="ko-KR" altLang="en-US" sz="1708">
                    <a:latin typeface="+mj-ea"/>
                    <a:ea typeface="+mj-ea"/>
                  </a:rPr>
                  <a:t>의 행렬곱이다</a:t>
                </a:r>
                <a:r>
                  <a:rPr lang="en-US" altLang="ko-KR" sz="1708">
                    <a:latin typeface="+mj-ea"/>
                    <a:ea typeface="+mj-ea"/>
                  </a:rPr>
                  <a:t>. </a:t>
                </a:r>
              </a:p>
              <a:p>
                <a:pPr algn="l"/>
                <a:r>
                  <a:rPr lang="ko-KR" altLang="en-US" sz="1708">
                    <a:latin typeface="+mj-ea"/>
                    <a:ea typeface="+mj-ea"/>
                  </a:rPr>
                  <a:t>그러나 벡터 연산에서 </a:t>
                </a:r>
                <a:r>
                  <a:rPr lang="en-US" altLang="ko-KR" sz="1708">
                    <a:latin typeface="+mj-ea"/>
                    <a:ea typeface="+mj-ea"/>
                  </a:rPr>
                  <a:t>X</a:t>
                </a:r>
                <a:r>
                  <a:rPr lang="ko-KR" altLang="en-US" sz="1708">
                    <a:latin typeface="+mj-ea"/>
                    <a:ea typeface="+mj-ea"/>
                  </a:rPr>
                  <a:t>의 크기는 </a:t>
                </a:r>
                <a:r>
                  <a:rPr lang="en-US" altLang="ko-KR" sz="1708">
                    <a:latin typeface="+mj-ea"/>
                    <a:ea typeface="+mj-ea"/>
                  </a:rPr>
                  <a:t>(364, 30) </a:t>
                </a:r>
                <a:r>
                  <a:rPr lang="ko-KR" altLang="en-US" sz="1708">
                    <a:latin typeface="+mj-ea"/>
                    <a:ea typeface="+mj-ea"/>
                  </a:rPr>
                  <a:t>이고 </a:t>
                </a:r>
                <a:endParaRPr lang="en-US" altLang="ko-KR" sz="1708">
                  <a:latin typeface="+mj-ea"/>
                  <a:ea typeface="+mj-ea"/>
                </a:endParaRPr>
              </a:p>
              <a:p>
                <a:pPr algn="l"/>
                <a:r>
                  <a:rPr lang="en-US" altLang="ko-KR" sz="1708">
                    <a:latin typeface="+mj-ea"/>
                    <a:ea typeface="+mj-ea"/>
                  </a:rPr>
                  <a:t>E</a:t>
                </a:r>
                <a:r>
                  <a:rPr lang="ko-KR" altLang="en-US" sz="1708">
                    <a:latin typeface="+mj-ea"/>
                    <a:ea typeface="+mj-ea"/>
                  </a:rPr>
                  <a:t>는 </a:t>
                </a:r>
                <a:r>
                  <a:rPr lang="en-US" altLang="ko-KR" sz="1708">
                    <a:latin typeface="+mj-ea"/>
                    <a:ea typeface="+mj-ea"/>
                  </a:rPr>
                  <a:t>( 364, 1) </a:t>
                </a:r>
                <a:r>
                  <a:rPr lang="ko-KR" altLang="en-US" sz="1708">
                    <a:latin typeface="+mj-ea"/>
                    <a:ea typeface="+mj-ea"/>
                  </a:rPr>
                  <a:t>이므로  행렬의 곱을 할 수 없다</a:t>
                </a:r>
                <a:r>
                  <a:rPr lang="en-US" altLang="ko-KR" sz="1708">
                    <a:latin typeface="+mj-ea"/>
                    <a:ea typeface="+mj-ea"/>
                  </a:rPr>
                  <a:t>.</a:t>
                </a:r>
              </a:p>
              <a:p>
                <a:pPr algn="l"/>
                <a:endParaRPr lang="en-US" altLang="ko-KR" sz="1708">
                  <a:latin typeface="+mj-ea"/>
                  <a:ea typeface="+mj-ea"/>
                </a:endParaRPr>
              </a:p>
              <a:p>
                <a:pPr algn="l"/>
                <a:r>
                  <a:rPr lang="ko-KR" altLang="en-US" sz="1708">
                    <a:latin typeface="+mj-ea"/>
                    <a:ea typeface="+mj-ea"/>
                  </a:rPr>
                  <a:t>이때 </a:t>
                </a:r>
                <a:r>
                  <a:rPr lang="en-US" altLang="ko-KR" sz="1708">
                    <a:latin typeface="+mj-ea"/>
                    <a:ea typeface="+mj-ea"/>
                  </a:rPr>
                  <a:t>X</a:t>
                </a:r>
                <a:r>
                  <a:rPr lang="ko-KR" altLang="en-US" sz="1708">
                    <a:latin typeface="+mj-ea"/>
                    <a:ea typeface="+mj-ea"/>
                  </a:rPr>
                  <a:t>를 전치하면 행과 열이 바뀌므로 </a:t>
                </a:r>
                <a:endParaRPr lang="en-US" altLang="ko-KR" sz="1708">
                  <a:latin typeface="+mj-ea"/>
                  <a:ea typeface="+mj-ea"/>
                </a:endParaRPr>
              </a:p>
              <a:p>
                <a14:m>
                  <m:oMath xmlns:m="http://schemas.openxmlformats.org/officeDocument/2006/math">
                    <m:sSup>
                      <m:sSupPr>
                        <m:ctrlPr>
                          <a:rPr lang="en-US" altLang="ko-KR" sz="1708" i="1">
                            <a:solidFill>
                              <a:srgbClr val="000000"/>
                            </a:solidFill>
                            <a:latin typeface="Cambria Math" panose="02040503050406030204" pitchFamily="18" charset="0"/>
                            <a:ea typeface="+mj-ea"/>
                          </a:rPr>
                        </m:ctrlPr>
                      </m:sSupPr>
                      <m:e>
                        <m:r>
                          <m:rPr>
                            <m:sty m:val="p"/>
                          </m:rPr>
                          <a:rPr lang="en-US" altLang="ko-KR" sz="1708" i="1">
                            <a:solidFill>
                              <a:srgbClr val="000000"/>
                            </a:solidFill>
                            <a:latin typeface="Cambria Math" panose="02040503050406030204" pitchFamily="18" charset="0"/>
                            <a:ea typeface="+mj-ea"/>
                          </a:rPr>
                          <m:t>X</m:t>
                        </m:r>
                      </m:e>
                      <m:sup>
                        <m:r>
                          <m:rPr>
                            <m:sty m:val="p"/>
                          </m:rPr>
                          <a:rPr lang="en-US" altLang="ko-KR" sz="1708" i="1">
                            <a:solidFill>
                              <a:srgbClr val="000000"/>
                            </a:solidFill>
                            <a:latin typeface="Cambria Math" panose="02040503050406030204" pitchFamily="18" charset="0"/>
                            <a:ea typeface="+mj-ea"/>
                          </a:rPr>
                          <m:t>T</m:t>
                        </m:r>
                      </m:sup>
                    </m:sSup>
                  </m:oMath>
                </a14:m>
                <a:r>
                  <a:rPr lang="ko-KR" altLang="en-US" sz="1708">
                    <a:latin typeface="+mj-ea"/>
                    <a:ea typeface="+mj-ea"/>
                  </a:rPr>
                  <a:t> </a:t>
                </a:r>
                <a:r>
                  <a:rPr lang="en-US" altLang="ko-KR" sz="1708">
                    <a:latin typeface="+mj-ea"/>
                    <a:ea typeface="+mj-ea"/>
                  </a:rPr>
                  <a:t>( 30, 364) </a:t>
                </a:r>
                <a:r>
                  <a:rPr lang="ko-KR" altLang="en-US" sz="1708">
                    <a:latin typeface="+mj-ea"/>
                    <a:ea typeface="+mj-ea"/>
                  </a:rPr>
                  <a:t>가  되므로 </a:t>
                </a:r>
                <a:endParaRPr lang="en-US" altLang="ko-KR" sz="1708">
                  <a:latin typeface="+mj-ea"/>
                  <a:ea typeface="+mj-ea"/>
                </a:endParaRPr>
              </a:p>
              <a:p>
                <a:endParaRPr lang="en-US" altLang="ko-KR" sz="1708">
                  <a:latin typeface="+mj-ea"/>
                  <a:ea typeface="+mj-ea"/>
                </a:endParaRPr>
              </a:p>
              <a:p>
                <a14:m>
                  <m:oMath xmlns:m="http://schemas.openxmlformats.org/officeDocument/2006/math">
                    <m:sSup>
                      <m:sSupPr>
                        <m:ctrlPr>
                          <a:rPr lang="en-US" altLang="ko-KR" sz="1708" i="1">
                            <a:latin typeface="Cambria Math" panose="02040503050406030204" pitchFamily="18" charset="0"/>
                            <a:ea typeface="+mj-ea"/>
                          </a:rPr>
                        </m:ctrlPr>
                      </m:sSupPr>
                      <m:e>
                        <m:r>
                          <m:rPr>
                            <m:sty m:val="p"/>
                          </m:rPr>
                          <a:rPr lang="en-US" altLang="ko-KR" sz="1708" i="1">
                            <a:latin typeface="Cambria Math" panose="02040503050406030204" pitchFamily="18" charset="0"/>
                            <a:ea typeface="+mj-ea"/>
                          </a:rPr>
                          <m:t>X</m:t>
                        </m:r>
                      </m:e>
                      <m:sup>
                        <m:r>
                          <m:rPr>
                            <m:sty m:val="p"/>
                          </m:rPr>
                          <a:rPr lang="en-US" altLang="ko-KR" sz="1708" i="1">
                            <a:latin typeface="Cambria Math" panose="02040503050406030204" pitchFamily="18" charset="0"/>
                            <a:ea typeface="+mj-ea"/>
                          </a:rPr>
                          <m:t>T</m:t>
                        </m:r>
                      </m:sup>
                    </m:sSup>
                  </m:oMath>
                </a14:m>
                <a:r>
                  <a:rPr lang="en-US" altLang="ko-KR" sz="1708">
                    <a:latin typeface="+mj-ea"/>
                    <a:ea typeface="+mj-ea"/>
                  </a:rPr>
                  <a:t>E</a:t>
                </a:r>
                <a:r>
                  <a:rPr lang="ko-KR" altLang="en-US" sz="1708">
                    <a:latin typeface="+mj-ea"/>
                    <a:ea typeface="+mj-ea"/>
                  </a:rPr>
                  <a:t> 는  </a:t>
                </a:r>
                <a:r>
                  <a:rPr lang="en-US" altLang="ko-KR" sz="1708">
                    <a:latin typeface="+mj-ea"/>
                    <a:ea typeface="+mj-ea"/>
                  </a:rPr>
                  <a:t>( 30, 364 ) •( 364, 1 ) </a:t>
                </a:r>
                <a:r>
                  <a:rPr lang="ko-KR" altLang="en-US" sz="1708">
                    <a:latin typeface="+mj-ea"/>
                    <a:ea typeface="+mj-ea"/>
                  </a:rPr>
                  <a:t>이므로 곱이 가능하고 </a:t>
                </a:r>
                <a:endParaRPr lang="en-US" altLang="ko-KR" sz="1708">
                  <a:latin typeface="+mj-ea"/>
                  <a:ea typeface="+mj-ea"/>
                </a:endParaRPr>
              </a:p>
              <a:p>
                <a:r>
                  <a:rPr lang="ko-KR" altLang="en-US" sz="1708">
                    <a:latin typeface="+mj-ea"/>
                    <a:ea typeface="+mj-ea"/>
                  </a:rPr>
                  <a:t>결과는  </a:t>
                </a:r>
                <a:r>
                  <a:rPr lang="en-US" altLang="ko-KR" sz="1708">
                    <a:latin typeface="+mj-ea"/>
                    <a:ea typeface="+mj-ea"/>
                  </a:rPr>
                  <a:t>( 30, 1) </a:t>
                </a:r>
                <a:r>
                  <a:rPr lang="ko-KR" altLang="en-US" sz="1708">
                    <a:latin typeface="+mj-ea"/>
                    <a:ea typeface="+mj-ea"/>
                  </a:rPr>
                  <a:t>이  되므로 </a:t>
                </a:r>
                <a:r>
                  <a:rPr lang="en-US" altLang="ko-KR" sz="1708">
                    <a:latin typeface="+mj-ea"/>
                    <a:ea typeface="+mj-ea"/>
                  </a:rPr>
                  <a:t>W</a:t>
                </a:r>
                <a:r>
                  <a:rPr lang="ko-KR" altLang="en-US" sz="1708">
                    <a:latin typeface="+mj-ea"/>
                    <a:ea typeface="+mj-ea"/>
                  </a:rPr>
                  <a:t>와 같은 형상의 그레디언트를 구할 수 있다</a:t>
                </a:r>
                <a:r>
                  <a:rPr lang="en-US" altLang="ko-KR" sz="1708">
                    <a:latin typeface="+mj-ea"/>
                    <a:ea typeface="+mj-ea"/>
                  </a:rPr>
                  <a:t>.</a:t>
                </a:r>
                <a:endParaRPr lang="ko-KR" altLang="en-US" sz="1708">
                  <a:latin typeface="+mj-ea"/>
                  <a:ea typeface="+mj-ea"/>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265642" y="3434425"/>
                <a:ext cx="8607669" cy="2467535"/>
              </a:xfrm>
              <a:prstGeom prst="rect">
                <a:avLst/>
              </a:prstGeom>
              <a:blipFill>
                <a:blip r:embed="rId4"/>
                <a:stretch>
                  <a:fillRect l="-496" t="-741" b="-27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254378" y="2693927"/>
                <a:ext cx="16983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𝑋</m:t>
                      </m:r>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30</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254378" y="2693927"/>
                <a:ext cx="1698350" cy="307777"/>
              </a:xfrm>
              <a:prstGeom prst="rect">
                <a:avLst/>
              </a:prstGeom>
              <a:blipFill>
                <a:blip r:embed="rId5"/>
                <a:stretch>
                  <a:fillRect l="-717" t="-2000" r="-250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254378" y="3186821"/>
                <a:ext cx="1496564"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254378" y="3186821"/>
                <a:ext cx="1496564" cy="307777"/>
              </a:xfrm>
              <a:prstGeom prst="rect">
                <a:avLst/>
              </a:prstGeom>
              <a:blipFill>
                <a:blip r:embed="rId6"/>
                <a:stretch>
                  <a:fillRect l="-816" b="-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254378" y="3658177"/>
                <a:ext cx="153291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254378" y="3658177"/>
                <a:ext cx="1532919" cy="307777"/>
              </a:xfrm>
              <a:prstGeom prst="rect">
                <a:avLst/>
              </a:prstGeom>
              <a:blipFill>
                <a:blip r:embed="rId7"/>
                <a:stretch>
                  <a:fillRect l="-797" t="-21569" r="-318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254379" y="4110578"/>
                <a:ext cx="158934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𝑎</m:t>
                      </m:r>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254379" y="4110578"/>
                <a:ext cx="1589345" cy="307777"/>
              </a:xfrm>
              <a:prstGeom prst="rect">
                <a:avLst/>
              </a:prstGeom>
              <a:blipFill>
                <a:blip r:embed="rId8"/>
                <a:stretch>
                  <a:fillRect t="-1961" r="-2682"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254379" y="4560714"/>
                <a:ext cx="29984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𝑒𝑟𝑟</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254379" y="4560714"/>
                <a:ext cx="2998450" cy="307777"/>
              </a:xfrm>
              <a:prstGeom prst="rect">
                <a:avLst/>
              </a:prstGeom>
              <a:blipFill>
                <a:blip r:embed="rId9"/>
                <a:stretch>
                  <a:fillRect t="-1961" r="-122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272418" y="1307105"/>
                <a:ext cx="176901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r>
                        <a:rPr lang="en-US" altLang="ko-KR" sz="2000" i="1">
                          <a:latin typeface="Cambria Math" panose="02040503050406030204" pitchFamily="18" charset="0"/>
                        </a:rPr>
                        <m:t>𝑊</m:t>
                      </m:r>
                      <m:r>
                        <a:rPr lang="en-US" altLang="ko-KR" sz="2000" i="1">
                          <a:latin typeface="Cambria Math" panose="02040503050406030204" pitchFamily="18" charset="0"/>
                        </a:rPr>
                        <m:t>−</m:t>
                      </m:r>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𝑋</m:t>
                          </m:r>
                        </m:e>
                        <m:sup>
                          <m:r>
                            <a:rPr lang="en-US" altLang="ko-KR" sz="2000" i="1">
                              <a:latin typeface="Cambria Math" panose="02040503050406030204" pitchFamily="18" charset="0"/>
                            </a:rPr>
                            <m:t>𝑇</m:t>
                          </m:r>
                        </m:sup>
                      </m:sSup>
                      <m:r>
                        <a:rPr lang="en-US" altLang="ko-KR" sz="2000" i="1">
                          <a:latin typeface="Cambria Math" panose="02040503050406030204" pitchFamily="18" charset="0"/>
                        </a:rPr>
                        <m:t>𝐸</m:t>
                      </m:r>
                    </m:oMath>
                  </m:oMathPara>
                </a14:m>
                <a:endParaRPr lang="ko-KR" altLang="en-US" sz="2000">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272418" y="1307105"/>
                <a:ext cx="1769010" cy="307777"/>
              </a:xfrm>
              <a:prstGeom prst="rect">
                <a:avLst/>
              </a:prstGeom>
              <a:blipFill>
                <a:blip r:embed="rId10"/>
                <a:stretch>
                  <a:fillRect l="-690" b="-78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7689304" y="1663918"/>
                <a:ext cx="1301125" cy="307777"/>
              </a:xfrm>
              <a:prstGeom prst="rect">
                <a:avLst/>
              </a:prstGeom>
              <a:noFill/>
            </p:spPr>
            <p:txBody>
              <a:bodyPr wrap="none" lIns="0" tIns="0" rIns="0" bIns="0" rtlCol="0">
                <a:spAutoFit/>
              </a:bodyPr>
              <a:lstStyle/>
              <a:p>
                <a:pPr algn="l"/>
                <a14:m>
                  <m:oMath xmlns:m="http://schemas.openxmlformats.org/officeDocument/2006/math">
                    <m:r>
                      <a:rPr lang="en-US" altLang="ko-KR" sz="2000" i="1">
                        <a:latin typeface="Cambria Math" panose="02040503050406030204" pitchFamily="18" charset="0"/>
                      </a:rPr>
                      <m:t>(</m:t>
                    </m:r>
                    <m:r>
                      <a:rPr lang="en-US" altLang="ko-KR" sz="2000" i="1" smtClean="0">
                        <a:solidFill>
                          <a:srgbClr val="FF0000"/>
                        </a:solidFill>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a14:m>
                <a:r>
                  <a:rPr lang="ko-KR" altLang="en-US" sz="2000">
                    <a:latin typeface="Consolas" panose="020B0609020204030204" pitchFamily="49" charset="0"/>
                  </a:rPr>
                  <a:t> </a:t>
                </a:r>
                <a:r>
                  <a:rPr lang="en-US" altLang="ko-KR" sz="2000">
                    <a:latin typeface="Consolas" panose="020B0609020204030204" pitchFamily="49" charset="0"/>
                  </a:rPr>
                  <a:t>= </a:t>
                </a:r>
                <a:endParaRPr lang="ko-KR" altLang="en-US" sz="2000">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7689304" y="1663918"/>
                <a:ext cx="1301125" cy="307777"/>
              </a:xfrm>
              <a:prstGeom prst="rect">
                <a:avLst/>
              </a:prstGeom>
              <a:blipFill>
                <a:blip r:embed="rId11"/>
                <a:stretch>
                  <a:fillRect l="-9346" t="-26000" r="-11215" b="-5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8799388" y="1659160"/>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m:t>
                      </m:r>
                      <m:r>
                        <a:rPr lang="en-US" altLang="ko-KR" sz="2000" i="1">
                          <a:latin typeface="Cambria Math" panose="02040503050406030204" pitchFamily="18" charset="0"/>
                        </a:rPr>
                        <m:t>30</m:t>
                      </m:r>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8799388" y="1659160"/>
                <a:ext cx="833562" cy="307777"/>
              </a:xfrm>
              <a:prstGeom prst="rect">
                <a:avLst/>
              </a:prstGeom>
              <a:blipFill>
                <a:blip r:embed="rId12"/>
                <a:stretch>
                  <a:fillRect l="-5839" t="-1961" r="-5839" b="-33333"/>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768EE9E2-2609-4987-9C7E-7EAC6ADF8F49}"/>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807C1ECA-1479-484E-BD7F-040EEDA70AA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 name="TextBox 3">
            <a:extLst>
              <a:ext uri="{FF2B5EF4-FFF2-40B4-BE49-F238E27FC236}">
                <a16:creationId xmlns:a16="http://schemas.microsoft.com/office/drawing/2014/main" id="{7B492F8C-0A77-4294-B5F9-54FF47C389F9}"/>
              </a:ext>
            </a:extLst>
          </p:cNvPr>
          <p:cNvSpPr txBox="1"/>
          <p:nvPr/>
        </p:nvSpPr>
        <p:spPr>
          <a:xfrm>
            <a:off x="7020123" y="4958156"/>
            <a:ext cx="3583032" cy="461665"/>
          </a:xfrm>
          <a:prstGeom prst="rect">
            <a:avLst/>
          </a:prstGeom>
          <a:noFill/>
        </p:spPr>
        <p:txBody>
          <a:bodyPr wrap="none" rtlCol="0">
            <a:spAutoFit/>
          </a:bodyPr>
          <a:lstStyle/>
          <a:p>
            <a:pPr algn="l"/>
            <a:r>
              <a:rPr lang="en-US" altLang="ko-KR" sz="2400">
                <a:latin typeface="Consolas" panose="020B0609020204030204" pitchFamily="49" charset="0"/>
              </a:rPr>
              <a:t>y = y.reshape(364,1)</a:t>
            </a:r>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7972DA2-7E3A-D5DC-F693-D3732F468790}"/>
                  </a:ext>
                </a:extLst>
              </p:cNvPr>
              <p:cNvSpPr txBox="1"/>
              <p:nvPr/>
            </p:nvSpPr>
            <p:spPr>
              <a:xfrm>
                <a:off x="6113753" y="2104199"/>
                <a:ext cx="20863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800" i="1" smtClean="0">
                              <a:latin typeface="Cambria Math" panose="02040503050406030204" pitchFamily="18" charset="0"/>
                            </a:rPr>
                          </m:ctrlPr>
                        </m:accPr>
                        <m:e>
                          <m:r>
                            <a:rPr lang="en-US" altLang="ko-KR" sz="2800" i="1">
                              <a:latin typeface="Cambria Math" panose="02040503050406030204" pitchFamily="18" charset="0"/>
                            </a:rPr>
                            <m:t>𝑦</m:t>
                          </m:r>
                        </m:e>
                      </m:acc>
                      <m:r>
                        <a:rPr lang="en-US" altLang="ko-KR" sz="2800" i="1">
                          <a:latin typeface="Cambria Math" panose="02040503050406030204" pitchFamily="18" charset="0"/>
                        </a:rPr>
                        <m:t>=</m:t>
                      </m:r>
                      <m:r>
                        <a:rPr lang="en-US" altLang="ko-KR" sz="2800" b="0" i="1" smtClean="0">
                          <a:latin typeface="Cambria Math" panose="02040503050406030204" pitchFamily="18" charset="0"/>
                        </a:rPr>
                        <m:t>𝑋</m:t>
                      </m:r>
                      <m:r>
                        <a:rPr lang="en-US" altLang="ko-KR" sz="2800" i="1">
                          <a:latin typeface="Cambria Math" panose="02040503050406030204" pitchFamily="18" charset="0"/>
                        </a:rPr>
                        <m:t>𝑊</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B7972DA2-7E3A-D5DC-F693-D3732F468790}"/>
                  </a:ext>
                </a:extLst>
              </p:cNvPr>
              <p:cNvSpPr txBox="1">
                <a:spLocks noRot="1" noChangeAspect="1" noMove="1" noResize="1" noEditPoints="1" noAdjustHandles="1" noChangeArrowheads="1" noChangeShapeType="1" noTextEdit="1"/>
              </p:cNvSpPr>
              <p:nvPr/>
            </p:nvSpPr>
            <p:spPr>
              <a:xfrm>
                <a:off x="6113753" y="2104199"/>
                <a:ext cx="2086340" cy="430887"/>
              </a:xfrm>
              <a:prstGeom prst="rect">
                <a:avLst/>
              </a:prstGeom>
              <a:blipFill>
                <a:blip r:embed="rId13"/>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2D3E8D0-F82D-C621-442B-D29FEEDF4C56}"/>
              </a:ext>
            </a:extLst>
          </p:cNvPr>
          <p:cNvSpPr txBox="1"/>
          <p:nvPr/>
        </p:nvSpPr>
        <p:spPr>
          <a:xfrm>
            <a:off x="7692615" y="5467278"/>
            <a:ext cx="2733441" cy="461665"/>
          </a:xfrm>
          <a:prstGeom prst="rect">
            <a:avLst/>
          </a:prstGeom>
          <a:noFill/>
        </p:spPr>
        <p:txBody>
          <a:bodyPr wrap="none" rtlCol="0">
            <a:spAutoFit/>
          </a:bodyPr>
          <a:lstStyle/>
          <a:p>
            <a:pPr algn="l"/>
            <a:r>
              <a:rPr lang="en-US" altLang="ko-KR" sz="2400">
                <a:latin typeface="Consolas" panose="020B0609020204030204" pitchFamily="49" charset="0"/>
              </a:rPr>
              <a:t>(364,30)(364,1)</a:t>
            </a:r>
            <a:endParaRPr lang="ko-KR" altLang="en-US" sz="2400">
              <a:latin typeface="Consolas" panose="020B0609020204030204" pitchFamily="49" charset="0"/>
            </a:endParaRPr>
          </a:p>
        </p:txBody>
      </p:sp>
      <p:sp>
        <p:nvSpPr>
          <p:cNvPr id="19" name="TextBox 18">
            <a:extLst>
              <a:ext uri="{FF2B5EF4-FFF2-40B4-BE49-F238E27FC236}">
                <a16:creationId xmlns:a16="http://schemas.microsoft.com/office/drawing/2014/main" id="{BB594052-B201-EE47-9378-BA27805030E4}"/>
              </a:ext>
            </a:extLst>
          </p:cNvPr>
          <p:cNvSpPr txBox="1"/>
          <p:nvPr/>
        </p:nvSpPr>
        <p:spPr>
          <a:xfrm>
            <a:off x="7720842" y="5894879"/>
            <a:ext cx="2733441" cy="461665"/>
          </a:xfrm>
          <a:prstGeom prst="rect">
            <a:avLst/>
          </a:prstGeom>
          <a:noFill/>
        </p:spPr>
        <p:txBody>
          <a:bodyPr wrap="none" rtlCol="0">
            <a:spAutoFit/>
          </a:bodyPr>
          <a:lstStyle/>
          <a:p>
            <a:pPr algn="l"/>
            <a:r>
              <a:rPr lang="en-US" altLang="ko-KR" sz="2400">
                <a:latin typeface="Consolas" panose="020B0609020204030204" pitchFamily="49" charset="0"/>
              </a:rPr>
              <a:t>(30,</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,1)</a:t>
            </a:r>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033ABC-945C-3034-91F2-C40F2ED4BFF9}"/>
                  </a:ext>
                </a:extLst>
              </p:cNvPr>
              <p:cNvSpPr txBox="1"/>
              <p:nvPr/>
            </p:nvSpPr>
            <p:spPr>
              <a:xfrm>
                <a:off x="7937795" y="3196512"/>
                <a:ext cx="1645643"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𝑑</m:t>
                      </m:r>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00033ABC-945C-3034-91F2-C40F2ED4BFF9}"/>
                  </a:ext>
                </a:extLst>
              </p:cNvPr>
              <p:cNvSpPr txBox="1">
                <a:spLocks noRot="1" noChangeAspect="1" noMove="1" noResize="1" noEditPoints="1" noAdjustHandles="1" noChangeArrowheads="1" noChangeShapeType="1" noTextEdit="1"/>
              </p:cNvSpPr>
              <p:nvPr/>
            </p:nvSpPr>
            <p:spPr>
              <a:xfrm>
                <a:off x="7937795" y="3196512"/>
                <a:ext cx="1645643" cy="307777"/>
              </a:xfrm>
              <a:prstGeom prst="rect">
                <a:avLst/>
              </a:prstGeom>
              <a:blipFill>
                <a:blip r:embed="rId14"/>
                <a:stretch>
                  <a:fillRect l="-741" b="-588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00198" y="3693189"/>
            <a:ext cx="3070071" cy="442750"/>
          </a:xfrm>
          <a:prstGeom prst="rect">
            <a:avLst/>
          </a:prstGeom>
          <a:noFill/>
        </p:spPr>
        <p:txBody>
          <a:bodyPr wrap="none" rtlCol="0">
            <a:spAutoFit/>
          </a:bodyPr>
          <a:lstStyle/>
          <a:p>
            <a:pPr algn="l"/>
            <a:r>
              <a:rPr lang="en-US" altLang="ko-KR" sz="2277">
                <a:latin typeface="Consolas" panose="020B0609020204030204" pitchFamily="49" charset="0"/>
              </a:rPr>
              <a:t>w_grad =  (a - y)x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4974993" y="2549318"/>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4974993" y="2549318"/>
                <a:ext cx="2269660" cy="442750"/>
              </a:xfrm>
              <a:prstGeom prst="rect">
                <a:avLst/>
              </a:prstGeom>
              <a:blipFill>
                <a:blip r:embed="rId3"/>
                <a:stretch>
                  <a:fillRect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02532" y="2525696"/>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02532" y="2525696"/>
                <a:ext cx="2269660" cy="442750"/>
              </a:xfrm>
              <a:prstGeom prst="rect">
                <a:avLst/>
              </a:prstGeom>
              <a:blipFill>
                <a:blip r:embed="rId4"/>
                <a:stretch>
                  <a:fillRect b="-821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488504" y="1771802"/>
            <a:ext cx="7398179" cy="442750"/>
          </a:xfrm>
          <a:prstGeom prst="rect">
            <a:avLst/>
          </a:prstGeom>
          <a:noFill/>
        </p:spPr>
        <p:txBody>
          <a:bodyPr wrap="none" rtlCol="0">
            <a:spAutoFit/>
          </a:bodyPr>
          <a:lstStyle/>
          <a:p>
            <a:pPr algn="l"/>
            <a:r>
              <a:rPr lang="en-US" altLang="ko-KR" sz="2277">
                <a:latin typeface="Consolas" panose="020B0609020204030204" pitchFamily="49" charset="0"/>
              </a:rPr>
              <a:t>np.dot(X,W)   # (</a:t>
            </a:r>
            <a:r>
              <a:rPr lang="en-US" altLang="ko-KR" sz="2277">
                <a:solidFill>
                  <a:srgbClr val="3399FF"/>
                </a:solidFill>
                <a:latin typeface="Consolas" panose="020B0609020204030204" pitchFamily="49" charset="0"/>
              </a:rPr>
              <a:t>364</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1</a:t>
            </a:r>
            <a:r>
              <a:rPr lang="en-US" altLang="ko-KR" sz="2277">
                <a:latin typeface="Consolas" panose="020B0609020204030204" pitchFamily="49" charset="0"/>
              </a:rPr>
              <a:t>) =&gt; (</a:t>
            </a:r>
            <a:r>
              <a:rPr lang="en-US" altLang="ko-KR" sz="2277">
                <a:solidFill>
                  <a:srgbClr val="3399FF"/>
                </a:solidFill>
                <a:latin typeface="Consolas" panose="020B0609020204030204" pitchFamily="49" charset="0"/>
              </a:rPr>
              <a:t>364, 1</a:t>
            </a:r>
            <a:r>
              <a:rPr lang="en-US" altLang="ko-KR" sz="2277">
                <a:latin typeface="Consolas" panose="020B0609020204030204" pitchFamily="49" charset="0"/>
              </a:rPr>
              <a:t>) </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00197" y="4069759"/>
            <a:ext cx="4673074" cy="442750"/>
          </a:xfrm>
          <a:prstGeom prst="rect">
            <a:avLst/>
          </a:prstGeom>
          <a:noFill/>
        </p:spPr>
        <p:txBody>
          <a:bodyPr wrap="none" rtlCol="0">
            <a:spAutoFit/>
          </a:bodyPr>
          <a:lstStyle/>
          <a:p>
            <a:pPr algn="l"/>
            <a:r>
              <a:rPr lang="en-US" altLang="ko-KR" sz="2277">
                <a:latin typeface="Consolas" panose="020B0609020204030204" pitchFamily="49" charset="0"/>
              </a:rPr>
              <a:t>w_grad =  (364, 1)(364, 30 )</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00198" y="2462499"/>
            <a:ext cx="3550972" cy="1143583"/>
          </a:xfrm>
          <a:prstGeom prst="rect">
            <a:avLst/>
          </a:prstGeom>
          <a:noFill/>
        </p:spPr>
        <p:txBody>
          <a:bodyPr wrap="none" rtlCol="0">
            <a:spAutoFit/>
          </a:bodyPr>
          <a:lstStyle/>
          <a:p>
            <a:pPr algn="l"/>
            <a:r>
              <a:rPr lang="en-US" altLang="ko-KR" sz="2277">
                <a:latin typeface="Consolas" panose="020B0609020204030204" pitchFamily="49" charset="0"/>
              </a:rPr>
              <a:t>a.shape =&gt; (364, 1)</a:t>
            </a:r>
          </a:p>
          <a:p>
            <a:pPr algn="l"/>
            <a:r>
              <a:rPr lang="en-US" altLang="ko-KR" sz="2277">
                <a:latin typeface="Consolas" panose="020B0609020204030204" pitchFamily="49" charset="0"/>
              </a:rPr>
              <a:t>a.T.shape =&gt; (1, 364)</a:t>
            </a:r>
          </a:p>
          <a:p>
            <a:pPr algn="l"/>
            <a:r>
              <a:rPr lang="en-US" altLang="ko-KR" sz="2277">
                <a:latin typeface="Consolas" panose="020B0609020204030204" pitchFamily="49" charset="0"/>
              </a:rPr>
              <a:t>y.shape =&gt; (364, 1)</a:t>
            </a:r>
            <a:endParaRPr lang="ko-KR" altLang="en-US" sz="2277">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5017121" y="5188881"/>
            <a:ext cx="3831498" cy="400110"/>
          </a:xfrm>
          <a:prstGeom prst="rect">
            <a:avLst/>
          </a:prstGeom>
          <a:noFill/>
        </p:spPr>
        <p:txBody>
          <a:bodyPr wrap="none" rtlCol="0">
            <a:spAutoFit/>
          </a:bodyPr>
          <a:lstStyle/>
          <a:p>
            <a:pPr algn="l"/>
            <a:r>
              <a:rPr lang="ko-KR" altLang="en-US" sz="2000" b="1">
                <a:latin typeface="+mj-ea"/>
                <a:ea typeface="+mj-ea"/>
              </a:rPr>
              <a:t>전치</a:t>
            </a:r>
            <a:r>
              <a:rPr lang="en-US" altLang="ko-KR" sz="2000" b="1">
                <a:latin typeface="+mj-ea"/>
                <a:ea typeface="+mj-ea"/>
              </a:rPr>
              <a:t>(2</a:t>
            </a:r>
            <a:r>
              <a:rPr lang="ko-KR" altLang="en-US" sz="2000" b="1">
                <a:latin typeface="+mj-ea"/>
                <a:ea typeface="+mj-ea"/>
              </a:rPr>
              <a:t>차원</a:t>
            </a:r>
            <a:r>
              <a:rPr lang="en-US" altLang="ko-KR" sz="2000" b="1">
                <a:latin typeface="+mj-ea"/>
                <a:ea typeface="+mj-ea"/>
              </a:rPr>
              <a:t>)</a:t>
            </a:r>
            <a:r>
              <a:rPr lang="ko-KR" altLang="en-US" sz="2000" b="1">
                <a:latin typeface="+mj-ea"/>
                <a:ea typeface="+mj-ea"/>
              </a:rPr>
              <a:t> </a:t>
            </a:r>
            <a:r>
              <a:rPr lang="en-US" altLang="ko-KR" sz="2000" b="1">
                <a:latin typeface="+mj-ea"/>
                <a:ea typeface="+mj-ea"/>
              </a:rPr>
              <a:t>: </a:t>
            </a:r>
            <a:r>
              <a:rPr lang="ko-KR" altLang="en-US" sz="2000" b="1">
                <a:latin typeface="+mj-ea"/>
                <a:ea typeface="+mj-ea"/>
              </a:rPr>
              <a:t>행과 열을 바꾼다</a:t>
            </a:r>
            <a:r>
              <a:rPr lang="en-US" altLang="ko-KR" sz="2000" b="1">
                <a:latin typeface="+mj-ea"/>
                <a:ea typeface="+mj-ea"/>
              </a:rPr>
              <a:t>.</a:t>
            </a:r>
            <a:endParaRPr lang="ko-KR" altLang="en-US" sz="2000" b="1">
              <a:latin typeface="+mj-ea"/>
              <a:ea typeface="+mj-ea"/>
            </a:endParaRPr>
          </a:p>
        </p:txBody>
      </p:sp>
      <p:sp>
        <p:nvSpPr>
          <p:cNvPr id="24" name="TextBox 23">
            <a:extLst>
              <a:ext uri="{FF2B5EF4-FFF2-40B4-BE49-F238E27FC236}">
                <a16:creationId xmlns:a16="http://schemas.microsoft.com/office/drawing/2014/main" id="{ABE3FE97-5426-44DE-894A-C0F13A631131}"/>
              </a:ext>
            </a:extLst>
          </p:cNvPr>
          <p:cNvSpPr txBox="1"/>
          <p:nvPr/>
        </p:nvSpPr>
        <p:spPr>
          <a:xfrm>
            <a:off x="500198" y="4470705"/>
            <a:ext cx="6276077" cy="442750"/>
          </a:xfrm>
          <a:prstGeom prst="rect">
            <a:avLst/>
          </a:prstGeom>
          <a:noFill/>
        </p:spPr>
        <p:txBody>
          <a:bodyPr wrap="none" rtlCol="0">
            <a:spAutoFit/>
          </a:bodyPr>
          <a:lstStyle/>
          <a:p>
            <a:pPr algn="l"/>
            <a:r>
              <a:rPr lang="en-US" altLang="ko-KR" sz="2277">
                <a:latin typeface="Consolas" panose="020B0609020204030204" pitchFamily="49" charset="0"/>
              </a:rPr>
              <a:t>w_grad =  (1, </a:t>
            </a:r>
            <a:r>
              <a:rPr lang="en-US" altLang="ko-KR" sz="2277">
                <a:solidFill>
                  <a:srgbClr val="FF0000"/>
                </a:solidFill>
                <a:latin typeface="Consolas" panose="020B0609020204030204" pitchFamily="49" charset="0"/>
              </a:rPr>
              <a:t>364)(364</a:t>
            </a:r>
            <a:r>
              <a:rPr lang="en-US" altLang="ko-KR" sz="2277">
                <a:latin typeface="Consolas" panose="020B0609020204030204" pitchFamily="49" charset="0"/>
              </a:rPr>
              <a:t>, 30 ) =&gt; (1,30)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1D0A507D-24FA-480B-A752-86C64E726FB1}"/>
              </a:ext>
            </a:extLst>
          </p:cNvPr>
          <p:cNvSpPr txBox="1"/>
          <p:nvPr/>
        </p:nvSpPr>
        <p:spPr>
          <a:xfrm>
            <a:off x="5017120" y="5754481"/>
            <a:ext cx="4455066" cy="400110"/>
          </a:xfrm>
          <a:prstGeom prst="rect">
            <a:avLst/>
          </a:prstGeom>
          <a:noFill/>
        </p:spPr>
        <p:txBody>
          <a:bodyPr wrap="none" rtlCol="0">
            <a:spAutoFit/>
          </a:bodyPr>
          <a:lstStyle/>
          <a:p>
            <a:pPr algn="l"/>
            <a:r>
              <a:rPr lang="en-US" altLang="ko-KR" sz="2000" b="1">
                <a:latin typeface="+mj-ea"/>
                <a:ea typeface="+mj-ea"/>
              </a:rPr>
              <a:t>W</a:t>
            </a:r>
            <a:r>
              <a:rPr lang="ko-KR" altLang="en-US" sz="2000" b="1">
                <a:latin typeface="+mj-ea"/>
                <a:ea typeface="+mj-ea"/>
              </a:rPr>
              <a:t>와 </a:t>
            </a:r>
            <a:r>
              <a:rPr lang="en-US" altLang="ko-KR" sz="2000" b="1">
                <a:latin typeface="+mj-ea"/>
                <a:ea typeface="+mj-ea"/>
              </a:rPr>
              <a:t>W_grad</a:t>
            </a:r>
            <a:r>
              <a:rPr lang="ko-KR" altLang="en-US" sz="2000" b="1">
                <a:latin typeface="+mj-ea"/>
                <a:ea typeface="+mj-ea"/>
              </a:rPr>
              <a:t>는 형상이 같아야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00197" y="4962516"/>
            <a:ext cx="2428870" cy="442750"/>
          </a:xfrm>
          <a:prstGeom prst="rect">
            <a:avLst/>
          </a:prstGeom>
          <a:noFill/>
        </p:spPr>
        <p:txBody>
          <a:bodyPr wrap="none" rtlCol="0">
            <a:spAutoFit/>
          </a:bodyPr>
          <a:lstStyle/>
          <a:p>
            <a:pPr algn="l"/>
            <a:r>
              <a:rPr lang="en-US" altLang="ko-KR" sz="2277">
                <a:latin typeface="Consolas" panose="020B0609020204030204" pitchFamily="49" charset="0"/>
              </a:rPr>
              <a:t>w = w</a:t>
            </a:r>
            <a:r>
              <a:rPr lang="ko-KR" altLang="en-US" sz="2277">
                <a:latin typeface="Consolas" panose="020B0609020204030204" pitchFamily="49" charset="0"/>
              </a:rPr>
              <a:t> </a:t>
            </a:r>
            <a:r>
              <a:rPr lang="en-US" altLang="ko-KR" sz="2277">
                <a:latin typeface="Consolas" panose="020B0609020204030204" pitchFamily="49" charset="0"/>
              </a:rPr>
              <a:t>-</a:t>
            </a:r>
            <a:r>
              <a:rPr lang="ko-KR" altLang="en-US" sz="2277">
                <a:latin typeface="Consolas" panose="020B0609020204030204" pitchFamily="49" charset="0"/>
              </a:rPr>
              <a:t> </a:t>
            </a:r>
            <a:r>
              <a:rPr lang="en-US" altLang="ko-KR" sz="2277">
                <a:latin typeface="Consolas" panose="020B0609020204030204" pitchFamily="49" charset="0"/>
              </a:rPr>
              <a:t>w_grad</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F3189DF4-D5C3-4CDC-88EB-D8C653B00378}"/>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A8F838A1-3502-44CD-9DF9-6BC85FBC0C4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D62D41F8-4C2A-4DC3-80BB-CC65C717B2EA}"/>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16393693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63724" y="3575541"/>
            <a:ext cx="4275529" cy="400110"/>
          </a:xfrm>
          <a:prstGeom prst="rect">
            <a:avLst/>
          </a:prstGeom>
          <a:noFill/>
        </p:spPr>
        <p:txBody>
          <a:bodyPr wrap="none" rtlCol="0">
            <a:spAutoFit/>
          </a:bodyPr>
          <a:lstStyle/>
          <a:p>
            <a:pPr algn="l"/>
            <a:r>
              <a:rPr lang="en-US" altLang="ko-KR" sz="2000">
                <a:latin typeface="Consolas" panose="020B0609020204030204" pitchFamily="49" charset="0"/>
              </a:rPr>
              <a:t>w_grad =  np.dot(x.T,(a - y))</a:t>
            </a:r>
            <a:endParaRPr lang="ko-KR" altLang="en-US" sz="2000">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5038520" y="2431670"/>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oMath>
                  </m:oMathPara>
                </a14:m>
                <a:endParaRPr lang="ko-KR" altLang="en-US" sz="2000">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5038520" y="2431670"/>
                <a:ext cx="2019142" cy="400110"/>
              </a:xfrm>
              <a:prstGeom prst="rect">
                <a:avLst/>
              </a:prstGeom>
              <a:blipFill>
                <a:blip r:embed="rId3"/>
                <a:stretch>
                  <a:fillRect b="-60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66059" y="2408048"/>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oMath>
                  </m:oMathPara>
                </a14:m>
                <a:endParaRPr lang="ko-KR" altLang="en-US" sz="2000">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66059" y="2408048"/>
                <a:ext cx="2019142" cy="400110"/>
              </a:xfrm>
              <a:prstGeom prst="rect">
                <a:avLst/>
              </a:prstGeom>
              <a:blipFill>
                <a:blip r:embed="rId4"/>
                <a:stretch>
                  <a:fillRect b="-757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560408" y="1805747"/>
            <a:ext cx="6532558" cy="400110"/>
          </a:xfrm>
          <a:prstGeom prst="rect">
            <a:avLst/>
          </a:prstGeom>
          <a:noFill/>
        </p:spPr>
        <p:txBody>
          <a:bodyPr wrap="none" rtlCol="0">
            <a:spAutoFit/>
          </a:bodyPr>
          <a:lstStyle/>
          <a:p>
            <a:pPr algn="l"/>
            <a:r>
              <a:rPr lang="en-US" altLang="ko-KR" sz="2000">
                <a:latin typeface="Consolas" panose="020B0609020204030204" pitchFamily="49" charset="0"/>
              </a:rPr>
              <a:t>np.dot(X,W)   # (</a:t>
            </a:r>
            <a:r>
              <a:rPr lang="en-US" altLang="ko-KR" sz="2000">
                <a:solidFill>
                  <a:srgbClr val="3399FF"/>
                </a:solidFill>
                <a:latin typeface="Consolas" panose="020B0609020204030204" pitchFamily="49" charset="0"/>
              </a:rPr>
              <a:t>364</a:t>
            </a:r>
            <a:r>
              <a:rPr lang="en-US" altLang="ko-KR" sz="2000">
                <a:latin typeface="Consolas" panose="020B0609020204030204" pitchFamily="49" charset="0"/>
              </a:rPr>
              <a:t>, </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 </a:t>
            </a:r>
            <a:r>
              <a:rPr lang="en-US" altLang="ko-KR" sz="2000">
                <a:solidFill>
                  <a:srgbClr val="3399FF"/>
                </a:solidFill>
                <a:latin typeface="Consolas" panose="020B0609020204030204" pitchFamily="49" charset="0"/>
              </a:rPr>
              <a:t>1</a:t>
            </a:r>
            <a:r>
              <a:rPr lang="en-US" altLang="ko-KR" sz="2000">
                <a:latin typeface="Consolas" panose="020B0609020204030204" pitchFamily="49" charset="0"/>
              </a:rPr>
              <a:t>) =&gt; (</a:t>
            </a:r>
            <a:r>
              <a:rPr lang="en-US" altLang="ko-KR" sz="2000">
                <a:solidFill>
                  <a:srgbClr val="3399FF"/>
                </a:solidFill>
                <a:latin typeface="Consolas" panose="020B0609020204030204" pitchFamily="49" charset="0"/>
              </a:rPr>
              <a:t>364, 1</a:t>
            </a:r>
            <a:r>
              <a:rPr lang="en-US" altLang="ko-KR" sz="2000">
                <a:latin typeface="Consolas" panose="020B0609020204030204" pitchFamily="49" charset="0"/>
              </a:rPr>
              <a:t>) </a:t>
            </a:r>
            <a:endParaRPr lang="ko-KR" altLang="en-US" sz="2000">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63725" y="3952111"/>
            <a:ext cx="5262979" cy="400110"/>
          </a:xfrm>
          <a:prstGeom prst="rect">
            <a:avLst/>
          </a:prstGeom>
          <a:noFill/>
        </p:spPr>
        <p:txBody>
          <a:bodyPr wrap="none" rtlCol="0">
            <a:spAutoFit/>
          </a:bodyPr>
          <a:lstStyle/>
          <a:p>
            <a:pPr algn="l"/>
            <a:r>
              <a:rPr lang="en-US" altLang="ko-KR" sz="2000">
                <a:latin typeface="Consolas" panose="020B0609020204030204" pitchFamily="49" charset="0"/>
              </a:rPr>
              <a:t>w_grad = (30, </a:t>
            </a:r>
            <a:r>
              <a:rPr lang="en-US" altLang="ko-KR" sz="2000">
                <a:solidFill>
                  <a:srgbClr val="FF0000"/>
                </a:solidFill>
                <a:latin typeface="Consolas" panose="020B0609020204030204" pitchFamily="49" charset="0"/>
              </a:rPr>
              <a:t>364)(364</a:t>
            </a:r>
            <a:r>
              <a:rPr lang="en-US" altLang="ko-KR" sz="2000">
                <a:latin typeface="Consolas" panose="020B0609020204030204" pitchFamily="49" charset="0"/>
              </a:rPr>
              <a:t>, 1) =&gt; (30,1)</a:t>
            </a:r>
            <a:endParaRPr lang="ko-KR" altLang="en-US" sz="2000">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63724" y="2344851"/>
            <a:ext cx="3288080" cy="1015663"/>
          </a:xfrm>
          <a:prstGeom prst="rect">
            <a:avLst/>
          </a:prstGeom>
          <a:noFill/>
        </p:spPr>
        <p:txBody>
          <a:bodyPr wrap="none" rtlCol="0">
            <a:spAutoFit/>
          </a:bodyPr>
          <a:lstStyle/>
          <a:p>
            <a:pPr algn="l"/>
            <a:r>
              <a:rPr lang="en-US" altLang="ko-KR" sz="2000">
                <a:latin typeface="Consolas" panose="020B0609020204030204" pitchFamily="49" charset="0"/>
              </a:rPr>
              <a:t>a.shape =&gt; (364, 1)</a:t>
            </a:r>
          </a:p>
          <a:p>
            <a:pPr algn="l"/>
            <a:r>
              <a:rPr lang="en-US" altLang="ko-KR" sz="2000">
                <a:latin typeface="Consolas" panose="020B0609020204030204" pitchFamily="49" charset="0"/>
              </a:rPr>
              <a:t>x.T.shape =&gt; (30, 364)</a:t>
            </a:r>
          </a:p>
          <a:p>
            <a:pPr algn="l"/>
            <a:r>
              <a:rPr lang="en-US" altLang="ko-KR" sz="2000">
                <a:latin typeface="Consolas" panose="020B0609020204030204" pitchFamily="49" charset="0"/>
              </a:rPr>
              <a:t>y.shape =&gt; (364, 1)</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3442017" y="4700462"/>
            <a:ext cx="5407249" cy="1323439"/>
          </a:xfrm>
          <a:prstGeom prst="rect">
            <a:avLst/>
          </a:prstGeom>
          <a:noFill/>
        </p:spPr>
        <p:txBody>
          <a:bodyPr wrap="none" rtlCol="0">
            <a:spAutoFit/>
          </a:bodyPr>
          <a:lstStyle/>
          <a:p>
            <a:pPr algn="l"/>
            <a:r>
              <a:rPr lang="ko-KR" altLang="en-US" sz="2000" b="1">
                <a:latin typeface="+mj-ea"/>
                <a:ea typeface="+mj-ea"/>
              </a:rPr>
              <a:t>행렬 곱의 미분 </a:t>
            </a:r>
            <a:r>
              <a:rPr lang="en-US" altLang="ko-KR" sz="2000" b="1">
                <a:latin typeface="+mj-ea"/>
                <a:ea typeface="+mj-ea"/>
              </a:rPr>
              <a:t>: </a:t>
            </a:r>
          </a:p>
          <a:p>
            <a:pPr algn="l"/>
            <a:r>
              <a:rPr lang="ko-KR" altLang="en-US" sz="2000" b="1">
                <a:latin typeface="+mj-ea"/>
                <a:ea typeface="+mj-ea"/>
              </a:rPr>
              <a:t>정방향 연산시 순서를 지켜야 한다</a:t>
            </a:r>
            <a:r>
              <a:rPr lang="en-US" altLang="ko-KR" sz="2000" b="1">
                <a:latin typeface="+mj-ea"/>
                <a:ea typeface="+mj-ea"/>
              </a:rPr>
              <a:t>.</a:t>
            </a:r>
          </a:p>
          <a:p>
            <a:pPr algn="l"/>
            <a:r>
              <a:rPr lang="ko-KR" altLang="en-US" sz="2000" b="1">
                <a:latin typeface="+mj-ea"/>
                <a:ea typeface="+mj-ea"/>
              </a:rPr>
              <a:t>뒤에서 온 미분값은 사라진 변수 자리에 쓴다</a:t>
            </a:r>
            <a:r>
              <a:rPr lang="en-US" altLang="ko-KR" sz="2000" b="1">
                <a:latin typeface="+mj-ea"/>
                <a:ea typeface="+mj-ea"/>
              </a:rPr>
              <a:t>.</a:t>
            </a:r>
          </a:p>
          <a:p>
            <a:pPr algn="l"/>
            <a:r>
              <a:rPr lang="ko-KR" altLang="en-US" sz="2000" b="1">
                <a:latin typeface="+mj-ea"/>
                <a:ea typeface="+mj-ea"/>
              </a:rPr>
              <a:t>남은 변수는 전치하여 행렬곱을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63724" y="4844868"/>
            <a:ext cx="2159566" cy="400110"/>
          </a:xfrm>
          <a:prstGeom prst="rect">
            <a:avLst/>
          </a:prstGeom>
          <a:noFill/>
        </p:spPr>
        <p:txBody>
          <a:bodyPr wrap="none" rtlCol="0">
            <a:spAutoFit/>
          </a:bodyPr>
          <a:lstStyle/>
          <a:p>
            <a:pPr algn="l"/>
            <a:r>
              <a:rPr lang="en-US" altLang="ko-KR" sz="2000">
                <a:latin typeface="Consolas" panose="020B0609020204030204" pitchFamily="49" charset="0"/>
              </a:rPr>
              <a:t>w = w</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w_grad</a:t>
            </a:r>
            <a:endParaRPr lang="ko-KR" altLang="en-US" sz="2000">
              <a:latin typeface="Consolas" panose="020B0609020204030204" pitchFamily="49" charset="0"/>
            </a:endParaRPr>
          </a:p>
        </p:txBody>
      </p:sp>
      <p:sp>
        <p:nvSpPr>
          <p:cNvPr id="2" name="텍스트 개체 틀 1">
            <a:extLst>
              <a:ext uri="{FF2B5EF4-FFF2-40B4-BE49-F238E27FC236}">
                <a16:creationId xmlns:a16="http://schemas.microsoft.com/office/drawing/2014/main" id="{B37CC36C-DD8F-4D94-B289-A54B6137EBC9}"/>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715DE61C-DDD8-4278-8DF7-CAB3200E07E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90D5F32-F618-4BC1-A01E-409391790319}"/>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29553197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16496" y="1095455"/>
            <a:ext cx="3238171" cy="400110"/>
          </a:xfrm>
          <a:prstGeom prst="rect">
            <a:avLst/>
          </a:prstGeom>
          <a:noFill/>
        </p:spPr>
        <p:txBody>
          <a:bodyPr wrap="square" rtlCol="0">
            <a:spAutoFit/>
          </a:bodyPr>
          <a:lstStyle/>
          <a:p>
            <a:pPr algn="l"/>
            <a:r>
              <a:rPr lang="ko-KR" altLang="en-US" sz="2000" b="1">
                <a:latin typeface="+mj-ea"/>
                <a:ea typeface="+mj-ea"/>
              </a:rPr>
              <a:t>행렬곱의 미분</a:t>
            </a:r>
            <a:r>
              <a:rPr lang="en-US" altLang="ko-KR" sz="2000" b="1">
                <a:latin typeface="+mj-ea"/>
                <a:ea typeface="+mj-ea"/>
              </a:rPr>
              <a:t>(MatMul)</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300170" y="1889617"/>
                <a:ext cx="2444515" cy="1787541"/>
              </a:xfrm>
              <a:prstGeom prst="rect">
                <a:avLst/>
              </a:prstGeom>
            </p:spPr>
            <p:txBody>
              <a:bodyPr wrap="none">
                <a:spAutoFit/>
              </a:bodyPr>
              <a:lstStyle/>
              <a:p>
                <a14:m>
                  <m:oMath xmlns:m="http://schemas.openxmlformats.org/officeDocument/2006/math">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oMath>
                </a14:m>
                <a:r>
                  <a:rPr lang="en-US" altLang="ko-KR" sz="2200">
                    <a:solidFill>
                      <a:srgbClr val="000000"/>
                    </a:solidFill>
                    <a:latin typeface="Cambria Math" panose="02040503050406030204" pitchFamily="18" charset="0"/>
                    <a:ea typeface="Cambria Math" panose="02040503050406030204" pitchFamily="18" charset="0"/>
                  </a:rPr>
                  <a:t> = XW + b</a:t>
                </a:r>
              </a:p>
              <a:p>
                <a:r>
                  <a:rPr lang="en-US" altLang="ko-KR" sz="22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a:rPr lang="en-US" altLang="ko-KR" sz="2200" i="1">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endParaRPr lang="en-US" altLang="ko-KR" sz="2200">
                  <a:solidFill>
                    <a:srgbClr val="000000"/>
                  </a:solidFill>
                  <a:latin typeface="Cambria Math" panose="02040503050406030204" pitchFamily="18" charset="0"/>
                  <a:ea typeface="Cambria Math" panose="02040503050406030204" pitchFamily="18" charset="0"/>
                </a:endParaRPr>
              </a:p>
              <a:p>
                <a:endParaRPr lang="en-US" altLang="ko-KR" sz="22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r>
                          <m:rPr>
                            <m:sty m:val="p"/>
                          </m:rPr>
                          <a:rPr lang="en-US" altLang="ko-KR" sz="2200" i="1">
                            <a:latin typeface="Cambria Math" panose="02040503050406030204" pitchFamily="18" charset="0"/>
                            <a:ea typeface="Cambria Math" panose="02040503050406030204" pitchFamily="18" charset="0"/>
                          </a:rPr>
                          <m:t>w</m:t>
                        </m:r>
                      </m:den>
                    </m:f>
                  </m:oMath>
                </a14:m>
                <a:r>
                  <a:rPr lang="en-US" altLang="ko-KR" sz="22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r>
                          <m:rPr>
                            <m:sty m:val="p"/>
                          </m:rPr>
                          <a:rPr lang="en-US" altLang="ko-KR" sz="2200">
                            <a:latin typeface="Cambria Math" panose="02040503050406030204" pitchFamily="18" charset="0"/>
                            <a:ea typeface="Cambria Math" panose="02040503050406030204" pitchFamily="18" charset="0"/>
                          </a:rPr>
                          <m:t>J</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oMath>
                </a14:m>
                <a:r>
                  <a:rPr lang="ko-KR" altLang="en-US" sz="2200">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endParaRPr lang="ko-KR" altLang="en-US" sz="22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300170" y="1889617"/>
                <a:ext cx="2444515" cy="1787541"/>
              </a:xfrm>
              <a:prstGeom prst="rect">
                <a:avLst/>
              </a:prstGeom>
              <a:blipFill>
                <a:blip r:embed="rId3"/>
                <a:stretch>
                  <a:fillRect l="-3242" t="-23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779019" y="1764679"/>
                <a:ext cx="2287614" cy="4378571"/>
              </a:xfrm>
              <a:prstGeom prst="rect">
                <a:avLst/>
              </a:prstGeom>
            </p:spPr>
            <p:txBody>
              <a:bodyPr wrap="none">
                <a:spAutoFit/>
              </a:bodyPr>
              <a:lstStyle/>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r>
                      <a:rPr lang="en-US" altLang="ko-KR" sz="2200" i="1">
                        <a:latin typeface="Cambria Math" panose="02040503050406030204" pitchFamily="18" charset="0"/>
                        <a:ea typeface="Cambria Math" panose="02040503050406030204" pitchFamily="18" charset="0"/>
                      </a:rPr>
                      <m:t> </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r>
                  <a:rPr lang="ko-KR" altLang="en-US" sz="2200">
                    <a:latin typeface="Cambria Math" panose="02040503050406030204" pitchFamily="18" charset="0"/>
                  </a:rPr>
                  <a:t> </a:t>
                </a:r>
                <a:endParaRPr lang="en-US" altLang="ko-KR" sz="2200">
                  <a:latin typeface="Cambria Math" panose="02040503050406030204" pitchFamily="18" charset="0"/>
                  <a:ea typeface="Cambria Math" panose="02040503050406030204" pitchFamily="18" charset="0"/>
                </a:endParaRPr>
              </a:p>
              <a:p>
                <a:pPr lvl="0"/>
                <a:endParaRPr lang="en-US" altLang="ko-KR" sz="22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E</m:t>
                    </m:r>
                  </m:oMath>
                </a14:m>
                <a:r>
                  <a:rPr lang="en-US" altLang="ko-KR" sz="2200">
                    <a:solidFill>
                      <a:srgbClr val="FFFFFF"/>
                    </a:solidFill>
                    <a:latin typeface="Cambria Math" panose="02040503050406030204" pitchFamily="18" charset="0"/>
                    <a:ea typeface="Cambria Math" panose="02040503050406030204" pitchFamily="18" charset="0"/>
                  </a:rPr>
                  <a:t>E = e </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en-US" altLang="ko-KR" sz="2200">
                    <a:solidFill>
                      <a:srgbClr val="000000"/>
                    </a:solidFill>
                    <a:latin typeface="Cambria Math" panose="02040503050406030204" pitchFamily="18" charset="0"/>
                    <a:ea typeface="Cambria Math" panose="02040503050406030204" pitchFamily="18" charset="0"/>
                  </a:rPr>
                  <a:t>XW + b</a:t>
                </a: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 </m:t>
                    </m:r>
                  </m:oMath>
                </a14:m>
                <a:r>
                  <a:rPr lang="en-US" altLang="ko-KR" sz="2200" i="1">
                    <a:solidFill>
                      <a:srgbClr val="000000"/>
                    </a:solidFill>
                    <a:latin typeface="Cambria Math" panose="02040503050406030204" pitchFamily="18" charset="0"/>
                    <a:ea typeface="Cambria Math" panose="02040503050406030204" pitchFamily="18" charset="0"/>
                  </a:rPr>
                  <a:t>X</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a:solidFill>
                              <a:srgbClr val="000000"/>
                            </a:solidFill>
                            <a:latin typeface="Cambria Math" panose="02040503050406030204" pitchFamily="18" charset="0"/>
                            <a:ea typeface="Cambria Math" panose="02040503050406030204" pitchFamily="18" charset="0"/>
                          </a:rPr>
                          <m:t>J</m:t>
                        </m:r>
                      </m:num>
                      <m:den>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den>
                    </m:f>
                  </m:oMath>
                </a14:m>
                <a:r>
                  <a:rPr lang="ko-KR" altLang="en-US" sz="2200">
                    <a:solidFill>
                      <a:srgbClr val="FFFFFF"/>
                    </a:solidFill>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ko-KR" altLang="en-US" sz="2200">
                    <a:latin typeface="Cambria Math" panose="02040503050406030204" pitchFamily="18" charset="0"/>
                  </a:rPr>
                  <a:t>   </a:t>
                </a:r>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 </m:t>
                        </m:r>
                      </m:e>
                      <m:sup>
                        <m:r>
                          <a:rPr lang="en-US" altLang="ko-KR" sz="2200" i="1">
                            <a:solidFill>
                              <a:srgbClr val="000000"/>
                            </a:solidFill>
                            <a:latin typeface="Cambria Math" panose="02040503050406030204" pitchFamily="18" charset="0"/>
                            <a:ea typeface="Cambria Math" panose="02040503050406030204" pitchFamily="18" charset="0"/>
                          </a:rPr>
                          <m:t> </m:t>
                        </m:r>
                      </m:sup>
                    </m:sSup>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𝑋</m:t>
                        </m:r>
                      </m:e>
                      <m:sup>
                        <m:r>
                          <a:rPr lang="en-US" altLang="ko-KR" sz="2200" i="1">
                            <a:solidFill>
                              <a:srgbClr val="000000"/>
                            </a:solidFill>
                            <a:latin typeface="Cambria Math" panose="02040503050406030204" pitchFamily="18" charset="0"/>
                            <a:ea typeface="Cambria Math" panose="02040503050406030204" pitchFamily="18" charset="0"/>
                          </a:rPr>
                          <m:t>𝑇</m:t>
                        </m:r>
                      </m:sup>
                    </m:sSup>
                    <m:r>
                      <a:rPr lang="en-US" altLang="ko-KR" sz="2200" i="1">
                        <a:solidFill>
                          <a:srgbClr val="000000"/>
                        </a:solidFill>
                        <a:latin typeface="Cambria Math" panose="02040503050406030204" pitchFamily="18" charset="0"/>
                        <a:ea typeface="Cambria Math" panose="02040503050406030204" pitchFamily="18" charset="0"/>
                      </a:rPr>
                      <m:t>𝐸</m:t>
                    </m:r>
                    <m:r>
                      <m:rPr>
                        <m:nor/>
                      </m:rPr>
                      <a:rPr lang="en-US" altLang="ko-KR" sz="2200">
                        <a:solidFill>
                          <a:srgbClr val="FFFFFF"/>
                        </a:solidFill>
                        <a:latin typeface="Cambria Math" panose="02040503050406030204" pitchFamily="18" charset="0"/>
                        <a:ea typeface="Cambria Math" panose="02040503050406030204" pitchFamily="18" charset="0"/>
                      </a:rPr>
                      <m:t>x</m:t>
                    </m:r>
                  </m:oMath>
                </a14:m>
                <a:endParaRPr lang="ko-KR" altLang="en-US" sz="22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779019" y="1764679"/>
                <a:ext cx="2287614" cy="4378571"/>
              </a:xfrm>
              <a:prstGeom prst="rect">
                <a:avLst/>
              </a:prstGeom>
              <a:blipFill>
                <a:blip r:embed="rId4"/>
                <a:stretch>
                  <a:fillRect r="-24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250507" y="1287656"/>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642293" y="4426243"/>
            <a:ext cx="4394152" cy="1631216"/>
          </a:xfrm>
          <a:prstGeom prst="rect">
            <a:avLst/>
          </a:prstGeom>
          <a:noFill/>
        </p:spPr>
        <p:txBody>
          <a:bodyPr wrap="none" rtlCol="0">
            <a:spAutoFit/>
          </a:bodyPr>
          <a:lstStyle/>
          <a:p>
            <a:pPr algn="l"/>
            <a:r>
              <a:rPr lang="ko-KR" altLang="en-US" sz="2000" b="1">
                <a:latin typeface="+mj-ea"/>
                <a:ea typeface="+mj-ea"/>
              </a:rPr>
              <a:t>전체식을 </a:t>
            </a:r>
            <a:r>
              <a:rPr lang="en-US" altLang="ko-KR" sz="2000" b="1">
                <a:latin typeface="+mj-ea"/>
                <a:ea typeface="+mj-ea"/>
              </a:rPr>
              <a:t>W</a:t>
            </a:r>
            <a:r>
              <a:rPr lang="ko-KR" altLang="en-US" sz="2000" b="1">
                <a:latin typeface="+mj-ea"/>
                <a:ea typeface="+mj-ea"/>
              </a:rPr>
              <a:t>로 미분한 경우</a:t>
            </a:r>
            <a:endParaRPr lang="en-US" altLang="ko-KR" sz="2000" b="1">
              <a:latin typeface="+mj-ea"/>
              <a:ea typeface="+mj-ea"/>
            </a:endParaRPr>
          </a:p>
          <a:p>
            <a:pPr algn="l"/>
            <a:r>
              <a:rPr lang="ko-KR" altLang="en-US" sz="2000" b="1">
                <a:latin typeface="+mj-ea"/>
                <a:ea typeface="+mj-ea"/>
              </a:rPr>
              <a:t>사라진 </a:t>
            </a:r>
            <a:r>
              <a:rPr lang="en-US" altLang="ko-KR" sz="2000" b="1">
                <a:latin typeface="+mj-ea"/>
                <a:ea typeface="+mj-ea"/>
              </a:rPr>
              <a:t>W</a:t>
            </a:r>
            <a:r>
              <a:rPr lang="ko-KR" altLang="en-US" sz="2000" b="1">
                <a:latin typeface="+mj-ea"/>
                <a:ea typeface="+mj-ea"/>
              </a:rPr>
              <a:t>의 자리에는 뒤에서 날라온</a:t>
            </a:r>
            <a:endParaRPr lang="en-US" altLang="ko-KR" sz="2000" b="1">
              <a:latin typeface="+mj-ea"/>
              <a:ea typeface="+mj-ea"/>
            </a:endParaRPr>
          </a:p>
          <a:p>
            <a:pPr algn="l"/>
            <a:r>
              <a:rPr lang="ko-KR" altLang="en-US" sz="2000" b="1">
                <a:latin typeface="+mj-ea"/>
                <a:ea typeface="+mj-ea"/>
              </a:rPr>
              <a:t>미분값인 </a:t>
            </a:r>
            <a:r>
              <a:rPr lang="en-US" altLang="ko-KR" sz="2000" b="1">
                <a:latin typeface="+mj-ea"/>
                <a:ea typeface="+mj-ea"/>
              </a:rPr>
              <a:t>E</a:t>
            </a:r>
            <a:r>
              <a:rPr lang="ko-KR" altLang="en-US" sz="2000" b="1">
                <a:latin typeface="+mj-ea"/>
                <a:ea typeface="+mj-ea"/>
              </a:rPr>
              <a:t>를 쓰고 </a:t>
            </a:r>
            <a:endParaRPr lang="en-US" altLang="ko-KR" sz="2000" b="1">
              <a:latin typeface="+mj-ea"/>
              <a:ea typeface="+mj-ea"/>
            </a:endParaRPr>
          </a:p>
          <a:p>
            <a:pPr algn="l"/>
            <a:r>
              <a:rPr lang="ko-KR" altLang="en-US" sz="2000" b="1">
                <a:latin typeface="+mj-ea"/>
                <a:ea typeface="+mj-ea"/>
              </a:rPr>
              <a:t>남아 있는 </a:t>
            </a:r>
            <a:r>
              <a:rPr lang="en-US" altLang="ko-KR" sz="2000" b="1">
                <a:latin typeface="+mj-ea"/>
                <a:ea typeface="+mj-ea"/>
              </a:rPr>
              <a:t>X</a:t>
            </a:r>
            <a:r>
              <a:rPr lang="ko-KR" altLang="en-US" sz="2000" b="1">
                <a:latin typeface="+mj-ea"/>
                <a:ea typeface="+mj-ea"/>
              </a:rPr>
              <a:t>는 전치하여</a:t>
            </a:r>
            <a:endParaRPr lang="en-US" altLang="ko-KR" sz="2000" b="1">
              <a:latin typeface="+mj-ea"/>
              <a:ea typeface="+mj-ea"/>
            </a:endParaRPr>
          </a:p>
          <a:p>
            <a:pPr algn="l"/>
            <a:r>
              <a:rPr lang="ko-KR" altLang="en-US" sz="2000" b="1">
                <a:latin typeface="+mj-ea"/>
                <a:ea typeface="+mj-ea"/>
              </a:rPr>
              <a:t>행렬 곱을 한다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3EF98324-8BA7-4880-8218-41A625FBDD6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CB4BA0AC-D7C8-4C68-ADC4-E114165FD3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266935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24371FAE-44ED-0F74-2DFB-9F1B0D1B252C}"/>
              </a:ext>
            </a:extLst>
          </p:cNvPr>
          <p:cNvSpPr/>
          <p:nvPr/>
        </p:nvSpPr>
        <p:spPr>
          <a:xfrm>
            <a:off x="7257032" y="3452352"/>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6B5424E6-B2D1-4B8D-867F-4936E77AE125}"/>
              </a:ext>
            </a:extLst>
          </p:cNvPr>
          <p:cNvSpPr txBox="1"/>
          <p:nvPr/>
        </p:nvSpPr>
        <p:spPr>
          <a:xfrm>
            <a:off x="704528" y="2106058"/>
            <a:ext cx="3711272" cy="1844416"/>
          </a:xfrm>
          <a:prstGeom prst="rect">
            <a:avLst/>
          </a:prstGeom>
          <a:noFill/>
        </p:spPr>
        <p:txBody>
          <a:bodyPr wrap="none" rtlCol="0">
            <a:spAutoFit/>
          </a:bodyPr>
          <a:lstStyle/>
          <a:p>
            <a:pPr algn="l"/>
            <a:r>
              <a:rPr lang="en-US" altLang="ko-KR" sz="2277">
                <a:latin typeface="Consolas" panose="020B0609020204030204" pitchFamily="49" charset="0"/>
              </a:rPr>
              <a:t>a = np.array([1,2,3])</a:t>
            </a:r>
          </a:p>
          <a:p>
            <a:pPr algn="l"/>
            <a:r>
              <a:rPr lang="en-US" altLang="ko-KR" sz="2277">
                <a:latin typeface="Consolas" panose="020B0609020204030204" pitchFamily="49" charset="0"/>
              </a:rPr>
              <a:t>print(a.shape)  # (3,)</a:t>
            </a:r>
          </a:p>
          <a:p>
            <a:pPr algn="l"/>
            <a:r>
              <a:rPr lang="en-US" altLang="ko-KR" sz="2277">
                <a:latin typeface="Consolas" panose="020B0609020204030204" pitchFamily="49" charset="0"/>
              </a:rPr>
              <a:t>print(a)</a:t>
            </a:r>
          </a:p>
          <a:p>
            <a:pPr algn="l"/>
            <a:r>
              <a:rPr lang="en-US" altLang="ko-KR" sz="2277">
                <a:latin typeface="Consolas" panose="020B0609020204030204" pitchFamily="49" charset="0"/>
              </a:rPr>
              <a:t>print(a.T)</a:t>
            </a:r>
          </a:p>
          <a:p>
            <a:pPr algn="l"/>
            <a:r>
              <a:rPr lang="en-US" altLang="ko-KR" sz="2277">
                <a:latin typeface="Consolas" panose="020B0609020204030204" pitchFamily="49" charset="0"/>
              </a:rPr>
              <a:t>print(a.reshape(-1,1))</a:t>
            </a:r>
            <a:endParaRPr lang="ko-KR" altLang="en-US" sz="2277">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932903"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426371"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5919838"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0CFC8B8F-5AF2-4501-BA1D-931ADC511BC3}"/>
              </a:ext>
            </a:extLst>
          </p:cNvPr>
          <p:cNvSpPr txBox="1"/>
          <p:nvPr/>
        </p:nvSpPr>
        <p:spPr>
          <a:xfrm>
            <a:off x="6996733" y="5123192"/>
            <a:ext cx="1146468" cy="442750"/>
          </a:xfrm>
          <a:prstGeom prst="rect">
            <a:avLst/>
          </a:prstGeom>
          <a:noFill/>
        </p:spPr>
        <p:txBody>
          <a:bodyPr wrap="none" rtlCol="0">
            <a:spAutoFit/>
          </a:bodyPr>
          <a:lstStyle/>
          <a:p>
            <a:pPr algn="l"/>
            <a:r>
              <a:rPr lang="en-US" altLang="ko-KR" sz="2277">
                <a:latin typeface="Consolas" panose="020B0609020204030204" pitchFamily="49" charset="0"/>
              </a:rPr>
              <a:t>(3, 1)</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5179638" y="4694270"/>
            <a:ext cx="825867"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875120" y="1843406"/>
            <a:ext cx="4121641"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3" name="텍스트 개체 틀 2">
            <a:extLst>
              <a:ext uri="{FF2B5EF4-FFF2-40B4-BE49-F238E27FC236}">
                <a16:creationId xmlns:a16="http://schemas.microsoft.com/office/drawing/2014/main" id="{B60371D4-9519-4A10-9C66-4C233A98A3C2}"/>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8CD6D2A2-0301-4E29-A855-449A7464513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8" name="TextBox 17">
            <a:extLst>
              <a:ext uri="{FF2B5EF4-FFF2-40B4-BE49-F238E27FC236}">
                <a16:creationId xmlns:a16="http://schemas.microsoft.com/office/drawing/2014/main" id="{48F34C2D-260A-46AB-B4F8-71ABA53E175D}"/>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1</a:t>
            </a:r>
            <a:r>
              <a:rPr lang="ko-KR" altLang="en-US" sz="2000" b="1">
                <a:latin typeface="+mj-ea"/>
                <a:ea typeface="+mj-ea"/>
              </a:rPr>
              <a:t>차원 배열의 전치</a:t>
            </a:r>
          </a:p>
        </p:txBody>
      </p:sp>
      <p:sp>
        <p:nvSpPr>
          <p:cNvPr id="4" name="직사각형 3">
            <a:extLst>
              <a:ext uri="{FF2B5EF4-FFF2-40B4-BE49-F238E27FC236}">
                <a16:creationId xmlns:a16="http://schemas.microsoft.com/office/drawing/2014/main" id="{7FD2166F-1690-0495-D125-737E1C9451CF}"/>
              </a:ext>
            </a:extLst>
          </p:cNvPr>
          <p:cNvSpPr/>
          <p:nvPr/>
        </p:nvSpPr>
        <p:spPr>
          <a:xfrm>
            <a:off x="7305799" y="3507332"/>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EDF88DB-4B90-A722-01C4-B5300E97383E}"/>
              </a:ext>
            </a:extLst>
          </p:cNvPr>
          <p:cNvSpPr/>
          <p:nvPr/>
        </p:nvSpPr>
        <p:spPr>
          <a:xfrm>
            <a:off x="7257032" y="4004273"/>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DB0B6CD-DDC7-702F-9F7C-5DA32BB33C7C}"/>
              </a:ext>
            </a:extLst>
          </p:cNvPr>
          <p:cNvSpPr/>
          <p:nvPr/>
        </p:nvSpPr>
        <p:spPr>
          <a:xfrm>
            <a:off x="7305799" y="4059253"/>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48F8156-EF3F-1E56-4BE5-CDB895DEC43F}"/>
              </a:ext>
            </a:extLst>
          </p:cNvPr>
          <p:cNvSpPr/>
          <p:nvPr/>
        </p:nvSpPr>
        <p:spPr>
          <a:xfrm>
            <a:off x="7257032" y="4556194"/>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D78F8B4-B15E-EB9A-A5F1-DACED3DC7F22}"/>
              </a:ext>
            </a:extLst>
          </p:cNvPr>
          <p:cNvSpPr/>
          <p:nvPr/>
        </p:nvSpPr>
        <p:spPr>
          <a:xfrm>
            <a:off x="7305799" y="4611174"/>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화살표: 오른쪽 8">
            <a:extLst>
              <a:ext uri="{FF2B5EF4-FFF2-40B4-BE49-F238E27FC236}">
                <a16:creationId xmlns:a16="http://schemas.microsoft.com/office/drawing/2014/main" id="{B38AA2B2-D020-504F-54B0-1057E0BCBD13}"/>
              </a:ext>
            </a:extLst>
          </p:cNvPr>
          <p:cNvSpPr/>
          <p:nvPr/>
        </p:nvSpPr>
        <p:spPr>
          <a:xfrm>
            <a:off x="6753200" y="4149080"/>
            <a:ext cx="288032" cy="35292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7527345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02330" y="2485751"/>
            <a:ext cx="4993675" cy="1844416"/>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print(a.shape)        # (2, 2)</a:t>
            </a:r>
          </a:p>
          <a:p>
            <a:pPr algn="l"/>
            <a:r>
              <a:rPr lang="en-US" altLang="ko-KR" sz="2277">
                <a:latin typeface="Consolas" panose="020B0609020204030204" pitchFamily="49" charset="0"/>
              </a:rPr>
              <a:t>print(a.T.shape)      # (2, 2)</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25785"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754734"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501008"/>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502719"/>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083051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12163" y="2455949"/>
            <a:ext cx="4993675" cy="2194832"/>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              [5,6])</a:t>
            </a:r>
          </a:p>
          <a:p>
            <a:pPr algn="l"/>
            <a:r>
              <a:rPr lang="en-US" altLang="ko-KR" sz="2277">
                <a:latin typeface="Consolas" panose="020B0609020204030204" pitchFamily="49" charset="0"/>
              </a:rPr>
              <a:t>print(a.shape)        # (3, 2)</a:t>
            </a:r>
          </a:p>
          <a:p>
            <a:pPr algn="l"/>
            <a:r>
              <a:rPr lang="en-US" altLang="ko-KR" sz="2277">
                <a:latin typeface="Consolas" panose="020B0609020204030204" pitchFamily="49" charset="0"/>
              </a:rPr>
              <a:t>print(a.T.shape)      # (2, 3)</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31819" y="6023433"/>
            <a:ext cx="1146468" cy="442750"/>
          </a:xfrm>
          <a:prstGeom prst="rect">
            <a:avLst/>
          </a:prstGeom>
          <a:noFill/>
        </p:spPr>
        <p:txBody>
          <a:bodyPr wrap="none" rtlCol="0">
            <a:spAutoFit/>
          </a:bodyPr>
          <a:lstStyle/>
          <a:p>
            <a:pPr algn="l"/>
            <a:r>
              <a:rPr lang="en-US" altLang="ko-KR" sz="2277">
                <a:latin typeface="Consolas" panose="020B0609020204030204" pitchFamily="49" charset="0"/>
              </a:rPr>
              <a:t>(3, 2)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952409" y="5653016"/>
            <a:ext cx="1146468" cy="442750"/>
          </a:xfrm>
          <a:prstGeom prst="rect">
            <a:avLst/>
          </a:prstGeom>
          <a:noFill/>
        </p:spPr>
        <p:txBody>
          <a:bodyPr wrap="none" rtlCol="0">
            <a:spAutoFit/>
          </a:bodyPr>
          <a:lstStyle/>
          <a:p>
            <a:pPr algn="l"/>
            <a:r>
              <a:rPr lang="en-US" altLang="ko-KR" sz="2277">
                <a:latin typeface="Consolas" panose="020B0609020204030204" pitchFamily="49" charset="0"/>
              </a:rPr>
              <a:t>(2, 3)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825044"/>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826755"/>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7590576-A562-4815-4933-2396DC4215CF}"/>
              </a:ext>
            </a:extLst>
          </p:cNvPr>
          <p:cNvSpPr/>
          <p:nvPr/>
        </p:nvSpPr>
        <p:spPr>
          <a:xfrm>
            <a:off x="4922210" y="5571025"/>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F1C85761-8133-7E43-6580-EB24E1FBA9B9}"/>
              </a:ext>
            </a:extLst>
          </p:cNvPr>
          <p:cNvSpPr/>
          <p:nvPr/>
        </p:nvSpPr>
        <p:spPr>
          <a:xfrm>
            <a:off x="4962909"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36096B8-1C0E-5C7A-5686-CC72D8AD5A9D}"/>
              </a:ext>
            </a:extLst>
          </p:cNvPr>
          <p:cNvSpPr/>
          <p:nvPr/>
        </p:nvSpPr>
        <p:spPr>
          <a:xfrm>
            <a:off x="5307275"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1922DC60-CC64-D723-2182-BFBD649BC5C6}"/>
              </a:ext>
            </a:extLst>
          </p:cNvPr>
          <p:cNvSpPr/>
          <p:nvPr/>
        </p:nvSpPr>
        <p:spPr>
          <a:xfrm>
            <a:off x="6069124" y="5149142"/>
            <a:ext cx="432048" cy="42185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4D6D2A79-4AC2-F451-8D55-5A17C39C8944}"/>
              </a:ext>
            </a:extLst>
          </p:cNvPr>
          <p:cNvSpPr/>
          <p:nvPr/>
        </p:nvSpPr>
        <p:spPr>
          <a:xfrm>
            <a:off x="7674230"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7CD1856-DA1B-3F66-AF87-08420132D512}"/>
              </a:ext>
            </a:extLst>
          </p:cNvPr>
          <p:cNvSpPr/>
          <p:nvPr/>
        </p:nvSpPr>
        <p:spPr>
          <a:xfrm>
            <a:off x="7674230"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145800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133899" y="1337408"/>
            <a:ext cx="7638203" cy="4473340"/>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타깃</a:t>
            </a:r>
            <a:r>
              <a:rPr lang="en-US" altLang="ko-KR" sz="1898" b="1">
                <a:latin typeface="맑은 고딕" panose="020B0503020000020004" pitchFamily="50" charset="-127"/>
                <a:ea typeface="맑은 고딕" panose="020B0503020000020004" pitchFamily="50" charset="-127"/>
              </a:rPr>
              <a:t>(target)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기대 출력을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매핑</a:t>
            </a:r>
            <a:r>
              <a:rPr lang="en-US" altLang="ko-KR" sz="1898" b="1">
                <a:latin typeface="맑은 고딕" panose="020B0503020000020004" pitchFamily="50" charset="-127"/>
                <a:ea typeface="맑은 고딕" panose="020B0503020000020004" pitchFamily="50" charset="-127"/>
              </a:rPr>
              <a:t>(mapping)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입력과 타깃의 관계로 입력을 </a:t>
            </a:r>
            <a:r>
              <a:rPr lang="en-US" altLang="ko-KR" sz="1898">
                <a:latin typeface="맑은 고딕" panose="020B0503020000020004" pitchFamily="50" charset="-127"/>
                <a:ea typeface="맑은 고딕" panose="020B0503020000020004" pitchFamily="50" charset="-127"/>
              </a:rPr>
              <a:t>representation</a:t>
            </a:r>
            <a:r>
              <a:rPr lang="ko-KR" altLang="en-US" sz="1898">
                <a:latin typeface="맑은 고딕" panose="020B0503020000020004" pitchFamily="50" charset="-127"/>
                <a:ea typeface="맑은 고딕" panose="020B0503020000020004" pitchFamily="50" charset="-127"/>
              </a:rPr>
              <a:t>로 변환</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연관시키는 것을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가중치</a:t>
            </a:r>
            <a:r>
              <a:rPr lang="en-US" altLang="ko-KR" sz="1898" b="1">
                <a:latin typeface="맑은 고딕" panose="020B0503020000020004" pitchFamily="50" charset="-127"/>
                <a:ea typeface="맑은 고딕" panose="020B0503020000020004" pitchFamily="50" charset="-127"/>
              </a:rPr>
              <a:t>(weight)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머신 러닝</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이런 식 또는 식에 필요한 파라미터를 칭한다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손실함수</a:t>
            </a:r>
            <a:r>
              <a:rPr lang="en-US" altLang="ko-KR" sz="1898" b="1">
                <a:latin typeface="맑은 고딕" panose="020B0503020000020004" pitchFamily="50" charset="-127"/>
                <a:ea typeface="맑은 고딕" panose="020B0503020000020004" pitchFamily="50" charset="-127"/>
              </a:rPr>
              <a:t>(loss function)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타깃과 출력 값의 차이를 계산하는 함수이다</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ko-KR" altLang="en-US"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err="1">
                <a:latin typeface="맑은 고딕" panose="020B0503020000020004" pitchFamily="50" charset="-127"/>
                <a:ea typeface="맑은 고딕" panose="020B0503020000020004" pitchFamily="50" charset="-127"/>
              </a:rPr>
              <a:t>역전파</a:t>
            </a:r>
            <a:r>
              <a:rPr lang="en-US" altLang="ko-KR" sz="1898" b="1">
                <a:latin typeface="맑은 고딕" panose="020B0503020000020004" pitchFamily="50" charset="-127"/>
                <a:ea typeface="맑은 고딕" panose="020B0503020000020004" pitchFamily="50" charset="-127"/>
              </a:rPr>
              <a:t>(Backpropagation)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이를 </a:t>
            </a:r>
            <a:r>
              <a:rPr lang="ko-KR" altLang="en-US" sz="1898" err="1">
                <a:latin typeface="맑은 고딕" panose="020B0503020000020004" pitchFamily="50" charset="-127"/>
                <a:ea typeface="맑은 고딕" panose="020B0503020000020004" pitchFamily="50" charset="-127"/>
              </a:rPr>
              <a:t>옵티마이저</a:t>
            </a:r>
            <a:r>
              <a:rPr lang="en-US" altLang="ko-KR" sz="1898">
                <a:latin typeface="맑은 고딕" panose="020B0503020000020004" pitchFamily="50" charset="-127"/>
                <a:ea typeface="맑은 고딕" panose="020B0503020000020004" pitchFamily="50" charset="-127"/>
              </a:rPr>
              <a:t>(optimizer)</a:t>
            </a:r>
            <a:r>
              <a:rPr lang="ko-KR" altLang="en-US" sz="1898">
                <a:latin typeface="맑은 고딕" panose="020B0503020000020004" pitchFamily="50" charset="-127"/>
                <a:ea typeface="맑은 고딕" panose="020B0503020000020004" pitchFamily="50" charset="-127"/>
              </a:rPr>
              <a:t>가 담당한다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A1CCD616-0D74-41DE-B889-5B4E356F8C8D}"/>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12AB33A5-C534-48EC-8B7F-E55B4A07F2CC}"/>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78F6D248-338D-453E-8D13-74D168BFA0A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38046536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44977" y="854061"/>
            <a:ext cx="3238171" cy="400110"/>
          </a:xfrm>
          <a:prstGeom prst="rect">
            <a:avLst/>
          </a:prstGeom>
          <a:noFill/>
        </p:spPr>
        <p:txBody>
          <a:bodyPr wrap="square" rtlCol="0">
            <a:spAutoFit/>
          </a:bodyPr>
          <a:lstStyle/>
          <a:p>
            <a:pPr algn="l"/>
            <a:r>
              <a:rPr lang="ko-KR" altLang="en-US" sz="2000" b="1">
                <a:latin typeface="+mj-ea"/>
                <a:ea typeface="+mj-ea"/>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704528" y="1345456"/>
            <a:ext cx="8640960" cy="2308324"/>
          </a:xfrm>
          <a:prstGeom prst="rect">
            <a:avLst/>
          </a:prstGeom>
          <a:solidFill>
            <a:srgbClr val="E2E2F6"/>
          </a:solidFill>
        </p:spPr>
        <p:txBody>
          <a:bodyPr wrap="square">
            <a:spAutoFit/>
          </a:bodyPr>
          <a:lstStyle/>
          <a:p>
            <a:r>
              <a:rPr lang="en-US" altLang="ko-KR" sz="1600">
                <a:latin typeface="Consolas" panose="020B0609020204030204" pitchFamily="49" charset="0"/>
              </a:rPr>
              <a:t>def forpass(self, x):</a:t>
            </a:r>
          </a:p>
          <a:p>
            <a:r>
              <a:rPr lang="en-US" altLang="ko-KR" sz="1600">
                <a:latin typeface="Consolas" panose="020B0609020204030204" pitchFamily="49" charset="0"/>
              </a:rPr>
              <a:t>    z = np.dot(x, self.w) + self.b    # </a:t>
            </a:r>
            <a:r>
              <a:rPr lang="ko-KR" altLang="en-US" sz="1600">
                <a:latin typeface="Consolas" panose="020B0609020204030204" pitchFamily="49" charset="0"/>
              </a:rPr>
              <a:t>선형 출력을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a:t>
            </a:r>
          </a:p>
          <a:p>
            <a:endParaRPr lang="en-US" altLang="ko-KR" sz="1600">
              <a:latin typeface="Consolas" panose="020B0609020204030204" pitchFamily="49" charset="0"/>
            </a:endParaRPr>
          </a:p>
          <a:p>
            <a:r>
              <a:rPr lang="en-US" altLang="ko-KR" sz="1600">
                <a:latin typeface="Consolas" panose="020B0609020204030204" pitchFamily="49" charset="0"/>
              </a:rPr>
              <a:t>def backprop(self, x, err):</a:t>
            </a:r>
          </a:p>
          <a:p>
            <a:r>
              <a:rPr lang="en-US" altLang="ko-KR" sz="1600">
                <a:latin typeface="Consolas" panose="020B0609020204030204" pitchFamily="49" charset="0"/>
              </a:rPr>
              <a:t>    m = len(x)</a:t>
            </a:r>
          </a:p>
          <a:p>
            <a:r>
              <a:rPr lang="en-US" altLang="ko-KR" sz="1600">
                <a:latin typeface="Consolas" panose="020B0609020204030204" pitchFamily="49" charset="0"/>
              </a:rPr>
              <a:t>    w_grad = np.dot(x.T, err) / m     # </a:t>
            </a:r>
            <a:r>
              <a:rPr lang="ko-KR" altLang="en-US" sz="1600">
                <a:latin typeface="Consolas" panose="020B0609020204030204" pitchFamily="49" charset="0"/>
              </a:rPr>
              <a:t>가중치에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b_grad = np.sum(err) / m          # </a:t>
            </a:r>
            <a:r>
              <a:rPr lang="ko-KR" altLang="en-US" sz="1600">
                <a:latin typeface="Consolas" panose="020B0609020204030204" pitchFamily="49" charset="0"/>
              </a:rPr>
              <a:t>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return w_grad, b_grad</a:t>
            </a:r>
            <a:endParaRPr lang="ko-KR" altLang="en-US" sz="1600">
              <a:latin typeface="Consolas" panose="020B0609020204030204" pitchFamily="49" charset="0"/>
            </a:endParaRPr>
          </a:p>
        </p:txBody>
      </p:sp>
      <p:grpSp>
        <p:nvGrpSpPr>
          <p:cNvPr id="3" name="그룹 2">
            <a:extLst>
              <a:ext uri="{FF2B5EF4-FFF2-40B4-BE49-F238E27FC236}">
                <a16:creationId xmlns:a16="http://schemas.microsoft.com/office/drawing/2014/main" id="{8E83D371-EC5C-4BE3-A7F4-41969EA29430}"/>
              </a:ext>
            </a:extLst>
          </p:cNvPr>
          <p:cNvGrpSpPr/>
          <p:nvPr/>
        </p:nvGrpSpPr>
        <p:grpSpPr>
          <a:xfrm>
            <a:off x="812272" y="4215308"/>
            <a:ext cx="254693" cy="2111827"/>
            <a:chOff x="4513277" y="4127383"/>
            <a:chExt cx="268448" cy="2225879"/>
          </a:xfrm>
        </p:grpSpPr>
        <p:sp>
          <p:nvSpPr>
            <p:cNvPr id="2" name="직사각형 1">
              <a:extLst>
                <a:ext uri="{FF2B5EF4-FFF2-40B4-BE49-F238E27FC236}">
                  <a16:creationId xmlns:a16="http://schemas.microsoft.com/office/drawing/2014/main" id="{24CDD649-031D-4A35-AD6B-F71331C71BBA}"/>
                </a:ext>
              </a:extLst>
            </p:cNvPr>
            <p:cNvSpPr/>
            <p:nvPr/>
          </p:nvSpPr>
          <p:spPr>
            <a:xfrm>
              <a:off x="4513277" y="412738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7F9A5C8-9C05-41B8-8D90-F8CC3BDAC2C0}"/>
                </a:ext>
              </a:extLst>
            </p:cNvPr>
            <p:cNvSpPr/>
            <p:nvPr/>
          </p:nvSpPr>
          <p:spPr>
            <a:xfrm>
              <a:off x="4513277" y="4407016"/>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D6CD26CC-BE7E-4652-BC17-3AD37D62F1A4}"/>
                </a:ext>
              </a:extLst>
            </p:cNvPr>
            <p:cNvSpPr/>
            <p:nvPr/>
          </p:nvSpPr>
          <p:spPr>
            <a:xfrm>
              <a:off x="4513277" y="4686649"/>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19FE03C-2E1D-41CC-977C-CB860B8BAFC0}"/>
                </a:ext>
              </a:extLst>
            </p:cNvPr>
            <p:cNvSpPr/>
            <p:nvPr/>
          </p:nvSpPr>
          <p:spPr>
            <a:xfrm>
              <a:off x="4513277" y="4966282"/>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4A79749B-E955-45F4-A04A-4E153D3C97A9}"/>
                </a:ext>
              </a:extLst>
            </p:cNvPr>
            <p:cNvSpPr/>
            <p:nvPr/>
          </p:nvSpPr>
          <p:spPr>
            <a:xfrm>
              <a:off x="4513277" y="5245915"/>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F69DABF-A5AF-4189-AC8A-E4264A6FBDEB}"/>
                </a:ext>
              </a:extLst>
            </p:cNvPr>
            <p:cNvSpPr/>
            <p:nvPr/>
          </p:nvSpPr>
          <p:spPr>
            <a:xfrm>
              <a:off x="4513277" y="5525548"/>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A9BB14C-873E-41CA-B429-DAF71CE12F8C}"/>
                </a:ext>
              </a:extLst>
            </p:cNvPr>
            <p:cNvSpPr/>
            <p:nvPr/>
          </p:nvSpPr>
          <p:spPr>
            <a:xfrm>
              <a:off x="4513277" y="5805181"/>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BA9682-9B72-48AB-BE60-4F724A9A86F2}"/>
                </a:ext>
              </a:extLst>
            </p:cNvPr>
            <p:cNvSpPr/>
            <p:nvPr/>
          </p:nvSpPr>
          <p:spPr>
            <a:xfrm>
              <a:off x="4513277" y="608481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grpSp>
      <p:sp>
        <p:nvSpPr>
          <p:cNvPr id="17" name="직사각형 16">
            <a:extLst>
              <a:ext uri="{FF2B5EF4-FFF2-40B4-BE49-F238E27FC236}">
                <a16:creationId xmlns:a16="http://schemas.microsoft.com/office/drawing/2014/main" id="{8D46F3E9-8EA0-4734-8CFA-94E67BE12DC4}"/>
              </a:ext>
            </a:extLst>
          </p:cNvPr>
          <p:cNvSpPr/>
          <p:nvPr/>
        </p:nvSpPr>
        <p:spPr>
          <a:xfrm>
            <a:off x="1830422" y="421530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72F1D5DE-FF3F-40FD-A32C-B5B8E2FDCE5D}"/>
              </a:ext>
            </a:extLst>
          </p:cNvPr>
          <p:cNvSpPr/>
          <p:nvPr/>
        </p:nvSpPr>
        <p:spPr>
          <a:xfrm>
            <a:off x="1830422" y="4480613"/>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22E0A47-C672-4F03-B6D4-7CA8F979CFDF}"/>
              </a:ext>
            </a:extLst>
          </p:cNvPr>
          <p:cNvSpPr/>
          <p:nvPr/>
        </p:nvSpPr>
        <p:spPr>
          <a:xfrm>
            <a:off x="1830422" y="474591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33556CD-D6D7-4394-B7F3-8E89CC365255}"/>
              </a:ext>
            </a:extLst>
          </p:cNvPr>
          <p:cNvSpPr/>
          <p:nvPr/>
        </p:nvSpPr>
        <p:spPr>
          <a:xfrm>
            <a:off x="1830422" y="501122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2FA9AEB-093C-4882-94AE-CF2B7C18E27A}"/>
              </a:ext>
            </a:extLst>
          </p:cNvPr>
          <p:cNvSpPr/>
          <p:nvPr/>
        </p:nvSpPr>
        <p:spPr>
          <a:xfrm>
            <a:off x="1830422" y="5276527"/>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531A9BB-6CAE-489C-94B6-A5E43FB60C78}"/>
              </a:ext>
            </a:extLst>
          </p:cNvPr>
          <p:cNvSpPr/>
          <p:nvPr/>
        </p:nvSpPr>
        <p:spPr>
          <a:xfrm>
            <a:off x="1830422" y="554183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6B7FAE69-A5E4-46C9-8EEF-C084961D8C0F}"/>
              </a:ext>
            </a:extLst>
          </p:cNvPr>
          <p:cNvSpPr/>
          <p:nvPr/>
        </p:nvSpPr>
        <p:spPr>
          <a:xfrm>
            <a:off x="1830422" y="58018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ACDEAE4-FE69-4BB6-86C3-26ADE0719E1F}"/>
              </a:ext>
            </a:extLst>
          </p:cNvPr>
          <p:cNvSpPr/>
          <p:nvPr/>
        </p:nvSpPr>
        <p:spPr>
          <a:xfrm>
            <a:off x="1830422" y="60724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75B3AE4F-D881-4F60-A64F-7FB542666B6B}"/>
              </a:ext>
            </a:extLst>
          </p:cNvPr>
          <p:cNvCxnSpPr>
            <a:cxnSpLocks/>
          </p:cNvCxnSpPr>
          <p:nvPr/>
        </p:nvCxnSpPr>
        <p:spPr>
          <a:xfrm flipH="1" flipV="1">
            <a:off x="2085115" y="4342655"/>
            <a:ext cx="770794" cy="1061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20EEB38-BE77-4AE0-88E0-F5FB53A9D536}"/>
              </a:ext>
            </a:extLst>
          </p:cNvPr>
          <p:cNvCxnSpPr>
            <a:cxnSpLocks/>
            <a:endCxn id="18" idx="3"/>
          </p:cNvCxnSpPr>
          <p:nvPr/>
        </p:nvCxnSpPr>
        <p:spPr>
          <a:xfrm flipH="1" flipV="1">
            <a:off x="2085115" y="4607959"/>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DAFB14D-589F-48EF-A3F5-EFC0CD25678F}"/>
              </a:ext>
            </a:extLst>
          </p:cNvPr>
          <p:cNvCxnSpPr>
            <a:cxnSpLocks/>
            <a:endCxn id="19" idx="3"/>
          </p:cNvCxnSpPr>
          <p:nvPr/>
        </p:nvCxnSpPr>
        <p:spPr>
          <a:xfrm flipH="1" flipV="1">
            <a:off x="2085115" y="4873264"/>
            <a:ext cx="770794" cy="530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A9475D0-3414-400B-B16B-EA1024EA179A}"/>
              </a:ext>
            </a:extLst>
          </p:cNvPr>
          <p:cNvCxnSpPr>
            <a:cxnSpLocks/>
            <a:endCxn id="20" idx="3"/>
          </p:cNvCxnSpPr>
          <p:nvPr/>
        </p:nvCxnSpPr>
        <p:spPr>
          <a:xfrm flipH="1" flipV="1">
            <a:off x="2085115" y="5138569"/>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9753B1F2-5685-4683-B194-47916359ED48}"/>
              </a:ext>
            </a:extLst>
          </p:cNvPr>
          <p:cNvCxnSpPr>
            <a:cxnSpLocks/>
            <a:endCxn id="21" idx="3"/>
          </p:cNvCxnSpPr>
          <p:nvPr/>
        </p:nvCxnSpPr>
        <p:spPr>
          <a:xfrm flipH="1">
            <a:off x="2085115" y="5403874"/>
            <a:ext cx="770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A490CAE-7DDD-4267-A506-52321ED40CD8}"/>
              </a:ext>
            </a:extLst>
          </p:cNvPr>
          <p:cNvCxnSpPr>
            <a:cxnSpLocks/>
            <a:endCxn id="22" idx="3"/>
          </p:cNvCxnSpPr>
          <p:nvPr/>
        </p:nvCxnSpPr>
        <p:spPr>
          <a:xfrm flipH="1">
            <a:off x="2085115" y="5403874"/>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753A179-D66F-4285-AC5B-ED24347A3267}"/>
              </a:ext>
            </a:extLst>
          </p:cNvPr>
          <p:cNvCxnSpPr>
            <a:cxnSpLocks/>
            <a:endCxn id="23" idx="3"/>
          </p:cNvCxnSpPr>
          <p:nvPr/>
        </p:nvCxnSpPr>
        <p:spPr>
          <a:xfrm flipH="1">
            <a:off x="2085115" y="5403874"/>
            <a:ext cx="770794" cy="525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D9F0B3EF-3963-4B19-83B8-1258CA841BCC}"/>
              </a:ext>
            </a:extLst>
          </p:cNvPr>
          <p:cNvCxnSpPr>
            <a:cxnSpLocks/>
            <a:endCxn id="24" idx="3"/>
          </p:cNvCxnSpPr>
          <p:nvPr/>
        </p:nvCxnSpPr>
        <p:spPr>
          <a:xfrm flipH="1">
            <a:off x="2085115" y="5403874"/>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93FE5CC-4BB8-49EF-A208-B5194187DDCA}"/>
              </a:ext>
            </a:extLst>
          </p:cNvPr>
          <p:cNvSpPr txBox="1"/>
          <p:nvPr/>
        </p:nvSpPr>
        <p:spPr>
          <a:xfrm>
            <a:off x="1289822" y="5000611"/>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BDBE2BEC-E350-46F5-80F8-F763D119B264}"/>
              </a:ext>
            </a:extLst>
          </p:cNvPr>
          <p:cNvSpPr txBox="1"/>
          <p:nvPr/>
        </p:nvSpPr>
        <p:spPr>
          <a:xfrm>
            <a:off x="2245637" y="4149080"/>
            <a:ext cx="148322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a:t>
            </a:r>
          </a:p>
        </p:txBody>
      </p:sp>
      <p:sp>
        <p:nvSpPr>
          <p:cNvPr id="52" name="TextBox 51">
            <a:extLst>
              <a:ext uri="{FF2B5EF4-FFF2-40B4-BE49-F238E27FC236}">
                <a16:creationId xmlns:a16="http://schemas.microsoft.com/office/drawing/2014/main" id="{EF6F3E13-4C7C-4233-8A6D-17072C6FE22C}"/>
              </a:ext>
            </a:extLst>
          </p:cNvPr>
          <p:cNvSpPr txBox="1"/>
          <p:nvPr/>
        </p:nvSpPr>
        <p:spPr>
          <a:xfrm>
            <a:off x="7473795" y="4051413"/>
            <a:ext cx="1714059" cy="923330"/>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a:t>
            </a:r>
            <a:endParaRPr lang="en-US" altLang="ko-KR" b="1">
              <a:latin typeface="+mj-ea"/>
              <a:ea typeface="+mj-ea"/>
            </a:endParaRPr>
          </a:p>
          <a:p>
            <a:pPr algn="l"/>
            <a:r>
              <a:rPr lang="ko-KR" altLang="en-US" b="1">
                <a:latin typeface="+mj-ea"/>
                <a:ea typeface="+mj-ea"/>
              </a:rPr>
              <a:t>미분은</a:t>
            </a:r>
            <a:endParaRPr lang="en-US" altLang="ko-KR" b="1">
              <a:latin typeface="+mj-ea"/>
              <a:ea typeface="+mj-ea"/>
            </a:endParaRPr>
          </a:p>
          <a:p>
            <a:pPr algn="l"/>
            <a:r>
              <a:rPr lang="ko-KR" altLang="en-US" b="1">
                <a:latin typeface="+mj-ea"/>
                <a:ea typeface="+mj-ea"/>
              </a:rPr>
              <a:t>합이다</a:t>
            </a:r>
            <a:r>
              <a:rPr lang="en-US" altLang="ko-KR" b="1">
                <a:latin typeface="+mj-ea"/>
                <a:ea typeface="+mj-ea"/>
              </a:rPr>
              <a:t>. </a:t>
            </a:r>
          </a:p>
        </p:txBody>
      </p:sp>
      <p:sp>
        <p:nvSpPr>
          <p:cNvPr id="53" name="직사각형 52">
            <a:extLst>
              <a:ext uri="{FF2B5EF4-FFF2-40B4-BE49-F238E27FC236}">
                <a16:creationId xmlns:a16="http://schemas.microsoft.com/office/drawing/2014/main" id="{9CF06D63-BEDF-4315-A6D8-B02F6C34390C}"/>
              </a:ext>
            </a:extLst>
          </p:cNvPr>
          <p:cNvSpPr/>
          <p:nvPr/>
        </p:nvSpPr>
        <p:spPr>
          <a:xfrm>
            <a:off x="4449142" y="4259321"/>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A7E0C99-CB33-4B4A-9F69-0BC6420EB446}"/>
              </a:ext>
            </a:extLst>
          </p:cNvPr>
          <p:cNvSpPr/>
          <p:nvPr/>
        </p:nvSpPr>
        <p:spPr>
          <a:xfrm>
            <a:off x="4449142" y="452462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C2853A0-11FC-4644-A92E-6209030C7760}"/>
              </a:ext>
            </a:extLst>
          </p:cNvPr>
          <p:cNvSpPr/>
          <p:nvPr/>
        </p:nvSpPr>
        <p:spPr>
          <a:xfrm>
            <a:off x="4449142" y="47899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3</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B278766-DC41-4B1C-B7BD-751BB0F07459}"/>
              </a:ext>
            </a:extLst>
          </p:cNvPr>
          <p:cNvSpPr/>
          <p:nvPr/>
        </p:nvSpPr>
        <p:spPr>
          <a:xfrm>
            <a:off x="4449142" y="505523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5</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C0A8C23-F0EE-413F-B618-55419A6EFA76}"/>
              </a:ext>
            </a:extLst>
          </p:cNvPr>
          <p:cNvSpPr/>
          <p:nvPr/>
        </p:nvSpPr>
        <p:spPr>
          <a:xfrm>
            <a:off x="4449142" y="532054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995BD9C-2D09-46FB-8BD7-81A42BA54F33}"/>
              </a:ext>
            </a:extLst>
          </p:cNvPr>
          <p:cNvSpPr/>
          <p:nvPr/>
        </p:nvSpPr>
        <p:spPr>
          <a:xfrm>
            <a:off x="4449142" y="558584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734A684-BCC7-47BF-8BE2-1CB170E8A56B}"/>
              </a:ext>
            </a:extLst>
          </p:cNvPr>
          <p:cNvSpPr/>
          <p:nvPr/>
        </p:nvSpPr>
        <p:spPr>
          <a:xfrm>
            <a:off x="4449142" y="58458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201E360E-5401-452F-B6DC-0F643B58A15F}"/>
              </a:ext>
            </a:extLst>
          </p:cNvPr>
          <p:cNvSpPr/>
          <p:nvPr/>
        </p:nvSpPr>
        <p:spPr>
          <a:xfrm>
            <a:off x="4449142" y="6116454"/>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cxnSp>
        <p:nvCxnSpPr>
          <p:cNvPr id="62" name="직선 화살표 연결선 61">
            <a:extLst>
              <a:ext uri="{FF2B5EF4-FFF2-40B4-BE49-F238E27FC236}">
                <a16:creationId xmlns:a16="http://schemas.microsoft.com/office/drawing/2014/main" id="{11EEC837-3208-43AB-8057-512239F76A5D}"/>
              </a:ext>
            </a:extLst>
          </p:cNvPr>
          <p:cNvCxnSpPr>
            <a:cxnSpLocks/>
          </p:cNvCxnSpPr>
          <p:nvPr/>
        </p:nvCxnSpPr>
        <p:spPr>
          <a:xfrm flipH="1" flipV="1">
            <a:off x="4703835" y="4386667"/>
            <a:ext cx="770794" cy="10612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BF7181F-7C77-4CFE-9C1B-DDAAB83DE60E}"/>
              </a:ext>
            </a:extLst>
          </p:cNvPr>
          <p:cNvCxnSpPr>
            <a:cxnSpLocks/>
            <a:endCxn id="54" idx="3"/>
          </p:cNvCxnSpPr>
          <p:nvPr/>
        </p:nvCxnSpPr>
        <p:spPr>
          <a:xfrm flipH="1" flipV="1">
            <a:off x="4703835" y="4651972"/>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D2D783A1-DCF7-44D2-944A-C2144EA84BC0}"/>
              </a:ext>
            </a:extLst>
          </p:cNvPr>
          <p:cNvCxnSpPr>
            <a:cxnSpLocks/>
            <a:endCxn id="55" idx="3"/>
          </p:cNvCxnSpPr>
          <p:nvPr/>
        </p:nvCxnSpPr>
        <p:spPr>
          <a:xfrm flipH="1" flipV="1">
            <a:off x="4703835" y="4917277"/>
            <a:ext cx="770794" cy="5306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AF058F8A-5D8E-48C5-A88E-C940CF4CB572}"/>
              </a:ext>
            </a:extLst>
          </p:cNvPr>
          <p:cNvCxnSpPr>
            <a:cxnSpLocks/>
            <a:endCxn id="56" idx="3"/>
          </p:cNvCxnSpPr>
          <p:nvPr/>
        </p:nvCxnSpPr>
        <p:spPr>
          <a:xfrm flipH="1" flipV="1">
            <a:off x="4703835" y="5182582"/>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F2F43A10-B165-40D0-B768-BE7C90BCEA7B}"/>
              </a:ext>
            </a:extLst>
          </p:cNvPr>
          <p:cNvCxnSpPr>
            <a:cxnSpLocks/>
            <a:endCxn id="57" idx="3"/>
          </p:cNvCxnSpPr>
          <p:nvPr/>
        </p:nvCxnSpPr>
        <p:spPr>
          <a:xfrm flipH="1">
            <a:off x="4703835" y="5447886"/>
            <a:ext cx="770794"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18144B4D-2B5E-4A08-B8B7-C4A4AEE251AF}"/>
              </a:ext>
            </a:extLst>
          </p:cNvPr>
          <p:cNvCxnSpPr>
            <a:cxnSpLocks/>
            <a:endCxn id="58" idx="3"/>
          </p:cNvCxnSpPr>
          <p:nvPr/>
        </p:nvCxnSpPr>
        <p:spPr>
          <a:xfrm flipH="1">
            <a:off x="4703835" y="5447887"/>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6692B9F7-7FB4-4890-BADE-58CC14D3D849}"/>
              </a:ext>
            </a:extLst>
          </p:cNvPr>
          <p:cNvCxnSpPr>
            <a:cxnSpLocks/>
            <a:endCxn id="59" idx="3"/>
          </p:cNvCxnSpPr>
          <p:nvPr/>
        </p:nvCxnSpPr>
        <p:spPr>
          <a:xfrm flipH="1">
            <a:off x="4703835" y="5447887"/>
            <a:ext cx="770794" cy="52530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9805DB37-BBEA-4158-B498-B841ECA8E316}"/>
              </a:ext>
            </a:extLst>
          </p:cNvPr>
          <p:cNvCxnSpPr>
            <a:cxnSpLocks/>
            <a:endCxn id="60" idx="3"/>
          </p:cNvCxnSpPr>
          <p:nvPr/>
        </p:nvCxnSpPr>
        <p:spPr>
          <a:xfrm flipH="1">
            <a:off x="4703835" y="5447887"/>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D05533-1920-483D-8F06-0EE6315E7BFA}"/>
              </a:ext>
            </a:extLst>
          </p:cNvPr>
          <p:cNvSpPr txBox="1"/>
          <p:nvPr/>
        </p:nvSpPr>
        <p:spPr>
          <a:xfrm>
            <a:off x="4864358" y="4193092"/>
            <a:ext cx="225747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 미분</a:t>
            </a:r>
          </a:p>
        </p:txBody>
      </p:sp>
      <p:sp>
        <p:nvSpPr>
          <p:cNvPr id="71" name="TextBox 70">
            <a:extLst>
              <a:ext uri="{FF2B5EF4-FFF2-40B4-BE49-F238E27FC236}">
                <a16:creationId xmlns:a16="http://schemas.microsoft.com/office/drawing/2014/main" id="{21C1A136-66E1-421F-8BB1-530685A05FF4}"/>
              </a:ext>
            </a:extLst>
          </p:cNvPr>
          <p:cNvSpPr txBox="1"/>
          <p:nvPr/>
        </p:nvSpPr>
        <p:spPr>
          <a:xfrm>
            <a:off x="4864357" y="3592238"/>
            <a:ext cx="1071127" cy="369332"/>
          </a:xfrm>
          <a:prstGeom prst="rect">
            <a:avLst/>
          </a:prstGeom>
          <a:noFill/>
        </p:spPr>
        <p:txBody>
          <a:bodyPr wrap="none" rtlCol="0">
            <a:spAutoFit/>
          </a:bodyPr>
          <a:lstStyle/>
          <a:p>
            <a:pPr algn="l"/>
            <a:r>
              <a:rPr lang="en-US" altLang="ko-KR">
                <a:latin typeface="Consolas" panose="020B0609020204030204" pitchFamily="49" charset="0"/>
              </a:rPr>
              <a:t>(364,1)</a:t>
            </a:r>
            <a:endParaRPr lang="ko-KR" altLang="en-US">
              <a:latin typeface="고도 M" panose="02000503000000020004" pitchFamily="2" charset="-127"/>
              <a:ea typeface="고도 M" panose="02000503000000020004" pitchFamily="2" charset="-127"/>
            </a:endParaRPr>
          </a:p>
        </p:txBody>
      </p:sp>
      <p:sp>
        <p:nvSpPr>
          <p:cNvPr id="49" name="화살표: 아래쪽 48">
            <a:extLst>
              <a:ext uri="{FF2B5EF4-FFF2-40B4-BE49-F238E27FC236}">
                <a16:creationId xmlns:a16="http://schemas.microsoft.com/office/drawing/2014/main" id="{F393DBBB-A6AF-4BB9-9A29-9DA2B95AAF4C}"/>
              </a:ext>
            </a:extLst>
          </p:cNvPr>
          <p:cNvSpPr/>
          <p:nvPr/>
        </p:nvSpPr>
        <p:spPr>
          <a:xfrm>
            <a:off x="4106919" y="4259321"/>
            <a:ext cx="254693" cy="1984480"/>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B30240C0-9769-437E-8161-645FF4F4F9D2}"/>
              </a:ext>
            </a:extLst>
          </p:cNvPr>
          <p:cNvSpPr txBox="1"/>
          <p:nvPr/>
        </p:nvSpPr>
        <p:spPr>
          <a:xfrm>
            <a:off x="924767" y="3657912"/>
            <a:ext cx="1451038" cy="369332"/>
          </a:xfrm>
          <a:prstGeom prst="rect">
            <a:avLst/>
          </a:prstGeom>
          <a:noFill/>
        </p:spPr>
        <p:txBody>
          <a:bodyPr wrap="none" rtlCol="0">
            <a:spAutoFit/>
          </a:bodyPr>
          <a:lstStyle/>
          <a:p>
            <a:pPr algn="l"/>
            <a:r>
              <a:rPr lang="en-US" altLang="ko-KR">
                <a:latin typeface="Consolas" panose="020B0609020204030204" pitchFamily="49" charset="0"/>
                <a:ea typeface="고도 M" panose="02000503000000020004" pitchFamily="2" charset="-127"/>
              </a:rPr>
              <a:t>self.b = 1</a:t>
            </a:r>
            <a:endParaRPr lang="ko-KR" altLang="en-US">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01E94B2E-A9B9-4D9E-9CF1-4D8482F1E434}"/>
              </a:ext>
            </a:extLst>
          </p:cNvPr>
          <p:cNvSpPr txBox="1"/>
          <p:nvPr/>
        </p:nvSpPr>
        <p:spPr>
          <a:xfrm>
            <a:off x="4207893" y="3584377"/>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B9F9FB14-4A22-4E26-AC7A-BC77A2AF2BF7}"/>
              </a:ext>
            </a:extLst>
          </p:cNvPr>
          <p:cNvSpPr txBox="1"/>
          <p:nvPr/>
        </p:nvSpPr>
        <p:spPr>
          <a:xfrm>
            <a:off x="5474629" y="5763861"/>
            <a:ext cx="4031873" cy="442750"/>
          </a:xfrm>
          <a:prstGeom prst="rect">
            <a:avLst/>
          </a:prstGeom>
          <a:noFill/>
        </p:spPr>
        <p:txBody>
          <a:bodyPr wrap="none" rtlCol="0">
            <a:spAutoFit/>
          </a:bodyPr>
          <a:lstStyle/>
          <a:p>
            <a:pPr algn="l"/>
            <a:r>
              <a:rPr lang="en-US" altLang="ko-KR" sz="2277">
                <a:latin typeface="Consolas" panose="020B0609020204030204" pitchFamily="49" charset="0"/>
                <a:ea typeface="고도 M" panose="02000503000000020004" pitchFamily="2" charset="-127"/>
              </a:rPr>
              <a:t>self.b = self.b - b_grad</a:t>
            </a:r>
            <a:endParaRPr lang="ko-KR" altLang="en-US" sz="2277">
              <a:latin typeface="고도 M" panose="02000503000000020004" pitchFamily="2" charset="-127"/>
              <a:ea typeface="고도 M" panose="02000503000000020004" pitchFamily="2" charset="-127"/>
            </a:endParaRPr>
          </a:p>
        </p:txBody>
      </p:sp>
      <p:sp>
        <p:nvSpPr>
          <p:cNvPr id="4" name="텍스트 개체 틀 3">
            <a:extLst>
              <a:ext uri="{FF2B5EF4-FFF2-40B4-BE49-F238E27FC236}">
                <a16:creationId xmlns:a16="http://schemas.microsoft.com/office/drawing/2014/main" id="{6BE43D20-E896-4738-9E3D-CC913ABA4AA9}"/>
              </a:ext>
            </a:extLst>
          </p:cNvPr>
          <p:cNvSpPr>
            <a:spLocks noGrp="1"/>
          </p:cNvSpPr>
          <p:nvPr>
            <p:ph type="body" sz="quarter" idx="19"/>
          </p:nvPr>
        </p:nvSpPr>
        <p:spPr/>
        <p:txBody>
          <a:bodyPr/>
          <a:lstStyle/>
          <a:p>
            <a:r>
              <a:rPr lang="ko-KR" altLang="en-US"/>
              <a:t>배치경사 하강법</a:t>
            </a:r>
          </a:p>
        </p:txBody>
      </p:sp>
      <p:sp>
        <p:nvSpPr>
          <p:cNvPr id="15" name="텍스트 개체 틀 6">
            <a:extLst>
              <a:ext uri="{FF2B5EF4-FFF2-40B4-BE49-F238E27FC236}">
                <a16:creationId xmlns:a16="http://schemas.microsoft.com/office/drawing/2014/main" id="{DA845386-DA6C-44C7-B44C-CAF9AB84C55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4FEAA5B-B914-418A-95D7-5AAB9D216BB6}"/>
                  </a:ext>
                </a:extLst>
              </p:cNvPr>
              <p:cNvSpPr txBox="1"/>
              <p:nvPr/>
            </p:nvSpPr>
            <p:spPr>
              <a:xfrm>
                <a:off x="5935484" y="543397"/>
                <a:ext cx="1211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𝑋𝑊</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m:oMathPara>
                </a14:m>
                <a:endParaRPr lang="ko-KR" altLang="en-US" sz="2400">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4FEAA5B-B914-418A-95D7-5AAB9D216BB6}"/>
                  </a:ext>
                </a:extLst>
              </p:cNvPr>
              <p:cNvSpPr txBox="1">
                <a:spLocks noRot="1" noChangeAspect="1" noMove="1" noResize="1" noEditPoints="1" noAdjustHandles="1" noChangeArrowheads="1" noChangeShapeType="1" noTextEdit="1"/>
              </p:cNvSpPr>
              <p:nvPr/>
            </p:nvSpPr>
            <p:spPr>
              <a:xfrm>
                <a:off x="5935484" y="543397"/>
                <a:ext cx="1211998" cy="369332"/>
              </a:xfrm>
              <a:prstGeom prst="rect">
                <a:avLst/>
              </a:prstGeom>
              <a:blipFill>
                <a:blip r:embed="rId3"/>
                <a:stretch>
                  <a:fillRect l="-1515" r="-151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6C5F9D6-265B-4833-8555-DC072C075502}"/>
                  </a:ext>
                </a:extLst>
              </p:cNvPr>
              <p:cNvSpPr txBox="1"/>
              <p:nvPr/>
            </p:nvSpPr>
            <p:spPr>
              <a:xfrm>
                <a:off x="5610768" y="917441"/>
                <a:ext cx="352994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altLang="ko-KR" sz="2400" b="0" i="1" smtClean="0">
                              <a:latin typeface="Cambria Math" panose="02040503050406030204" pitchFamily="18" charset="0"/>
                            </a:rPr>
                          </m:ctrlPr>
                        </m:dPr>
                        <m:e>
                          <m:r>
                            <a:rPr lang="en-US" altLang="ko-KR" sz="2400" b="0" i="1" smtClean="0">
                              <a:latin typeface="Cambria Math" panose="02040503050406030204" pitchFamily="18" charset="0"/>
                            </a:rPr>
                            <m:t>364</m:t>
                          </m:r>
                          <m:r>
                            <a:rPr lang="en-US" altLang="ko-KR" sz="2400" b="0" i="1" smtClean="0">
                              <a:latin typeface="Cambria Math" panose="02040503050406030204" pitchFamily="18" charset="0"/>
                            </a:rPr>
                            <m:t>,</m:t>
                          </m:r>
                          <m:r>
                            <a:rPr lang="en-US" altLang="ko-KR" sz="2400" b="0" i="1" smtClean="0">
                              <a:solidFill>
                                <a:srgbClr val="FF0000"/>
                              </a:solidFill>
                              <a:latin typeface="Cambria Math" panose="02040503050406030204" pitchFamily="18" charset="0"/>
                            </a:rPr>
                            <m:t>30</m:t>
                          </m:r>
                        </m:e>
                      </m:d>
                      <m:d>
                        <m:dPr>
                          <m:ctrlPr>
                            <a:rPr lang="en-US" altLang="ko-KR" sz="2400" b="0" i="1" smtClean="0">
                              <a:solidFill>
                                <a:srgbClr val="FF0000"/>
                              </a:solidFill>
                              <a:latin typeface="Cambria Math" panose="02040503050406030204" pitchFamily="18" charset="0"/>
                            </a:rPr>
                          </m:ctrlPr>
                        </m:dPr>
                        <m:e>
                          <m:r>
                            <a:rPr lang="en-US" altLang="ko-KR" sz="2400" b="0" i="1" smtClean="0">
                              <a:solidFill>
                                <a:srgbClr val="FF0000"/>
                              </a:solidFill>
                              <a:latin typeface="Cambria Math" panose="02040503050406030204" pitchFamily="18" charset="0"/>
                            </a:rPr>
                            <m:t>30</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1</m:t>
                          </m:r>
                        </m:e>
                      </m:d>
                      <m:r>
                        <a:rPr lang="en-US" altLang="ko-KR" sz="2400" b="0" i="1" smtClean="0">
                          <a:latin typeface="Cambria Math" panose="02040503050406030204" pitchFamily="18" charset="0"/>
                        </a:rPr>
                        <m:t>+</m:t>
                      </m:r>
                      <m:r>
                        <a:rPr lang="en-US" altLang="ko-KR" sz="2400" b="0" i="0" smtClean="0">
                          <a:latin typeface="Cambria Math" panose="02040503050406030204" pitchFamily="18" charset="0"/>
                        </a:rPr>
                        <m:t>(</m:t>
                      </m:r>
                      <m:r>
                        <a:rPr lang="en-US" altLang="ko-KR" sz="2400" b="0" i="0" smtClean="0">
                          <a:latin typeface="Cambria Math" panose="02040503050406030204" pitchFamily="18" charset="0"/>
                        </a:rPr>
                        <m:t>364</m:t>
                      </m:r>
                      <m:r>
                        <a:rPr lang="en-US" altLang="ko-KR" sz="2400" b="0" i="0" smtClean="0">
                          <a:latin typeface="Cambria Math" panose="02040503050406030204" pitchFamily="18" charset="0"/>
                        </a:rPr>
                        <m:t>,</m:t>
                      </m:r>
                      <m:r>
                        <a:rPr lang="en-US" altLang="ko-KR" sz="2400" b="0" i="0" smtClean="0">
                          <a:latin typeface="Cambria Math" panose="02040503050406030204" pitchFamily="18" charset="0"/>
                        </a:rPr>
                        <m:t>1</m:t>
                      </m:r>
                      <m:r>
                        <a:rPr lang="en-US" altLang="ko-KR" sz="2400" b="0" i="0" smtClean="0">
                          <a:latin typeface="Cambria Math" panose="02040503050406030204" pitchFamily="18" charset="0"/>
                        </a:rPr>
                        <m:t>)</m:t>
                      </m:r>
                    </m:oMath>
                  </m:oMathPara>
                </a14:m>
                <a:endParaRPr lang="ko-KR" altLang="en-US" sz="24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66C5F9D6-265B-4833-8555-DC072C075502}"/>
                  </a:ext>
                </a:extLst>
              </p:cNvPr>
              <p:cNvSpPr txBox="1">
                <a:spLocks noRot="1" noChangeAspect="1" noMove="1" noResize="1" noEditPoints="1" noAdjustHandles="1" noChangeArrowheads="1" noChangeShapeType="1" noTextEdit="1"/>
              </p:cNvSpPr>
              <p:nvPr/>
            </p:nvSpPr>
            <p:spPr>
              <a:xfrm>
                <a:off x="5610768" y="917441"/>
                <a:ext cx="3529941" cy="369332"/>
              </a:xfrm>
              <a:prstGeom prst="rect">
                <a:avLst/>
              </a:prstGeom>
              <a:blipFill>
                <a:blip r:embed="rId4"/>
                <a:stretch>
                  <a:fillRect r="-1382" b="-34426"/>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1BD3C259-4E48-4753-A1E5-60F6DFC23CD5}"/>
              </a:ext>
            </a:extLst>
          </p:cNvPr>
          <p:cNvSpPr txBox="1"/>
          <p:nvPr/>
        </p:nvSpPr>
        <p:spPr>
          <a:xfrm>
            <a:off x="2809958" y="5173040"/>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
        <p:nvSpPr>
          <p:cNvPr id="77" name="TextBox 76">
            <a:extLst>
              <a:ext uri="{FF2B5EF4-FFF2-40B4-BE49-F238E27FC236}">
                <a16:creationId xmlns:a16="http://schemas.microsoft.com/office/drawing/2014/main" id="{C036B472-E2BB-4988-BCB8-B22E9F26E154}"/>
              </a:ext>
            </a:extLst>
          </p:cNvPr>
          <p:cNvSpPr txBox="1"/>
          <p:nvPr/>
        </p:nvSpPr>
        <p:spPr>
          <a:xfrm>
            <a:off x="5462268" y="5190389"/>
            <a:ext cx="524503" cy="461665"/>
          </a:xfrm>
          <a:prstGeom prst="rect">
            <a:avLst/>
          </a:prstGeom>
          <a:noFill/>
        </p:spPr>
        <p:txBody>
          <a:bodyPr wrap="none" rtlCol="0">
            <a:spAutoFit/>
          </a:bodyPr>
          <a:lstStyle/>
          <a:p>
            <a:pPr algn="l"/>
            <a:r>
              <a:rPr lang="en-US" altLang="ko-KR" sz="2400">
                <a:latin typeface="Consolas" panose="020B0609020204030204" pitchFamily="49" charset="0"/>
              </a:rPr>
              <a:t>23</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F18794A3-794C-B4D4-15C2-51619F96640D}"/>
              </a:ext>
            </a:extLst>
          </p:cNvPr>
          <p:cNvSpPr txBox="1"/>
          <p:nvPr/>
        </p:nvSpPr>
        <p:spPr>
          <a:xfrm>
            <a:off x="352096" y="6353236"/>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78" name="TextBox 77">
            <a:extLst>
              <a:ext uri="{FF2B5EF4-FFF2-40B4-BE49-F238E27FC236}">
                <a16:creationId xmlns:a16="http://schemas.microsoft.com/office/drawing/2014/main" id="{A7F84AAE-4E8C-71CD-6472-BE774A0DB256}"/>
              </a:ext>
            </a:extLst>
          </p:cNvPr>
          <p:cNvSpPr txBox="1"/>
          <p:nvPr/>
        </p:nvSpPr>
        <p:spPr>
          <a:xfrm>
            <a:off x="2795127" y="6327135"/>
            <a:ext cx="351378" cy="369332"/>
          </a:xfrm>
          <a:prstGeom prst="rect">
            <a:avLst/>
          </a:prstGeom>
          <a:noFill/>
        </p:spPr>
        <p:txBody>
          <a:bodyPr wrap="none" rtlCol="0">
            <a:spAutoFit/>
          </a:bodyPr>
          <a:lstStyle/>
          <a:p>
            <a:pPr algn="l"/>
            <a:r>
              <a:rPr lang="en-US" altLang="ko-KR" b="1">
                <a:latin typeface="+mj-ea"/>
                <a:ea typeface="+mj-ea"/>
              </a:rPr>
              <a:t>()</a:t>
            </a:r>
            <a:endParaRPr lang="ko-KR" altLang="en-US" b="1">
              <a:latin typeface="+mj-ea"/>
              <a:ea typeface="+mj-ea"/>
            </a:endParaRPr>
          </a:p>
        </p:txBody>
      </p:sp>
      <p:sp>
        <p:nvSpPr>
          <p:cNvPr id="79" name="TextBox 78">
            <a:extLst>
              <a:ext uri="{FF2B5EF4-FFF2-40B4-BE49-F238E27FC236}">
                <a16:creationId xmlns:a16="http://schemas.microsoft.com/office/drawing/2014/main" id="{C4872908-C810-468D-C847-5D709F11E07E}"/>
              </a:ext>
            </a:extLst>
          </p:cNvPr>
          <p:cNvSpPr txBox="1"/>
          <p:nvPr/>
        </p:nvSpPr>
        <p:spPr>
          <a:xfrm>
            <a:off x="1654733" y="6348624"/>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80" name="TextBox 79">
            <a:extLst>
              <a:ext uri="{FF2B5EF4-FFF2-40B4-BE49-F238E27FC236}">
                <a16:creationId xmlns:a16="http://schemas.microsoft.com/office/drawing/2014/main" id="{27DD4236-C782-A1AF-0658-20F612893C69}"/>
              </a:ext>
            </a:extLst>
          </p:cNvPr>
          <p:cNvSpPr txBox="1"/>
          <p:nvPr/>
        </p:nvSpPr>
        <p:spPr>
          <a:xfrm>
            <a:off x="4080519" y="6359639"/>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81" name="TextBox 80">
            <a:extLst>
              <a:ext uri="{FF2B5EF4-FFF2-40B4-BE49-F238E27FC236}">
                <a16:creationId xmlns:a16="http://schemas.microsoft.com/office/drawing/2014/main" id="{F07E5198-4823-5F02-BCA0-6AAD77470AD2}"/>
              </a:ext>
            </a:extLst>
          </p:cNvPr>
          <p:cNvSpPr txBox="1"/>
          <p:nvPr/>
        </p:nvSpPr>
        <p:spPr>
          <a:xfrm>
            <a:off x="5477884" y="6352632"/>
            <a:ext cx="351378" cy="369332"/>
          </a:xfrm>
          <a:prstGeom prst="rect">
            <a:avLst/>
          </a:prstGeom>
          <a:noFill/>
        </p:spPr>
        <p:txBody>
          <a:bodyPr wrap="none" rtlCol="0">
            <a:spAutoFit/>
          </a:bodyPr>
          <a:lstStyle/>
          <a:p>
            <a:pPr algn="l"/>
            <a:r>
              <a:rPr lang="en-US" altLang="ko-KR" b="1">
                <a:latin typeface="+mj-ea"/>
                <a:ea typeface="+mj-ea"/>
              </a:rPr>
              <a:t>()</a:t>
            </a:r>
            <a:endParaRPr lang="ko-KR" altLang="en-US" b="1">
              <a:latin typeface="+mj-ea"/>
              <a:ea typeface="+mj-ea"/>
            </a:endParaRPr>
          </a:p>
        </p:txBody>
      </p:sp>
    </p:spTree>
    <p:extLst>
      <p:ext uri="{BB962C8B-B14F-4D97-AF65-F5344CB8AC3E}">
        <p14:creationId xmlns:p14="http://schemas.microsoft.com/office/powerpoint/2010/main" val="27807435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47432" y="3327462"/>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38386" y="241301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087671" y="241301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036955" y="241301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38385" y="336229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087670" y="3362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036954" y="33622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38385"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087670"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036954"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38386" y="1919775"/>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38386" y="5260856"/>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25727" y="49364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25727" y="404523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25727" y="3073786"/>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25727" y="2130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30295" y="51737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1921898" y="517377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845570" y="5173774"/>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3798377" y="517377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485500" y="5260854"/>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362440" y="846973"/>
                <a:ext cx="2709781"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a14:m>
                <a:r>
                  <a:rPr lang="en-US" altLang="ko-KR" sz="2657" i="1">
                    <a:solidFill>
                      <a:srgbClr val="000000"/>
                    </a:solidFill>
                    <a:latin typeface="Cambria Math" panose="02040503050406030204" pitchFamily="18" charset="0"/>
                  </a:rPr>
                  <a:t> x=2,y=2</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362440" y="846973"/>
                <a:ext cx="2709781" cy="1319015"/>
              </a:xfrm>
              <a:prstGeom prst="rect">
                <a:avLst/>
              </a:prstGeom>
              <a:blipFill>
                <a:blip r:embed="rId3"/>
                <a:stretch>
                  <a:fillRect r="-2697"/>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1993681" y="42045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2942879" y="3268691"/>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3897395" y="232830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89094" y="340729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036954" y="3342599"/>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5814205" y="1912463"/>
                <a:ext cx="1433406"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d>
                            <m:dPr>
                              <m:ctrlPr>
                                <a:rPr lang="en-US" altLang="ko-KR" sz="2277" i="1">
                                  <a:latin typeface="Cambria Math" panose="02040503050406030204" pitchFamily="18" charset="0"/>
                                </a:rPr>
                              </m:ctrlPr>
                            </m:d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5814205" y="1912463"/>
                <a:ext cx="1433406"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5697296" y="4121017"/>
                <a:ext cx="2232471"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r>
                            <a:rPr lang="en-US" altLang="ko-KR" sz="2277" i="1">
                              <a:latin typeface="Cambria Math" panose="02040503050406030204" pitchFamily="18" charset="0"/>
                            </a:rPr>
                            <m:t>𝑚</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𝑚</m:t>
                          </m:r>
                        </m:sup>
                        <m:e>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𝑖</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𝑦</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5697296" y="4121017"/>
                <a:ext cx="2232471" cy="956287"/>
              </a:xfrm>
              <a:prstGeom prst="rect">
                <a:avLst/>
              </a:prstGeom>
              <a:blipFill>
                <a:blip r:embed="rId5"/>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2E7451A8-FA15-47DF-AA1F-B266FBEA6A81}"/>
              </a:ext>
            </a:extLst>
          </p:cNvPr>
          <p:cNvSpPr txBox="1"/>
          <p:nvPr/>
        </p:nvSpPr>
        <p:spPr>
          <a:xfrm>
            <a:off x="1504121" y="6019309"/>
            <a:ext cx="4673074" cy="442750"/>
          </a:xfrm>
          <a:prstGeom prst="rect">
            <a:avLst/>
          </a:prstGeom>
          <a:noFill/>
        </p:spPr>
        <p:txBody>
          <a:bodyPr wrap="none" rtlCol="0">
            <a:spAutoFit/>
          </a:bodyPr>
          <a:lstStyle/>
          <a:p>
            <a:pPr algn="l"/>
            <a:r>
              <a:rPr lang="en-US" altLang="ko-KR" sz="2277">
                <a:latin typeface="Consolas" panose="020B0609020204030204" pitchFamily="49" charset="0"/>
              </a:rPr>
              <a:t>(0.25+1+2.25)/(2*3) =&gt; 0.58 </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581292" y="2077404"/>
            <a:ext cx="2069797" cy="400110"/>
          </a:xfrm>
          <a:prstGeom prst="rect">
            <a:avLst/>
          </a:prstGeom>
          <a:noFill/>
        </p:spPr>
        <p:txBody>
          <a:bodyPr wrap="none" rtlCol="0">
            <a:spAutoFit/>
          </a:bodyPr>
          <a:lstStyle/>
          <a:p>
            <a:pPr algn="l"/>
            <a:r>
              <a:rPr lang="ko-KR" altLang="en-US" sz="2000" b="1">
                <a:latin typeface="+mj-ea"/>
                <a:ea typeface="+mj-ea"/>
              </a:rPr>
              <a:t>확률적 </a:t>
            </a:r>
            <a:r>
              <a:rPr lang="ko-KR" altLang="en-US" sz="2000" b="1" err="1">
                <a:latin typeface="+mj-ea"/>
                <a:ea typeface="+mj-ea"/>
              </a:rPr>
              <a:t>경사하강</a:t>
            </a:r>
            <a:endParaRPr lang="ko-KR" altLang="en-US" sz="2000" b="1">
              <a:latin typeface="+mj-ea"/>
              <a:ea typeface="+mj-ea"/>
            </a:endParaRPr>
          </a:p>
        </p:txBody>
      </p:sp>
      <p:sp>
        <p:nvSpPr>
          <p:cNvPr id="42" name="TextBox 41">
            <a:extLst>
              <a:ext uri="{FF2B5EF4-FFF2-40B4-BE49-F238E27FC236}">
                <a16:creationId xmlns:a16="http://schemas.microsoft.com/office/drawing/2014/main" id="{9F408905-E503-4037-9E7C-4375139185FE}"/>
              </a:ext>
            </a:extLst>
          </p:cNvPr>
          <p:cNvSpPr txBox="1"/>
          <p:nvPr/>
        </p:nvSpPr>
        <p:spPr>
          <a:xfrm>
            <a:off x="7647349" y="4865094"/>
            <a:ext cx="1813317" cy="400110"/>
          </a:xfrm>
          <a:prstGeom prst="rect">
            <a:avLst/>
          </a:prstGeom>
          <a:noFill/>
        </p:spPr>
        <p:txBody>
          <a:bodyPr wrap="none" rtlCol="0">
            <a:spAutoFit/>
          </a:bodyPr>
          <a:lstStyle/>
          <a:p>
            <a:pPr algn="l"/>
            <a:r>
              <a:rPr lang="ko-KR" altLang="en-US" sz="2000" b="1">
                <a:latin typeface="+mj-ea"/>
                <a:ea typeface="+mj-ea"/>
              </a:rPr>
              <a:t>배치 </a:t>
            </a:r>
            <a:r>
              <a:rPr lang="ko-KR" altLang="en-US" sz="2000" b="1" err="1">
                <a:latin typeface="+mj-ea"/>
                <a:ea typeface="+mj-ea"/>
              </a:rPr>
              <a:t>경사하강</a:t>
            </a:r>
            <a:endParaRPr lang="ko-KR" altLang="en-US" sz="2000" b="1">
              <a:latin typeface="+mj-ea"/>
              <a:ea typeface="+mj-ea"/>
            </a:endParaRPr>
          </a:p>
        </p:txBody>
      </p:sp>
      <p:sp>
        <p:nvSpPr>
          <p:cNvPr id="39" name="TextBox 38">
            <a:extLst>
              <a:ext uri="{FF2B5EF4-FFF2-40B4-BE49-F238E27FC236}">
                <a16:creationId xmlns:a16="http://schemas.microsoft.com/office/drawing/2014/main" id="{D2D02AA1-3767-43B6-9F14-90AE4FD4160D}"/>
              </a:ext>
            </a:extLst>
          </p:cNvPr>
          <p:cNvSpPr txBox="1"/>
          <p:nvPr/>
        </p:nvSpPr>
        <p:spPr>
          <a:xfrm>
            <a:off x="5871956" y="3449930"/>
            <a:ext cx="681597" cy="400110"/>
          </a:xfrm>
          <a:prstGeom prst="rect">
            <a:avLst/>
          </a:prstGeom>
          <a:noFill/>
        </p:spPr>
        <p:txBody>
          <a:bodyPr wrap="none" rtlCol="0">
            <a:spAutoFit/>
          </a:bodyPr>
          <a:lstStyle/>
          <a:p>
            <a:pPr algn="l"/>
            <a:r>
              <a:rPr lang="en-US" altLang="ko-KR" sz="2000" b="1">
                <a:latin typeface="+mj-ea"/>
                <a:ea typeface="+mj-ea"/>
              </a:rPr>
              <a:t>mse</a:t>
            </a:r>
            <a:endParaRPr lang="ko-KR" altLang="en-US" sz="2000" b="1">
              <a:latin typeface="+mj-ea"/>
              <a:ea typeface="+mj-ea"/>
            </a:endParaRPr>
          </a:p>
        </p:txBody>
      </p:sp>
      <p:sp>
        <p:nvSpPr>
          <p:cNvPr id="40" name="TextBox 39">
            <a:extLst>
              <a:ext uri="{FF2B5EF4-FFF2-40B4-BE49-F238E27FC236}">
                <a16:creationId xmlns:a16="http://schemas.microsoft.com/office/drawing/2014/main" id="{D3BFF716-A0BF-47FF-A784-F8857D37376F}"/>
              </a:ext>
            </a:extLst>
          </p:cNvPr>
          <p:cNvSpPr txBox="1"/>
          <p:nvPr/>
        </p:nvSpPr>
        <p:spPr>
          <a:xfrm>
            <a:off x="5857690" y="1351440"/>
            <a:ext cx="444352" cy="400110"/>
          </a:xfrm>
          <a:prstGeom prst="rect">
            <a:avLst/>
          </a:prstGeom>
          <a:noFill/>
        </p:spPr>
        <p:txBody>
          <a:bodyPr wrap="none" rtlCol="0">
            <a:spAutoFit/>
          </a:bodyPr>
          <a:lstStyle/>
          <a:p>
            <a:pPr algn="l"/>
            <a:r>
              <a:rPr lang="en-US" altLang="ko-KR" sz="2000" b="1">
                <a:latin typeface="+mj-ea"/>
                <a:ea typeface="+mj-ea"/>
              </a:rPr>
              <a:t>se</a:t>
            </a:r>
            <a:endParaRPr lang="ko-KR" altLang="en-US" sz="2000" b="1">
              <a:latin typeface="+mj-ea"/>
              <a:ea typeface="+mj-ea"/>
            </a:endParaRPr>
          </a:p>
        </p:txBody>
      </p:sp>
      <p:sp>
        <p:nvSpPr>
          <p:cNvPr id="45" name="TextBox 44">
            <a:extLst>
              <a:ext uri="{FF2B5EF4-FFF2-40B4-BE49-F238E27FC236}">
                <a16:creationId xmlns:a16="http://schemas.microsoft.com/office/drawing/2014/main" id="{49A46759-527A-4F74-95E2-08DA001B0490}"/>
              </a:ext>
            </a:extLst>
          </p:cNvPr>
          <p:cNvSpPr txBox="1"/>
          <p:nvPr/>
        </p:nvSpPr>
        <p:spPr>
          <a:xfrm>
            <a:off x="1504121" y="5574938"/>
            <a:ext cx="2909771" cy="442750"/>
          </a:xfrm>
          <a:prstGeom prst="rect">
            <a:avLst/>
          </a:prstGeom>
          <a:noFill/>
        </p:spPr>
        <p:txBody>
          <a:bodyPr wrap="none" rtlCol="0">
            <a:spAutoFit/>
          </a:bodyPr>
          <a:lstStyle/>
          <a:p>
            <a:pPr algn="l"/>
            <a:r>
              <a:rPr lang="en-US" altLang="ko-KR" sz="2277">
                <a:latin typeface="Consolas" panose="020B0609020204030204" pitchFamily="49" charset="0"/>
              </a:rPr>
              <a:t>(0.5^2+1^2+1.5^2)</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83B8C92-DC3E-44FE-B033-075B92C079C5}"/>
                  </a:ext>
                </a:extLst>
              </p:cNvPr>
              <p:cNvSpPr txBox="1"/>
              <p:nvPr/>
            </p:nvSpPr>
            <p:spPr>
              <a:xfrm>
                <a:off x="5814204" y="2728036"/>
                <a:ext cx="54341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983B8C92-DC3E-44FE-B033-075B92C079C5}"/>
                  </a:ext>
                </a:extLst>
              </p:cNvPr>
              <p:cNvSpPr txBox="1">
                <a:spLocks noRot="1" noChangeAspect="1" noMove="1" noResize="1" noEditPoints="1" noAdjustHandles="1" noChangeArrowheads="1" noChangeShapeType="1" noTextEdit="1"/>
              </p:cNvSpPr>
              <p:nvPr/>
            </p:nvSpPr>
            <p:spPr>
              <a:xfrm>
                <a:off x="5814204" y="2728036"/>
                <a:ext cx="543418" cy="350417"/>
              </a:xfrm>
              <a:prstGeom prst="rect">
                <a:avLst/>
              </a:prstGeom>
              <a:blipFill>
                <a:blip r:embed="rId6"/>
                <a:stretch>
                  <a:fillRect l="-4494" r="-4494"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0CB0554-8BDA-4C5C-9301-13E79D8C290F}"/>
                  </a:ext>
                </a:extLst>
              </p:cNvPr>
              <p:cNvSpPr txBox="1"/>
              <p:nvPr/>
            </p:nvSpPr>
            <p:spPr>
              <a:xfrm>
                <a:off x="5949382" y="5233794"/>
                <a:ext cx="70532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0.58</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00CB0554-8BDA-4C5C-9301-13E79D8C290F}"/>
                  </a:ext>
                </a:extLst>
              </p:cNvPr>
              <p:cNvSpPr txBox="1">
                <a:spLocks noRot="1" noChangeAspect="1" noMove="1" noResize="1" noEditPoints="1" noAdjustHandles="1" noChangeArrowheads="1" noChangeShapeType="1" noTextEdit="1"/>
              </p:cNvSpPr>
              <p:nvPr/>
            </p:nvSpPr>
            <p:spPr>
              <a:xfrm>
                <a:off x="5949382" y="5233794"/>
                <a:ext cx="705321" cy="350417"/>
              </a:xfrm>
              <a:prstGeom prst="rect">
                <a:avLst/>
              </a:prstGeom>
              <a:blipFill>
                <a:blip r:embed="rId7"/>
                <a:stretch>
                  <a:fillRect l="-2586" r="-2586" b="-8772"/>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B0AB6FB-92D7-40A8-807D-CFF1AD8909F8}"/>
              </a:ext>
            </a:extLst>
          </p:cNvPr>
          <p:cNvSpPr>
            <a:spLocks noGrp="1"/>
          </p:cNvSpPr>
          <p:nvPr>
            <p:ph type="body" sz="quarter" idx="19"/>
          </p:nvPr>
        </p:nvSpPr>
        <p:spPr/>
        <p:txBody>
          <a:bodyPr/>
          <a:lstStyle/>
          <a:p>
            <a:r>
              <a:rPr lang="ko-KR" altLang="en-US"/>
              <a:t>배치경사 하강법</a:t>
            </a:r>
          </a:p>
        </p:txBody>
      </p:sp>
      <p:sp>
        <p:nvSpPr>
          <p:cNvPr id="34" name="텍스트 개체 틀 6">
            <a:extLst>
              <a:ext uri="{FF2B5EF4-FFF2-40B4-BE49-F238E27FC236}">
                <a16:creationId xmlns:a16="http://schemas.microsoft.com/office/drawing/2014/main" id="{01A42B4C-CA47-46D8-BAF7-8E5F74B0507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3" name="직선 연결선 42">
            <a:extLst>
              <a:ext uri="{FF2B5EF4-FFF2-40B4-BE49-F238E27FC236}">
                <a16:creationId xmlns:a16="http://schemas.microsoft.com/office/drawing/2014/main" id="{E287141F-CABD-4523-B3E6-09CCC57DF034}"/>
              </a:ext>
            </a:extLst>
          </p:cNvPr>
          <p:cNvCxnSpPr>
            <a:cxnSpLocks/>
          </p:cNvCxnSpPr>
          <p:nvPr/>
        </p:nvCxnSpPr>
        <p:spPr>
          <a:xfrm flipV="1">
            <a:off x="865328" y="1358887"/>
            <a:ext cx="4215684" cy="41815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8AD8134-410D-44AD-BB1C-8766AD6018D1}"/>
              </a:ext>
            </a:extLst>
          </p:cNvPr>
          <p:cNvSpPr txBox="1"/>
          <p:nvPr/>
        </p:nvSpPr>
        <p:spPr>
          <a:xfrm>
            <a:off x="3772691" y="828234"/>
            <a:ext cx="1947969" cy="442750"/>
          </a:xfrm>
          <a:prstGeom prst="rect">
            <a:avLst/>
          </a:prstGeom>
          <a:noFill/>
        </p:spPr>
        <p:txBody>
          <a:bodyPr wrap="none" rtlCol="0">
            <a:spAutoFit/>
          </a:bodyPr>
          <a:lstStyle/>
          <a:p>
            <a:pPr algn="l"/>
            <a:r>
              <a:rPr lang="en-US" altLang="ko-KR" sz="2277">
                <a:latin typeface="Consolas" panose="020B0609020204030204" pitchFamily="49" charset="0"/>
              </a:rPr>
              <a:t>1 = 0.5*2+0</a:t>
            </a:r>
            <a:endParaRPr lang="ko-KR" altLang="en-US" sz="2277">
              <a:latin typeface="Consolas" panose="020B0609020204030204" pitchFamily="49" charset="0"/>
            </a:endParaRPr>
          </a:p>
        </p:txBody>
      </p:sp>
      <p:cxnSp>
        <p:nvCxnSpPr>
          <p:cNvPr id="49" name="직선 연결선 48">
            <a:extLst>
              <a:ext uri="{FF2B5EF4-FFF2-40B4-BE49-F238E27FC236}">
                <a16:creationId xmlns:a16="http://schemas.microsoft.com/office/drawing/2014/main" id="{A1B63224-E91E-4669-9E46-D918569C396F}"/>
              </a:ext>
            </a:extLst>
          </p:cNvPr>
          <p:cNvCxnSpPr>
            <a:cxnSpLocks/>
          </p:cNvCxnSpPr>
          <p:nvPr/>
        </p:nvCxnSpPr>
        <p:spPr>
          <a:xfrm>
            <a:off x="2087670" y="4365104"/>
            <a:ext cx="0" cy="4242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27015DB5-B9EB-42BC-A2CD-E372CC0D25B7}"/>
              </a:ext>
            </a:extLst>
          </p:cNvPr>
          <p:cNvCxnSpPr>
            <a:cxnSpLocks/>
            <a:endCxn id="13" idx="3"/>
          </p:cNvCxnSpPr>
          <p:nvPr/>
        </p:nvCxnSpPr>
        <p:spPr>
          <a:xfrm>
            <a:off x="3970860" y="2428617"/>
            <a:ext cx="15379" cy="140831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1595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703030"/>
            <a:ext cx="3238171" cy="369332"/>
          </a:xfrm>
          <a:prstGeom prst="rect">
            <a:avLst/>
          </a:prstGeom>
          <a:noFill/>
        </p:spPr>
        <p:txBody>
          <a:bodyPr wrap="square" rtlCol="0">
            <a:spAutoFit/>
          </a:bodyPr>
          <a:lstStyle/>
          <a:p>
            <a:pPr algn="l"/>
            <a:r>
              <a:rPr lang="en-US" altLang="ko-KR" b="1">
                <a:latin typeface="+mj-ea"/>
                <a:ea typeface="+mj-ea"/>
              </a:rPr>
              <a:t>fit () </a:t>
            </a:r>
            <a:r>
              <a:rPr lang="ko-KR" altLang="en-US" b="1">
                <a:latin typeface="+mj-ea"/>
                <a:ea typeface="+mj-ea"/>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776536" y="1088740"/>
            <a:ext cx="8193181" cy="5262979"/>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self.w = np.ones((x.shape[1], 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self.b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self.w_history.append(self.w.copy())  # </a:t>
            </a:r>
            <a:r>
              <a:rPr lang="ko-KR" altLang="en-US" sz="1600">
                <a:latin typeface="Consolas" panose="020B0609020204030204" pitchFamily="49" charset="0"/>
              </a:rPr>
              <a:t>가중치를 기록합니다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-(y - a)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w_grad, b_grad = self.backprop(x, err)</a:t>
            </a:r>
          </a:p>
          <a:p>
            <a:r>
              <a:rPr lang="en-US" altLang="ko-KR" sz="1600">
                <a:latin typeface="Consolas" panose="020B0609020204030204" pitchFamily="49" charset="0"/>
              </a:rPr>
              <a:t>            w_grad += (self.l1 * np.sign(self.w) + self.l2 * self.w) / m</a:t>
            </a:r>
          </a:p>
          <a:p>
            <a:r>
              <a:rPr lang="en-US" altLang="ko-KR" sz="1600">
                <a:latin typeface="Consolas" panose="020B0609020204030204" pitchFamily="49" charset="0"/>
              </a:rPr>
              <a:t>            self.w -= self.lr * w_grad</a:t>
            </a:r>
          </a:p>
          <a:p>
            <a:r>
              <a:rPr lang="en-US" altLang="ko-KR" sz="1600">
                <a:latin typeface="Consolas" panose="020B0609020204030204" pitchFamily="49" charset="0"/>
              </a:rPr>
              <a:t>            self.b -= self.lr * b_grad</a:t>
            </a:r>
          </a:p>
          <a:p>
            <a:r>
              <a:rPr lang="en-US" altLang="ko-KR" sz="1600">
                <a:latin typeface="Consolas" panose="020B0609020204030204" pitchFamily="49" charset="0"/>
              </a:rPr>
              <a:t>            self.w_history.append(self.w.copy())</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C3024A0-3FB5-4D2A-8ADB-403F0B28BF3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EC3F1B7D-8671-4492-A200-DABFB0D886B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820832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7625" y="763257"/>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232756"/>
            <a:ext cx="8193181"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plt.plot(single_layer.losses)</a:t>
            </a:r>
          </a:p>
          <a:p>
            <a:r>
              <a:rPr lang="en-US" altLang="ko-KR" sz="1600">
                <a:latin typeface="Consolas" panose="020B0609020204030204" pitchFamily="49" charset="0"/>
              </a:rPr>
              <a:t>plt.plot(single_layer.val_losses)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45" y="3118027"/>
            <a:ext cx="4759495" cy="322965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62D33C7-5AF3-475E-B017-0A90F75E7DE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D88D6B3F-D9D9-4C54-BE77-F5C6E7BFC1F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4554083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813090"/>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a:t>
            </a:r>
            <a:r>
              <a:rPr lang="en-US" altLang="ko-KR" sz="2000" b="1">
                <a:latin typeface="+mj-ea"/>
                <a:ea typeface="+mj-ea"/>
              </a:rPr>
              <a:t>history </a:t>
            </a:r>
            <a:r>
              <a:rPr lang="ko-KR" altLang="en-US" sz="2000" b="1">
                <a:latin typeface="+mj-ea"/>
                <a:ea typeface="+mj-ea"/>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341276"/>
            <a:ext cx="8193181" cy="2554545"/>
          </a:xfrm>
          <a:prstGeom prst="rect">
            <a:avLst/>
          </a:prstGeom>
          <a:solidFill>
            <a:srgbClr val="E2E2F6"/>
          </a:solidFill>
        </p:spPr>
        <p:txBody>
          <a:bodyPr wrap="square">
            <a:spAutoFit/>
          </a:bodyPr>
          <a:lstStyle/>
          <a:p>
            <a:r>
              <a:rPr lang="pl-PL" altLang="ko-KR" sz="1600">
                <a:latin typeface="Consolas" panose="020B0609020204030204" pitchFamily="49" charset="0"/>
              </a:rPr>
              <a:t>w2 = []</a:t>
            </a:r>
          </a:p>
          <a:p>
            <a:r>
              <a:rPr lang="pl-PL" altLang="ko-KR" sz="1600">
                <a:latin typeface="Consolas" panose="020B0609020204030204" pitchFamily="49" charset="0"/>
              </a:rPr>
              <a:t>w3 = []</a:t>
            </a:r>
          </a:p>
          <a:p>
            <a:r>
              <a:rPr lang="pl-PL" altLang="ko-KR" sz="1600">
                <a:latin typeface="Consolas" panose="020B0609020204030204" pitchFamily="49" charset="0"/>
              </a:rPr>
              <a:t>for w in single_layer.w_history:</a:t>
            </a:r>
          </a:p>
          <a:p>
            <a:r>
              <a:rPr lang="pl-PL" altLang="ko-KR" sz="1600">
                <a:latin typeface="Consolas" panose="020B0609020204030204" pitchFamily="49" charset="0"/>
              </a:rPr>
              <a:t>    w2.append(w[2])</a:t>
            </a:r>
          </a:p>
          <a:p>
            <a:r>
              <a:rPr lang="pl-PL" altLang="ko-KR" sz="1600">
                <a:latin typeface="Consolas" panose="020B0609020204030204" pitchFamily="49" charset="0"/>
              </a:rPr>
              <a:t>    w3.append(w[3])</a:t>
            </a:r>
          </a:p>
          <a:p>
            <a:r>
              <a:rPr lang="pl-PL" altLang="ko-KR" sz="1600">
                <a:latin typeface="Consolas" panose="020B0609020204030204" pitchFamily="49" charset="0"/>
              </a:rPr>
              <a:t>plt.plot(w2, w3)</a:t>
            </a:r>
          </a:p>
          <a:p>
            <a:r>
              <a:rPr lang="pl-PL" altLang="ko-KR" sz="1600">
                <a:latin typeface="Consolas" panose="020B0609020204030204" pitchFamily="49" charset="0"/>
              </a:rPr>
              <a:t>plt.plot(w2[-1], w3[-1], 'ro')</a:t>
            </a:r>
          </a:p>
          <a:p>
            <a:r>
              <a:rPr lang="pl-PL" altLang="ko-KR" sz="1600">
                <a:latin typeface="Consolas" panose="020B0609020204030204" pitchFamily="49" charset="0"/>
              </a:rPr>
              <a:t>plt.xlabel('w[2]')</a:t>
            </a:r>
          </a:p>
          <a:p>
            <a:r>
              <a:rPr lang="pl-PL" altLang="ko-KR" sz="1600">
                <a:latin typeface="Consolas" panose="020B0609020204030204" pitchFamily="49" charset="0"/>
              </a:rPr>
              <a:t>plt.ylabel('w[3]')</a:t>
            </a:r>
          </a:p>
          <a:p>
            <a:r>
              <a:rPr lang="pl-PL" altLang="ko-KR" sz="1600">
                <a:latin typeface="Consolas" panose="020B0609020204030204" pitchFamily="49" charset="0"/>
              </a:rPr>
              <a:t>plt.show()</a:t>
            </a:r>
            <a:endParaRPr lang="ko-KR" altLang="en-US" sz="1600">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788" y="4077072"/>
            <a:ext cx="3614779"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450F67E-0750-4AF9-8E12-7CE6DBBD9191}"/>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8DF21EB0-5B71-4B4D-BCC9-92B16A5272B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7343646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2518608" y="152449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518608" y="283912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283880" y="18700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283880" y="3257700"/>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742690" y="1653110"/>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742690" y="1653110"/>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735937" y="3028532"/>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735937" y="3028532"/>
                <a:ext cx="42889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10653" y="13604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10653" y="1360483"/>
                <a:ext cx="435889" cy="350417"/>
              </a:xfrm>
              <a:prstGeom prst="rect">
                <a:avLst/>
              </a:prstGeom>
              <a:blipFill>
                <a:blip r:embed="rId5"/>
                <a:stretch>
                  <a:fillRect b="-13793"/>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546542" y="1535692"/>
            <a:ext cx="972066" cy="3714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546542" y="1535692"/>
            <a:ext cx="972066" cy="168606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079103" y="23176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079103" y="2317682"/>
                <a:ext cx="442622" cy="350417"/>
              </a:xfrm>
              <a:prstGeom prst="rect">
                <a:avLst/>
              </a:prstGeom>
              <a:blipFill>
                <a:blip r:embed="rId6"/>
                <a:stretch>
                  <a:fillRect b="-15517"/>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521725" y="1907133"/>
            <a:ext cx="996883" cy="5857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521725" y="2492891"/>
            <a:ext cx="996883" cy="7288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079103" y="33307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079103" y="3330787"/>
                <a:ext cx="442622" cy="350417"/>
              </a:xfrm>
              <a:prstGeom prst="rect">
                <a:avLst/>
              </a:prstGeom>
              <a:blipFill>
                <a:blip r:embed="rId7"/>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521725" y="1907133"/>
            <a:ext cx="996883" cy="159886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521725" y="3221760"/>
            <a:ext cx="996883" cy="2842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222503" y="3545537"/>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1952363" y="384024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1952363" y="3840242"/>
                <a:ext cx="366767" cy="442750"/>
              </a:xfrm>
              <a:prstGeom prst="rect">
                <a:avLst/>
              </a:prstGeom>
              <a:blipFill>
                <a:blip r:embed="rId8"/>
                <a:stretch>
                  <a:fillRect l="-3333" r="-21667" b="-274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263944" y="1283262"/>
            <a:ext cx="366735" cy="3533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080560" y="84051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080560" y="840512"/>
                <a:ext cx="366767" cy="442750"/>
              </a:xfrm>
              <a:prstGeom prst="rect">
                <a:avLst/>
              </a:prstGeom>
              <a:blipFill>
                <a:blip r:embed="rId9"/>
                <a:stretch>
                  <a:fillRect l="-3333" r="-18333" b="-1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798720" y="14034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798720" y="1403409"/>
                <a:ext cx="480131" cy="262829"/>
              </a:xfrm>
              <a:prstGeom prst="rect">
                <a:avLst/>
              </a:prstGeom>
              <a:blipFill>
                <a:blip r:embed="rId10"/>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388621" y="18033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388621" y="1803373"/>
                <a:ext cx="480131" cy="262829"/>
              </a:xfrm>
              <a:prstGeom prst="rect">
                <a:avLst/>
              </a:prstGeom>
              <a:blipFill>
                <a:blip r:embed="rId11"/>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593161" y="22937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593161" y="2293752"/>
                <a:ext cx="485197" cy="262829"/>
              </a:xfrm>
              <a:prstGeom prst="rect">
                <a:avLst/>
              </a:prstGeom>
              <a:blipFill>
                <a:blip r:embed="rId12"/>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452378" y="26532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452378" y="2653263"/>
                <a:ext cx="485197" cy="262829"/>
              </a:xfrm>
              <a:prstGeom prst="rect">
                <a:avLst/>
              </a:prstGeom>
              <a:blipFill>
                <a:blip r:embed="rId13"/>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693340" y="3055231"/>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693340" y="3055231"/>
                <a:ext cx="485197" cy="262829"/>
              </a:xfrm>
              <a:prstGeom prst="rect">
                <a:avLst/>
              </a:prstGeom>
              <a:blipFill>
                <a:blip r:embed="rId14"/>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733802" y="33968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733802" y="3396862"/>
                <a:ext cx="485197" cy="262829"/>
              </a:xfrm>
              <a:prstGeom prst="rect">
                <a:avLst/>
              </a:prstGeom>
              <a:blipFill>
                <a:blip r:embed="rId15"/>
                <a:stretch>
                  <a:fillRect b="-16279"/>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979163" y="3884043"/>
            <a:ext cx="993378" cy="355162"/>
          </a:xfrm>
          <a:prstGeom prst="rect">
            <a:avLst/>
          </a:prstGeom>
          <a:noFill/>
        </p:spPr>
        <p:txBody>
          <a:bodyPr wrap="square" rtlCol="0">
            <a:spAutoFit/>
          </a:bodyPr>
          <a:lstStyle/>
          <a:p>
            <a:pPr algn="l"/>
            <a:r>
              <a:rPr lang="ko-KR" altLang="en-US" sz="1708" b="1">
                <a:latin typeface="+mj-ea"/>
                <a:ea typeface="+mj-ea"/>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320783" y="4903838"/>
                <a:ext cx="3886320" cy="9685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en-US" altLang="ko-KR" sz="1898"/>
              </a:p>
              <a:p>
                <a:endParaRPr lang="en-US" altLang="ko-KR" sz="1898"/>
              </a:p>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320783" y="4903838"/>
                <a:ext cx="3886320" cy="968535"/>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735766" y="4914987"/>
                <a:ext cx="4718599" cy="757580"/>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e>
                          </m:mr>
                        </m:m>
                      </m:e>
                    </m:d>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e>
                              </m:m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e>
                              </m:mr>
                            </m:m>
                          </m:e>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e>
                              </m:mr>
                            </m:m>
                          </m:e>
                        </m:eqArr>
                      </m:e>
                    </m:d>
                  </m:oMath>
                </a14:m>
                <a:r>
                  <a:rPr lang="en-US" altLang="ko-KR" sz="1898">
                    <a:latin typeface="Consolas" panose="020B0609020204030204" pitchFamily="49" charset="0"/>
                  </a:rPr>
                  <a:t>+</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e>
                          </m:mr>
                        </m:m>
                      </m:e>
                    </m:d>
                  </m:oMath>
                </a14:m>
                <a:r>
                  <a:rPr lang="en-US" altLang="ko-KR" sz="1898">
                    <a:latin typeface="Consolas" panose="020B0609020204030204" pitchFamily="49" charset="0"/>
                  </a:rPr>
                  <a:t>=</a:t>
                </a:r>
                <a:r>
                  <a:rPr lang="en-US" altLang="ko-KR" sz="1898"/>
                  <a:t> </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e>
                          </m:mr>
                        </m:m>
                      </m:e>
                    </m:d>
                  </m:oMath>
                </a14:m>
                <a:endParaRPr lang="ko-KR" altLang="en-US" sz="1898">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735766" y="4914987"/>
                <a:ext cx="4718599" cy="757580"/>
              </a:xfrm>
              <a:prstGeom prst="rect">
                <a:avLst/>
              </a:prstGeom>
              <a:blipFill>
                <a:blip r:embed="rId17"/>
                <a:stretch>
                  <a:fillRect b="-8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383291" y="2288255"/>
                <a:ext cx="2458302"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oMath>
                  </m:oMathPara>
                </a14:m>
                <a:endParaRPr lang="en-US" altLang="ko-KR" sz="2657"/>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383291" y="2288255"/>
                <a:ext cx="2458302" cy="501227"/>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383291" y="3099339"/>
                <a:ext cx="2481961"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2</m:t>
                          </m:r>
                        </m:sub>
                      </m:sSub>
                    </m:oMath>
                  </m:oMathPara>
                </a14:m>
                <a:endParaRPr lang="en-US" altLang="ko-KR" sz="2657"/>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383291" y="3099339"/>
                <a:ext cx="2481961" cy="501227"/>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2879404" y="724231"/>
            <a:ext cx="0" cy="3730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850668" y="3835657"/>
            <a:ext cx="5942652" cy="400110"/>
          </a:xfrm>
          <a:prstGeom prst="rect">
            <a:avLst/>
          </a:prstGeom>
          <a:noFill/>
        </p:spPr>
        <p:txBody>
          <a:bodyPr wrap="none" rtlCol="0">
            <a:spAutoFit/>
          </a:bodyPr>
          <a:lstStyle/>
          <a:p>
            <a:pPr algn="l"/>
            <a:r>
              <a:rPr lang="en-US" altLang="ko-KR" sz="2000">
                <a:latin typeface="Consolas" panose="020B0609020204030204" pitchFamily="49" charset="0"/>
              </a:rPr>
              <a:t>(3,2) =&gt; (</a:t>
            </a:r>
            <a:r>
              <a:rPr lang="ko-KR" altLang="en-US" sz="2000">
                <a:latin typeface="Consolas" panose="020B0609020204030204" pitchFamily="49" charset="0"/>
              </a:rPr>
              <a:t>특성수</a:t>
            </a:r>
            <a:r>
              <a:rPr lang="en-US" altLang="ko-KR" sz="2000">
                <a:latin typeface="Consolas" panose="020B0609020204030204" pitchFamily="49" charset="0"/>
              </a:rPr>
              <a:t>,</a:t>
            </a:r>
            <a:r>
              <a:rPr lang="ko-KR" altLang="en-US" sz="2000">
                <a:latin typeface="Consolas" panose="020B0609020204030204" pitchFamily="49" charset="0"/>
              </a:rPr>
              <a:t>뉴런수</a:t>
            </a:r>
            <a:r>
              <a:rPr lang="en-US" altLang="ko-KR" sz="2000">
                <a:latin typeface="Consolas" panose="020B0609020204030204" pitchFamily="49" charset="0"/>
              </a:rPr>
              <a:t>) =&gt; (</a:t>
            </a:r>
            <a:r>
              <a:rPr lang="ko-KR" altLang="en-US" sz="2000">
                <a:latin typeface="Consolas" panose="020B0609020204030204" pitchFamily="49" charset="0"/>
              </a:rPr>
              <a:t>입력수</a:t>
            </a:r>
            <a:r>
              <a:rPr lang="en-US" altLang="ko-KR" sz="2000">
                <a:latin typeface="Consolas" panose="020B0609020204030204" pitchFamily="49" charset="0"/>
              </a:rPr>
              <a:t>,</a:t>
            </a:r>
            <a:r>
              <a:rPr lang="ko-KR" altLang="en-US" sz="2000">
                <a:latin typeface="Consolas" panose="020B0609020204030204" pitchFamily="49" charset="0"/>
              </a:rPr>
              <a:t>출력수</a:t>
            </a:r>
            <a:r>
              <a:rPr lang="en-US" altLang="ko-KR" sz="2000">
                <a:latin typeface="Consolas" panose="020B0609020204030204" pitchFamily="49" charset="0"/>
              </a:rPr>
              <a:t>)</a:t>
            </a:r>
            <a:endParaRPr lang="ko-KR" altLang="en-US" sz="2000">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034965" y="5672318"/>
            <a:ext cx="3005951" cy="400110"/>
          </a:xfrm>
          <a:prstGeom prst="rect">
            <a:avLst/>
          </a:prstGeom>
          <a:noFill/>
        </p:spPr>
        <p:txBody>
          <a:bodyPr wrap="none" rtlCol="0">
            <a:spAutoFit/>
          </a:bodyPr>
          <a:lstStyle/>
          <a:p>
            <a:pPr algn="l"/>
            <a:r>
              <a:rPr lang="en-US" altLang="ko-KR" sz="2000">
                <a:latin typeface="Consolas" panose="020B0609020204030204" pitchFamily="49" charset="0"/>
              </a:rPr>
              <a:t>(m,n) (n,2) =&gt; (m,2)</a:t>
            </a:r>
            <a:endParaRPr lang="ko-KR" altLang="en-US" sz="2000">
              <a:latin typeface="Consolas" panose="020B0609020204030204" pitchFamily="49" charset="0"/>
            </a:endParaRPr>
          </a:p>
        </p:txBody>
      </p:sp>
      <p:sp>
        <p:nvSpPr>
          <p:cNvPr id="49" name="TextBox 48">
            <a:extLst>
              <a:ext uri="{FF2B5EF4-FFF2-40B4-BE49-F238E27FC236}">
                <a16:creationId xmlns:a16="http://schemas.microsoft.com/office/drawing/2014/main" id="{38095346-32A3-4153-9516-B5F2F4C3E6D7}"/>
              </a:ext>
            </a:extLst>
          </p:cNvPr>
          <p:cNvSpPr txBox="1"/>
          <p:nvPr/>
        </p:nvSpPr>
        <p:spPr>
          <a:xfrm>
            <a:off x="2514711" y="4433043"/>
            <a:ext cx="993378" cy="355162"/>
          </a:xfrm>
          <a:prstGeom prst="rect">
            <a:avLst/>
          </a:prstGeom>
          <a:noFill/>
        </p:spPr>
        <p:txBody>
          <a:bodyPr wrap="square" rtlCol="0">
            <a:spAutoFit/>
          </a:bodyPr>
          <a:lstStyle/>
          <a:p>
            <a:pPr algn="l"/>
            <a:r>
              <a:rPr lang="ko-KR" altLang="en-US" sz="1708" b="1">
                <a:latin typeface="+mj-ea"/>
                <a:ea typeface="+mj-ea"/>
              </a:rPr>
              <a:t>은닉층</a:t>
            </a:r>
          </a:p>
        </p:txBody>
      </p:sp>
      <p:sp>
        <p:nvSpPr>
          <p:cNvPr id="2" name="텍스트 개체 틀 1">
            <a:extLst>
              <a:ext uri="{FF2B5EF4-FFF2-40B4-BE49-F238E27FC236}">
                <a16:creationId xmlns:a16="http://schemas.microsoft.com/office/drawing/2014/main" id="{BF59DFAA-7ADF-4C71-940C-DC75EB4EF66F}"/>
              </a:ext>
            </a:extLst>
          </p:cNvPr>
          <p:cNvSpPr>
            <a:spLocks noGrp="1"/>
          </p:cNvSpPr>
          <p:nvPr>
            <p:ph type="body" sz="quarter" idx="19"/>
          </p:nvPr>
        </p:nvSpPr>
        <p:spPr/>
        <p:txBody>
          <a:bodyPr/>
          <a:lstStyle/>
          <a:p>
            <a:r>
              <a:rPr lang="ko-KR" altLang="en-US"/>
              <a:t>하나의 층에 여러개의 뉴런 사용</a:t>
            </a:r>
          </a:p>
        </p:txBody>
      </p:sp>
      <p:sp>
        <p:nvSpPr>
          <p:cNvPr id="7" name="텍스트 개체 틀 6">
            <a:extLst>
              <a:ext uri="{FF2B5EF4-FFF2-40B4-BE49-F238E27FC236}">
                <a16:creationId xmlns:a16="http://schemas.microsoft.com/office/drawing/2014/main" id="{D9700248-19D2-4020-A34B-EB2CF779AA7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0" name="TextBox 39">
            <a:extLst>
              <a:ext uri="{FF2B5EF4-FFF2-40B4-BE49-F238E27FC236}">
                <a16:creationId xmlns:a16="http://schemas.microsoft.com/office/drawing/2014/main" id="{38ADCE6D-1F4D-4885-83F6-86A63EE1267C}"/>
              </a:ext>
            </a:extLst>
          </p:cNvPr>
          <p:cNvSpPr txBox="1"/>
          <p:nvPr/>
        </p:nvSpPr>
        <p:spPr>
          <a:xfrm>
            <a:off x="4949230" y="6072428"/>
            <a:ext cx="3852337" cy="400110"/>
          </a:xfrm>
          <a:prstGeom prst="rect">
            <a:avLst/>
          </a:prstGeom>
          <a:noFill/>
        </p:spPr>
        <p:txBody>
          <a:bodyPr wrap="none" rtlCol="0">
            <a:spAutoFit/>
          </a:bodyPr>
          <a:lstStyle/>
          <a:p>
            <a:pPr algn="l"/>
            <a:r>
              <a:rPr lang="en-US" altLang="ko-KR" sz="2000">
                <a:latin typeface="Consolas" panose="020B0609020204030204" pitchFamily="49" charset="0"/>
              </a:rPr>
              <a:t>(364,30) (30,2) =&gt; (364,2)</a:t>
            </a:r>
            <a:endParaRPr lang="ko-KR" altLang="en-US" sz="2000">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826593"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26593"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383191" y="205335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383191" y="344100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651536" y="161766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651536" y="161766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651536" y="299559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651536" y="2995590"/>
                <a:ext cx="428899" cy="350417"/>
              </a:xfrm>
              <a:prstGeom prst="rect">
                <a:avLst/>
              </a:prstGeom>
              <a:blipFill>
                <a:blip r:embed="rId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1271132" y="5017784"/>
                <a:ext cx="2362763" cy="369332"/>
              </a:xfrm>
              <a:prstGeom prst="rect">
                <a:avLst/>
              </a:prstGeom>
            </p:spPr>
            <p:txBody>
              <a:bodyPr wrap="none">
                <a:spAutoFit/>
              </a:bodyPr>
              <a:lstStyle/>
              <a:p>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m:t>
                    </m:r>
                  </m:oMath>
                </a14:m>
                <a:r>
                  <a:rPr lang="en-US" altLang="ko-K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1271132" y="5017784"/>
                <a:ext cx="2362763" cy="369332"/>
              </a:xfrm>
              <a:prstGeom prst="rect">
                <a:avLst/>
              </a:prstGeom>
              <a:blipFill>
                <a:blip r:embed="rId5"/>
                <a:stretch>
                  <a:fillRect t="-8197" r="-1292"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1308628" y="5592214"/>
                <a:ext cx="2180149" cy="492955"/>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i="1">
                            <a:latin typeface="Cambria Math" panose="02040503050406030204" pitchFamily="18" charset="0"/>
                          </a:rPr>
                        </m:ctrlPr>
                      </m:dPr>
                      <m:e>
                        <m:m>
                          <m:mPr>
                            <m:mcs>
                              <m:mc>
                                <m:mcPr>
                                  <m:count m:val="2"/>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e>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e>
                          </m:mr>
                        </m:m>
                      </m:e>
                    </m:d>
                    <m:d>
                      <m:dPr>
                        <m:begChr m:val="["/>
                        <m:endChr m:val="]"/>
                        <m:ctrlPr>
                          <a:rPr lang="en-US" altLang="ko-KR" i="1">
                            <a:latin typeface="Cambria Math" panose="02040503050406030204" pitchFamily="18" charset="0"/>
                          </a:rPr>
                        </m:ctrlPr>
                      </m:dPr>
                      <m:e>
                        <m:m>
                          <m:mPr>
                            <m:mcs>
                              <m:mc>
                                <m:mcPr>
                                  <m:count m:val="1"/>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e>
                          </m:m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e>
                          </m:mr>
                        </m:m>
                      </m:e>
                    </m:d>
                  </m:oMath>
                </a14:m>
                <a:r>
                  <a:rPr lang="en-US" altLang="ko-KR">
                    <a:latin typeface="Consolas" panose="020B0609020204030204" pitchFamily="49" charset="0"/>
                  </a:rPr>
                  <a:t>+</a:t>
                </a:r>
                <a:r>
                  <a:rPr lang="en-US" altLang="ko-KR"/>
                  <a:t> </a:t>
                </a:r>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oMath>
                </a14:m>
                <a:r>
                  <a:rPr lang="en-US" altLang="ko-KR">
                    <a:latin typeface="Consolas" panose="020B0609020204030204" pitchFamily="49" charset="0"/>
                  </a:rPr>
                  <a:t>= z</a:t>
                </a:r>
                <a:endParaRPr lang="ko-KR" altLang="en-US">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1308628" y="5592214"/>
                <a:ext cx="2180149" cy="492955"/>
              </a:xfrm>
              <a:prstGeom prst="rect">
                <a:avLst/>
              </a:prstGeom>
              <a:blipFill>
                <a:blip r:embed="rId6"/>
                <a:stretch>
                  <a:fillRect r="-5602" b="-7407"/>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398704"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398704"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398704" y="189864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398704" y="327749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3930013" y="243196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2955303" y="205335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2955303" y="271026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2973450" y="173000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2973450" y="1730003"/>
                <a:ext cx="43749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2936204" y="341664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2936204" y="3416644"/>
                <a:ext cx="444224" cy="350417"/>
              </a:xfrm>
              <a:prstGeom prst="rect">
                <a:avLst/>
              </a:prstGeom>
              <a:blipFill>
                <a:blip r:embed="rId8"/>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511902" y="218677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511902" y="2186771"/>
                <a:ext cx="515141" cy="350417"/>
              </a:xfrm>
              <a:prstGeom prst="rect">
                <a:avLst/>
              </a:prstGeom>
              <a:blipFill>
                <a:blip r:embed="rId9"/>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572063" y="289294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572063" y="2892940"/>
                <a:ext cx="521874"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759370" y="1885432"/>
            <a:ext cx="252155" cy="62804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575986" y="144268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575986" y="1442682"/>
                <a:ext cx="366767" cy="442750"/>
              </a:xfrm>
              <a:prstGeom prst="rect">
                <a:avLst/>
              </a:prstGeom>
              <a:blipFill>
                <a:blip r:embed="rId11"/>
                <a:stretch>
                  <a:fillRect l="-3333" r="-20000" b="-416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495221" y="2709067"/>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636820" y="2509435"/>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636820" y="2509435"/>
                <a:ext cx="293350" cy="350417"/>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688838" y="4008003"/>
            <a:ext cx="4475905" cy="355162"/>
          </a:xfrm>
          <a:prstGeom prst="rect">
            <a:avLst/>
          </a:prstGeom>
          <a:noFill/>
        </p:spPr>
        <p:txBody>
          <a:bodyPr wrap="none" rtlCol="0">
            <a:spAutoFit/>
          </a:bodyPr>
          <a:lstStyle/>
          <a:p>
            <a:pPr algn="l"/>
            <a:r>
              <a:rPr lang="ko-KR" altLang="en-US" sz="1708" b="1">
                <a:latin typeface="+mj-ea"/>
                <a:ea typeface="+mj-ea"/>
              </a:rPr>
              <a:t>활성화 출력 </a:t>
            </a:r>
            <a:r>
              <a:rPr lang="en-US" altLang="ko-KR" sz="1708" b="1">
                <a:latin typeface="+mj-ea"/>
                <a:ea typeface="+mj-ea"/>
              </a:rPr>
              <a:t>: </a:t>
            </a:r>
            <a:r>
              <a:rPr lang="ko-KR" altLang="en-US" sz="1708" b="1">
                <a:latin typeface="+mj-ea"/>
                <a:ea typeface="+mj-ea"/>
              </a:rPr>
              <a:t>비선형 함수를 사용해야 한다</a:t>
            </a:r>
            <a:r>
              <a:rPr lang="en-US" altLang="ko-KR" sz="1708" b="1">
                <a:latin typeface="+mj-ea"/>
                <a:ea typeface="+mj-ea"/>
              </a:rPr>
              <a:t>.</a:t>
            </a:r>
            <a:endParaRPr lang="ko-KR" altLang="en-US" sz="1708" b="1">
              <a:latin typeface="+mj-ea"/>
              <a:ea typeface="+mj-ea"/>
            </a:endParaRP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214316" y="3711061"/>
            <a:ext cx="418523" cy="53052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591057" y="5584077"/>
                <a:ext cx="18624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z</m:t>
                          </m:r>
                        </m:e>
                        <m:sub>
                          <m:r>
                            <a:rPr lang="en-US" altLang="ko-KR" i="1">
                              <a:latin typeface="Cambria Math" panose="02040503050406030204" pitchFamily="18" charset="0"/>
                            </a:rPr>
                            <m:t>2</m:t>
                          </m:r>
                        </m:sub>
                      </m:sSub>
                    </m:oMath>
                  </m:oMathPara>
                </a14:m>
                <a:endParaRPr lang="en-US" altLang="ko-K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591057" y="5584077"/>
                <a:ext cx="1862498" cy="369332"/>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06231" y="1021957"/>
            <a:ext cx="2428870" cy="442750"/>
          </a:xfrm>
          <a:prstGeom prst="rect">
            <a:avLst/>
          </a:prstGeom>
          <a:noFill/>
        </p:spPr>
        <p:txBody>
          <a:bodyPr wrap="none" rtlCol="0">
            <a:spAutoFit/>
          </a:bodyPr>
          <a:lstStyle/>
          <a:p>
            <a:pPr algn="l"/>
            <a:r>
              <a:rPr lang="en-US" altLang="ko-KR" sz="2277">
                <a:latin typeface="Consolas" panose="020B0609020204030204" pitchFamily="49" charset="0"/>
              </a:rPr>
              <a:t>(m,2) =&gt; (1,2)</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1253301" y="6008411"/>
            <a:ext cx="2590774" cy="369332"/>
          </a:xfrm>
          <a:prstGeom prst="rect">
            <a:avLst/>
          </a:prstGeom>
          <a:noFill/>
        </p:spPr>
        <p:txBody>
          <a:bodyPr wrap="none" rtlCol="0">
            <a:spAutoFit/>
          </a:bodyPr>
          <a:lstStyle/>
          <a:p>
            <a:pPr algn="l"/>
            <a:r>
              <a:rPr lang="en-US" altLang="ko-KR">
                <a:latin typeface="Consolas" panose="020B0609020204030204" pitchFamily="49" charset="0"/>
              </a:rPr>
              <a:t>(m,2)(2,1) =&gt; (m,1)</a:t>
            </a:r>
            <a:endParaRPr lang="ko-KR" altLang="en-US">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247254" y="161766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01731" y="161651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A4E89BA2-8922-44D4-92B4-43D515584E6B}"/>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7" name="텍스트 개체 틀 6">
            <a:extLst>
              <a:ext uri="{FF2B5EF4-FFF2-40B4-BE49-F238E27FC236}">
                <a16:creationId xmlns:a16="http://schemas.microsoft.com/office/drawing/2014/main" id="{DAC5EFF6-B987-4D9D-9648-986A984C8A4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6" name="TextBox 55">
            <a:extLst>
              <a:ext uri="{FF2B5EF4-FFF2-40B4-BE49-F238E27FC236}">
                <a16:creationId xmlns:a16="http://schemas.microsoft.com/office/drawing/2014/main" id="{760C6167-A058-4342-A737-BF43FC555B17}"/>
              </a:ext>
            </a:extLst>
          </p:cNvPr>
          <p:cNvSpPr txBox="1"/>
          <p:nvPr/>
        </p:nvSpPr>
        <p:spPr>
          <a:xfrm>
            <a:off x="1009872" y="6333988"/>
            <a:ext cx="3097323" cy="369332"/>
          </a:xfrm>
          <a:prstGeom prst="rect">
            <a:avLst/>
          </a:prstGeom>
          <a:noFill/>
        </p:spPr>
        <p:txBody>
          <a:bodyPr wrap="none" rtlCol="0">
            <a:spAutoFit/>
          </a:bodyPr>
          <a:lstStyle/>
          <a:p>
            <a:pPr algn="l"/>
            <a:r>
              <a:rPr lang="en-US" altLang="ko-KR">
                <a:latin typeface="Consolas" panose="020B0609020204030204" pitchFamily="49" charset="0"/>
              </a:rPr>
              <a:t>(364,2)(2,1) =&gt; (364,1)</a:t>
            </a:r>
            <a:endParaRPr lang="ko-KR" altLang="en-US">
              <a:latin typeface="Consolas" panose="020B0609020204030204" pitchFamily="49" charset="0"/>
            </a:endParaRPr>
          </a:p>
        </p:txBody>
      </p:sp>
    </p:spTree>
    <p:extLst>
      <p:ext uri="{BB962C8B-B14F-4D97-AF65-F5344CB8AC3E}">
        <p14:creationId xmlns:p14="http://schemas.microsoft.com/office/powerpoint/2010/main" val="23149218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3372173"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372173"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3928772" y="162129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3928772" y="300894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197117" y="118560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197117" y="118560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197117" y="256353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197117" y="2563530"/>
                <a:ext cx="428899" cy="350417"/>
              </a:xfrm>
              <a:prstGeom prst="rect">
                <a:avLst/>
              </a:prstGeom>
              <a:blipFill>
                <a:blip r:embed="rId4"/>
                <a:stretch>
                  <a:fillRect b="-15789"/>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4944284"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4944284"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4944284" y="146658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4944284" y="284543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6475594" y="199990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500883" y="162129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500883" y="227820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519030" y="129794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519030" y="1297943"/>
                <a:ext cx="437491" cy="350417"/>
              </a:xfrm>
              <a:prstGeom prst="rect">
                <a:avLst/>
              </a:prstGeom>
              <a:blipFill>
                <a:blip r:embed="rId5"/>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481784" y="298458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481784" y="2984584"/>
                <a:ext cx="444224" cy="350417"/>
              </a:xfrm>
              <a:prstGeom prst="rect">
                <a:avLst/>
              </a:prstGeom>
              <a:blipFill>
                <a:blip r:embed="rId6"/>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057482" y="175471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057482" y="1754711"/>
                <a:ext cx="51514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117644" y="246088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117644" y="2460880"/>
                <a:ext cx="521874" cy="350417"/>
              </a:xfrm>
              <a:prstGeom prst="rect">
                <a:avLst/>
              </a:prstGeom>
              <a:blipFill>
                <a:blip r:embed="rId8"/>
                <a:stretch>
                  <a:fillRect b="-15789"/>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040802" y="2277007"/>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570967" y="2101804"/>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570967" y="2101804"/>
                <a:ext cx="293350" cy="35041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1956930" y="11270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1956930" y="1127083"/>
                <a:ext cx="435889"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392819" y="1302292"/>
            <a:ext cx="972066" cy="3343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392819" y="1302292"/>
            <a:ext cx="972066" cy="17220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1925380" y="20842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1925380" y="2084282"/>
                <a:ext cx="442622" cy="350417"/>
              </a:xfrm>
              <a:prstGeom prst="rect">
                <a:avLst/>
              </a:prstGeom>
              <a:blipFill>
                <a:blip r:embed="rId11"/>
                <a:stretch>
                  <a:fillRect b="-15789"/>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368002" y="1636649"/>
            <a:ext cx="996883" cy="6228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368002" y="2259491"/>
            <a:ext cx="996883" cy="7648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1925380" y="30973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1925380" y="3097387"/>
                <a:ext cx="442622" cy="350417"/>
              </a:xfrm>
              <a:prstGeom prst="rect">
                <a:avLst/>
              </a:prstGeom>
              <a:blipFill>
                <a:blip r:embed="rId12"/>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368002" y="1636648"/>
            <a:ext cx="996883" cy="163594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368002" y="3024302"/>
            <a:ext cx="996883" cy="248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644997" y="11700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644997" y="1170009"/>
                <a:ext cx="480131" cy="262829"/>
              </a:xfrm>
              <a:prstGeom prst="rect">
                <a:avLst/>
              </a:prstGeom>
              <a:blipFill>
                <a:blip r:embed="rId13"/>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234898" y="15699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234898" y="1569973"/>
                <a:ext cx="480131" cy="262829"/>
              </a:xfrm>
              <a:prstGeom prst="rect">
                <a:avLst/>
              </a:prstGeom>
              <a:blipFill>
                <a:blip r:embed="rId14"/>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439437" y="20603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439437" y="2060352"/>
                <a:ext cx="485197" cy="262829"/>
              </a:xfrm>
              <a:prstGeom prst="rect">
                <a:avLst/>
              </a:prstGeom>
              <a:blipFill>
                <a:blip r:embed="rId15"/>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298655" y="24198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298655" y="2419863"/>
                <a:ext cx="485197" cy="262829"/>
              </a:xfrm>
              <a:prstGeom prst="rect">
                <a:avLst/>
              </a:prstGeom>
              <a:blipFill>
                <a:blip r:embed="rId16"/>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539617" y="2821830"/>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539617" y="2821830"/>
                <a:ext cx="485197" cy="262829"/>
              </a:xfrm>
              <a:prstGeom prst="rect">
                <a:avLst/>
              </a:prstGeom>
              <a:blipFill>
                <a:blip r:embed="rId17"/>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580079" y="31634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580079" y="3163462"/>
                <a:ext cx="485197" cy="262829"/>
              </a:xfrm>
              <a:prstGeom prst="rect">
                <a:avLst/>
              </a:prstGeom>
              <a:blipFill>
                <a:blip r:embed="rId18"/>
                <a:stretch>
                  <a:fillRect b="-13953"/>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737756" y="3777820"/>
            <a:ext cx="818914" cy="338554"/>
          </a:xfrm>
          <a:prstGeom prst="rect">
            <a:avLst/>
          </a:prstGeom>
          <a:noFill/>
        </p:spPr>
        <p:txBody>
          <a:bodyPr wrap="square" rtlCol="0">
            <a:spAutoFit/>
          </a:bodyPr>
          <a:lstStyle/>
          <a:p>
            <a:pPr algn="l"/>
            <a:r>
              <a:rPr lang="ko-KR" altLang="en-US" sz="1600" b="1">
                <a:latin typeface="+mj-ea"/>
                <a:ea typeface="+mj-ea"/>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027039" y="3255001"/>
            <a:ext cx="183384" cy="71237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5" name="TextBox 74">
            <a:extLst>
              <a:ext uri="{FF2B5EF4-FFF2-40B4-BE49-F238E27FC236}">
                <a16:creationId xmlns:a16="http://schemas.microsoft.com/office/drawing/2014/main" id="{4B3D2535-6D68-4AB8-A5D4-0F96BE78BA2B}"/>
              </a:ext>
            </a:extLst>
          </p:cNvPr>
          <p:cNvSpPr txBox="1"/>
          <p:nvPr/>
        </p:nvSpPr>
        <p:spPr>
          <a:xfrm>
            <a:off x="4176651" y="3777820"/>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505182" y="2704749"/>
            <a:ext cx="161853" cy="17913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0" name="TextBox 79">
            <a:extLst>
              <a:ext uri="{FF2B5EF4-FFF2-40B4-BE49-F238E27FC236}">
                <a16:creationId xmlns:a16="http://schemas.microsoft.com/office/drawing/2014/main" id="{ADD2AB53-1D62-467C-8E53-620B6A9CE421}"/>
              </a:ext>
            </a:extLst>
          </p:cNvPr>
          <p:cNvSpPr txBox="1"/>
          <p:nvPr/>
        </p:nvSpPr>
        <p:spPr>
          <a:xfrm>
            <a:off x="6695804" y="3777820"/>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034166" y="2835531"/>
            <a:ext cx="146360" cy="151429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2" name="타원 81">
            <a:extLst>
              <a:ext uri="{FF2B5EF4-FFF2-40B4-BE49-F238E27FC236}">
                <a16:creationId xmlns:a16="http://schemas.microsoft.com/office/drawing/2014/main" id="{9D755FC8-07B2-4439-B6F4-114FFB91DF73}"/>
              </a:ext>
            </a:extLst>
          </p:cNvPr>
          <p:cNvSpPr/>
          <p:nvPr/>
        </p:nvSpPr>
        <p:spPr>
          <a:xfrm>
            <a:off x="3429352"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001463"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573574"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3985951"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558062"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021870" y="5506228"/>
            <a:ext cx="556599" cy="303012"/>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125042" y="509795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688891" y="4820489"/>
                <a:ext cx="399918"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688891" y="4820489"/>
                <a:ext cx="399918" cy="262829"/>
              </a:xfrm>
              <a:prstGeom prst="rect">
                <a:avLst/>
              </a:prstGeom>
              <a:blipFill>
                <a:blip r:embed="rId19"/>
                <a:stretch>
                  <a:fillRect l="-3030" b="-13953"/>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2866965" y="5620455"/>
            <a:ext cx="562387" cy="2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644996" y="5489052"/>
            <a:ext cx="125034" cy="262829"/>
          </a:xfrm>
          <a:prstGeom prst="rect">
            <a:avLst/>
          </a:prstGeom>
          <a:noFill/>
        </p:spPr>
        <p:txBody>
          <a:bodyPr wrap="none" lIns="0" tIns="0" rIns="0" bIns="0" rtlCol="0">
            <a:spAutoFit/>
          </a:bodyPr>
          <a:lstStyle/>
          <a:p>
            <a:pPr algn="l"/>
            <a:r>
              <a:rPr lang="en-US" altLang="ko-KR" sz="1708">
                <a:latin typeface="Cambria Math" panose="02040503050406030204" pitchFamily="18" charset="0"/>
                <a:ea typeface="Cambria Math" panose="02040503050406030204" pitchFamily="18" charset="0"/>
              </a:rPr>
              <a:t>X</a:t>
            </a:r>
            <a:endParaRPr lang="ko-KR" altLang="en-US" sz="1708">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095845" y="5837450"/>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749146" y="6111639"/>
                <a:ext cx="337465"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749146" y="6111639"/>
                <a:ext cx="337465" cy="262829"/>
              </a:xfrm>
              <a:prstGeom prst="rect">
                <a:avLst/>
              </a:prstGeom>
              <a:blipFill>
                <a:blip r:embed="rId20"/>
                <a:stretch>
                  <a:fillRect l="-5455"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205506" y="5316433"/>
                <a:ext cx="334259"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205506" y="5316433"/>
                <a:ext cx="334259" cy="262829"/>
              </a:xfrm>
              <a:prstGeom prst="rect">
                <a:avLst/>
              </a:prstGeom>
              <a:blipFill>
                <a:blip r:embed="rId21"/>
                <a:stretch>
                  <a:fillRect l="-5455"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5821216" y="5280539"/>
                <a:ext cx="35779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A</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5821216" y="5280539"/>
                <a:ext cx="357790" cy="262829"/>
              </a:xfrm>
              <a:prstGeom prst="rect">
                <a:avLst/>
              </a:prstGeom>
              <a:blipFill>
                <a:blip r:embed="rId22"/>
                <a:stretch>
                  <a:fillRect l="-5085" b="-16279"/>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248536" y="509090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5812385" y="4813439"/>
                <a:ext cx="404983"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5812385" y="4813439"/>
                <a:ext cx="404983" cy="262829"/>
              </a:xfrm>
              <a:prstGeom prst="rect">
                <a:avLst/>
              </a:prstGeom>
              <a:blipFill>
                <a:blip r:embed="rId23"/>
                <a:stretch>
                  <a:fillRect l="-2985" b="-13953"/>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219339" y="5830399"/>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5872641" y="6104588"/>
                <a:ext cx="34253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5872641" y="6104588"/>
                <a:ext cx="342530" cy="262829"/>
              </a:xfrm>
              <a:prstGeom prst="rect">
                <a:avLst/>
              </a:prstGeom>
              <a:blipFill>
                <a:blip r:embed="rId24"/>
                <a:stretch>
                  <a:fillRect l="-5263" b="-13636"/>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157826" y="5643018"/>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7677523" y="542622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7677523" y="5426220"/>
                <a:ext cx="293350" cy="350417"/>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440456" y="4462616"/>
            <a:ext cx="1420582" cy="369332"/>
          </a:xfrm>
          <a:prstGeom prst="rect">
            <a:avLst/>
          </a:prstGeom>
          <a:noFill/>
        </p:spPr>
        <p:txBody>
          <a:bodyPr wrap="none" rtlCol="0">
            <a:spAutoFit/>
          </a:bodyPr>
          <a:lstStyle/>
          <a:p>
            <a:pPr algn="l"/>
            <a:r>
              <a:rPr lang="ko-KR" altLang="en-US" b="1">
                <a:latin typeface="+mj-ea"/>
                <a:ea typeface="+mj-ea"/>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735604" y="3527679"/>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(3,2)</m:t>
                      </m:r>
                    </m:oMath>
                  </m:oMathPara>
                </a14:m>
                <a:endParaRPr lang="ko-KR" altLang="en-US">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735604" y="3527679"/>
                <a:ext cx="623569" cy="276999"/>
              </a:xfrm>
              <a:prstGeom prst="rect">
                <a:avLst/>
              </a:prstGeom>
              <a:blipFill>
                <a:blip r:embed="rId26"/>
                <a:stretch>
                  <a:fillRect l="-6863" t="-4444" r="-7843" b="-3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5854474" y="2946118"/>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(2,1)</m:t>
                      </m:r>
                    </m:oMath>
                  </m:oMathPara>
                </a14:m>
                <a:endParaRPr lang="ko-KR" altLang="en-US">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5854474" y="2946118"/>
                <a:ext cx="623569" cy="276999"/>
              </a:xfrm>
              <a:prstGeom prst="rect">
                <a:avLst/>
              </a:prstGeom>
              <a:blipFill>
                <a:blip r:embed="rId27"/>
                <a:stretch>
                  <a:fillRect l="-6796" t="-2174" r="-6796" b="-32609"/>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204069" y="4715684"/>
            <a:ext cx="817853" cy="369332"/>
          </a:xfrm>
          <a:prstGeom prst="rect">
            <a:avLst/>
          </a:prstGeom>
          <a:noFill/>
        </p:spPr>
        <p:txBody>
          <a:bodyPr wrap="none" rtlCol="0">
            <a:spAutoFit/>
          </a:bodyPr>
          <a:lstStyle/>
          <a:p>
            <a:pPr algn="l"/>
            <a:r>
              <a:rPr lang="en-US" altLang="ko-KR">
                <a:latin typeface="Consolas" panose="020B0609020204030204" pitchFamily="49" charset="0"/>
              </a:rPr>
              <a:t>(3,2)</a:t>
            </a:r>
            <a:endParaRPr lang="ko-KR" altLang="en-US">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718418" y="5468118"/>
            <a:ext cx="817853" cy="369332"/>
          </a:xfrm>
          <a:prstGeom prst="rect">
            <a:avLst/>
          </a:prstGeom>
          <a:noFill/>
        </p:spPr>
        <p:txBody>
          <a:bodyPr wrap="none" rtlCol="0">
            <a:spAutoFit/>
          </a:bodyPr>
          <a:lstStyle/>
          <a:p>
            <a:pPr algn="l"/>
            <a:r>
              <a:rPr lang="en-US" altLang="ko-KR">
                <a:latin typeface="Consolas" panose="020B0609020204030204" pitchFamily="49" charset="0"/>
              </a:rPr>
              <a:t>(5,3)</a:t>
            </a:r>
            <a:endParaRPr lang="ko-KR" altLang="en-US">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032319" y="4915484"/>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004689" y="6129426"/>
            <a:ext cx="691215" cy="369332"/>
          </a:xfrm>
          <a:prstGeom prst="rect">
            <a:avLst/>
          </a:prstGeom>
          <a:noFill/>
        </p:spPr>
        <p:txBody>
          <a:bodyPr wrap="none" rtlCol="0">
            <a:spAutoFit/>
          </a:bodyPr>
          <a:lstStyle/>
          <a:p>
            <a:pPr algn="l"/>
            <a:r>
              <a:rPr lang="en-US" altLang="ko-KR">
                <a:latin typeface="Consolas" panose="020B0609020204030204" pitchFamily="49" charset="0"/>
              </a:rPr>
              <a:t>(2,)</a:t>
            </a:r>
            <a:endParaRPr lang="ko-KR" altLang="en-US">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001463" y="4938228"/>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5757904" y="4399627"/>
            <a:ext cx="817853" cy="369332"/>
          </a:xfrm>
          <a:prstGeom prst="rect">
            <a:avLst/>
          </a:prstGeom>
          <a:noFill/>
        </p:spPr>
        <p:txBody>
          <a:bodyPr wrap="none" rtlCol="0">
            <a:spAutoFit/>
          </a:bodyPr>
          <a:lstStyle/>
          <a:p>
            <a:pPr algn="l"/>
            <a:r>
              <a:rPr lang="en-US" altLang="ko-KR">
                <a:latin typeface="Consolas" panose="020B0609020204030204" pitchFamily="49" charset="0"/>
              </a:rPr>
              <a:t>(2,1)</a:t>
            </a:r>
            <a:endParaRPr lang="ko-KR" altLang="en-US">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263261" y="6089569"/>
            <a:ext cx="415498" cy="369332"/>
          </a:xfrm>
          <a:prstGeom prst="rect">
            <a:avLst/>
          </a:prstGeom>
          <a:noFill/>
        </p:spPr>
        <p:txBody>
          <a:bodyPr wrap="none" rtlCol="0">
            <a:spAutoFit/>
          </a:bodyPr>
          <a:lstStyle/>
          <a:p>
            <a:pPr algn="l"/>
            <a:r>
              <a:rPr lang="ko-KR" altLang="en-US">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7717729" y="5076244"/>
            <a:ext cx="817853" cy="369332"/>
          </a:xfrm>
          <a:prstGeom prst="rect">
            <a:avLst/>
          </a:prstGeom>
          <a:noFill/>
        </p:spPr>
        <p:txBody>
          <a:bodyPr wrap="none" rtlCol="0">
            <a:spAutoFit/>
          </a:bodyPr>
          <a:lstStyle/>
          <a:p>
            <a:pPr algn="l"/>
            <a:r>
              <a:rPr lang="en-US" altLang="ko-KR">
                <a:latin typeface="Consolas" panose="020B0609020204030204" pitchFamily="49" charset="0"/>
              </a:rPr>
              <a:t>(5,1)</a:t>
            </a:r>
            <a:endParaRPr lang="ko-KR" altLang="en-US">
              <a:latin typeface="Consolas" panose="020B0609020204030204" pitchFamily="49" charset="0"/>
            </a:endParaRPr>
          </a:p>
        </p:txBody>
      </p:sp>
      <p:sp>
        <p:nvSpPr>
          <p:cNvPr id="4" name="텍스트 개체 틀 3">
            <a:extLst>
              <a:ext uri="{FF2B5EF4-FFF2-40B4-BE49-F238E27FC236}">
                <a16:creationId xmlns:a16="http://schemas.microsoft.com/office/drawing/2014/main" id="{97A06EC1-74D5-4696-84D6-1AE0F9AC8CBF}"/>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6" name="텍스트 개체 틀 6">
            <a:extLst>
              <a:ext uri="{FF2B5EF4-FFF2-40B4-BE49-F238E27FC236}">
                <a16:creationId xmlns:a16="http://schemas.microsoft.com/office/drawing/2014/main" id="{2AD65A18-A4FE-437E-AC54-2BA278EFE5F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68085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91E4F0C8-5A19-40A0-A812-2CF4624B508A}"/>
              </a:ext>
            </a:extLst>
          </p:cNvPr>
          <p:cNvGrpSpPr/>
          <p:nvPr/>
        </p:nvGrpSpPr>
        <p:grpSpPr>
          <a:xfrm>
            <a:off x="2047133" y="963365"/>
            <a:ext cx="6276077" cy="5286992"/>
            <a:chOff x="2325878" y="1138166"/>
            <a:chExt cx="6276077" cy="5286992"/>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436830" y="172573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436830" y="1725739"/>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436830" y="253491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436830" y="2534910"/>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375938" y="196554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375938" y="1965545"/>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375939"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375939" y="3378893"/>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831873" y="208396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831874"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237465"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93398"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892763" y="1953707"/>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892763" y="2762877"/>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892763" y="2193512"/>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892763" y="1953707"/>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050957" y="2193512"/>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050958" y="3606860"/>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912483" y="3606860"/>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379465" y="5443515"/>
              <a:ext cx="800219" cy="338554"/>
            </a:xfrm>
            <a:prstGeom prst="rect">
              <a:avLst/>
            </a:prstGeom>
            <a:noFill/>
          </p:spPr>
          <p:txBody>
            <a:bodyPr wrap="none" rtlCol="0">
              <a:spAutoFit/>
            </a:bodyPr>
            <a:lstStyle/>
            <a:p>
              <a:pPr algn="l"/>
              <a:r>
                <a:rPr lang="ko-KR" altLang="en-US" sz="1600" b="1">
                  <a:latin typeface="+mj-ea"/>
                  <a:ea typeface="+mj-ea"/>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291497" y="5294640"/>
              <a:ext cx="800219" cy="338554"/>
            </a:xfrm>
            <a:prstGeom prst="rect">
              <a:avLst/>
            </a:prstGeom>
            <a:noFill/>
          </p:spPr>
          <p:txBody>
            <a:bodyPr wrap="none" rtlCol="0">
              <a:spAutoFit/>
            </a:bodyPr>
            <a:lstStyle/>
            <a:p>
              <a:pPr algn="l"/>
              <a:r>
                <a:rPr lang="ko-KR" altLang="en-US" sz="1600" b="1">
                  <a:latin typeface="+mj-ea"/>
                  <a:ea typeface="+mj-ea"/>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101517" y="3893306"/>
              <a:ext cx="800219" cy="338554"/>
            </a:xfrm>
            <a:prstGeom prst="rect">
              <a:avLst/>
            </a:prstGeom>
            <a:noFill/>
          </p:spPr>
          <p:txBody>
            <a:bodyPr wrap="none" rtlCol="0">
              <a:spAutoFit/>
            </a:bodyPr>
            <a:lstStyle/>
            <a:p>
              <a:pPr algn="l"/>
              <a:r>
                <a:rPr lang="ko-KR" altLang="en-US" sz="1600" b="1">
                  <a:latin typeface="+mj-ea"/>
                  <a:ea typeface="+mj-ea"/>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269141" y="5138633"/>
              <a:ext cx="1108265" cy="584775"/>
            </a:xfrm>
            <a:prstGeom prst="rect">
              <a:avLst/>
            </a:prstGeom>
            <a:noFill/>
          </p:spPr>
          <p:txBody>
            <a:bodyPr wrap="square" rtlCol="0">
              <a:spAutoFit/>
            </a:bodyPr>
            <a:lstStyle/>
            <a:p>
              <a:pPr algn="l"/>
              <a:r>
                <a:rPr lang="ko-KR" altLang="en-US" sz="1600" b="1">
                  <a:latin typeface="+mj-ea"/>
                  <a:ea typeface="+mj-ea"/>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780585" y="3423004"/>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780585" y="3423004"/>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375939" y="474946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375939" y="4749466"/>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831874" y="486789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050958" y="3606861"/>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32863" y="4360944"/>
              <a:ext cx="1714620" cy="42553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55942" y="5117821"/>
              <a:ext cx="376131"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436829" y="334408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436829" y="3344080"/>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436828" y="493257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436828" y="4932577"/>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892763" y="2762877"/>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892763" y="1953707"/>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892763" y="2193512"/>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892762" y="3572046"/>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892762" y="3572047"/>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892761" y="2193513"/>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892762" y="3606861"/>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892762" y="4977433"/>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510806" y="4113388"/>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510806" y="4113388"/>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461625" y="4023363"/>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461625" y="4023363"/>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325566" y="1138166"/>
              <a:ext cx="2247731" cy="584775"/>
            </a:xfrm>
            <a:prstGeom prst="rect">
              <a:avLst/>
            </a:prstGeom>
            <a:noFill/>
          </p:spPr>
          <p:txBody>
            <a:bodyPr wrap="none" rtlCol="0">
              <a:spAutoFit/>
            </a:bodyPr>
            <a:lstStyle/>
            <a:p>
              <a:pPr algn="l"/>
              <a:r>
                <a:rPr lang="ko-KR" altLang="en-US" sz="1600" b="1">
                  <a:latin typeface="+mj-ea"/>
                  <a:ea typeface="+mj-ea"/>
                </a:rPr>
                <a:t>한 층의 활성화 함수는</a:t>
              </a:r>
              <a:endParaRPr lang="en-US" altLang="ko-KR" sz="1600" b="1">
                <a:latin typeface="+mj-ea"/>
                <a:ea typeface="+mj-ea"/>
              </a:endParaRPr>
            </a:p>
            <a:p>
              <a:pPr algn="l"/>
              <a:r>
                <a:rPr lang="ko-KR" altLang="en-US" sz="1600" b="1">
                  <a:latin typeface="+mj-ea"/>
                  <a:ea typeface="+mj-ea"/>
                </a:rPr>
                <a:t>모두 같아야 한다</a:t>
              </a:r>
              <a:r>
                <a:rPr lang="en-US" altLang="ko-KR" sz="1600" b="1">
                  <a:latin typeface="+mj-ea"/>
                  <a:ea typeface="+mj-ea"/>
                </a:rPr>
                <a:t>.</a:t>
              </a:r>
              <a:endParaRPr lang="ko-KR" altLang="en-US" sz="1600" b="1">
                <a:latin typeface="+mj-ea"/>
                <a:ea typeface="+mj-ea"/>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514910" y="1149447"/>
              <a:ext cx="361028" cy="150801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808236" y="1856121"/>
              <a:ext cx="1774376"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122950" y="2541407"/>
              <a:ext cx="3144949"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28175" y="3862759"/>
              <a:ext cx="595035" cy="338554"/>
            </a:xfrm>
            <a:prstGeom prst="rect">
              <a:avLst/>
            </a:prstGeom>
            <a:noFill/>
          </p:spPr>
          <p:txBody>
            <a:bodyPr wrap="none" rtlCol="0">
              <a:spAutoFit/>
            </a:bodyPr>
            <a:lstStyle/>
            <a:p>
              <a:pPr algn="l"/>
              <a:r>
                <a:rPr lang="ko-KR" altLang="en-US" sz="1600" b="1">
                  <a:latin typeface="+mj-ea"/>
                  <a:ea typeface="+mj-ea"/>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325878" y="5982408"/>
              <a:ext cx="6276077" cy="442750"/>
            </a:xfrm>
            <a:prstGeom prst="rect">
              <a:avLst/>
            </a:prstGeom>
            <a:noFill/>
          </p:spPr>
          <p:txBody>
            <a:bodyPr wrap="none" rtlCol="0">
              <a:spAutoFit/>
            </a:bodyPr>
            <a:lstStyle/>
            <a:p>
              <a:pPr algn="l"/>
              <a:r>
                <a:rPr lang="en-US" altLang="ko-KR" sz="2277">
                  <a:latin typeface="Consolas" panose="020B0609020204030204" pitchFamily="49" charset="0"/>
                </a:rPr>
                <a:t>(m, n)(n, k) =&gt; (m, k)(k, 1) =&gt; (m, 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728655" y="5641572"/>
              <a:ext cx="352982" cy="400110"/>
            </a:xfrm>
            <a:prstGeom prst="rect">
              <a:avLst/>
            </a:prstGeom>
            <a:noFill/>
          </p:spPr>
          <p:txBody>
            <a:bodyPr wrap="none" rtlCol="0">
              <a:spAutoFit/>
            </a:bodyPr>
            <a:lstStyle/>
            <a:p>
              <a:pPr algn="l"/>
              <a:r>
                <a:rPr lang="en-US" altLang="ko-KR" sz="2000" b="1">
                  <a:latin typeface="+mj-ea"/>
                  <a:ea typeface="+mj-ea"/>
                </a:rPr>
                <a:t>X</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588492" y="5660605"/>
                  <a:ext cx="712375"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588492" y="5660605"/>
                  <a:ext cx="712375" cy="442750"/>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144007" y="5654560"/>
                  <a:ext cx="532132"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𝐴</m:t>
                        </m:r>
                      </m:oMath>
                    </m:oMathPara>
                  </a14:m>
                  <a:endParaRPr lang="ko-KR" altLang="en-US" sz="2277">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144007" y="5654560"/>
                  <a:ext cx="532132" cy="442750"/>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025903" y="5643914"/>
                  <a:ext cx="719107"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025903" y="5643914"/>
                  <a:ext cx="719107" cy="442750"/>
                </a:xfrm>
                <a:prstGeom prst="rect">
                  <a:avLst/>
                </a:prstGeom>
                <a:blipFill>
                  <a:blip r:embed="rId15"/>
                  <a:stretch>
                    <a:fillRect b="-1370"/>
                  </a:stretch>
                </a:blipFill>
              </p:spPr>
              <p:txBody>
                <a:bodyPr/>
                <a:lstStyle/>
                <a:p>
                  <a:r>
                    <a:rPr lang="ko-KR" altLang="en-US">
                      <a:noFill/>
                    </a:rPr>
                    <a:t> </a:t>
                  </a:r>
                </a:p>
              </p:txBody>
            </p:sp>
          </mc:Fallback>
        </mc:AlternateContent>
      </p:grpSp>
      <p:sp>
        <p:nvSpPr>
          <p:cNvPr id="3" name="텍스트 개체 틀 2">
            <a:extLst>
              <a:ext uri="{FF2B5EF4-FFF2-40B4-BE49-F238E27FC236}">
                <a16:creationId xmlns:a16="http://schemas.microsoft.com/office/drawing/2014/main" id="{23FF7F9F-7337-432D-97A7-58D4E5CEB58B}"/>
              </a:ext>
            </a:extLst>
          </p:cNvPr>
          <p:cNvSpPr>
            <a:spLocks noGrp="1"/>
          </p:cNvSpPr>
          <p:nvPr>
            <p:ph type="body" sz="quarter" idx="19"/>
          </p:nvPr>
        </p:nvSpPr>
        <p:spPr/>
        <p:txBody>
          <a:bodyPr/>
          <a:lstStyle/>
          <a:p>
            <a:r>
              <a:rPr lang="en-US" altLang="ko-KR"/>
              <a:t>2</a:t>
            </a:r>
            <a:r>
              <a:rPr lang="ko-KR" altLang="en-US"/>
              <a:t>층의 완전연결 신경망</a:t>
            </a:r>
          </a:p>
        </p:txBody>
      </p:sp>
      <p:sp>
        <p:nvSpPr>
          <p:cNvPr id="8" name="텍스트 개체 틀 6">
            <a:extLst>
              <a:ext uri="{FF2B5EF4-FFF2-40B4-BE49-F238E27FC236}">
                <a16:creationId xmlns:a16="http://schemas.microsoft.com/office/drawing/2014/main" id="{1765D161-DEE2-4773-806E-6E29A49A89D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957750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24932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586059" y="3279971"/>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586059" y="4171842"/>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7188430" y="2575694"/>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578683" y="2926101"/>
            <a:ext cx="1" cy="3538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578683" y="3759590"/>
            <a:ext cx="0" cy="4122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7074378" y="5063224"/>
            <a:ext cx="1008612" cy="479619"/>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예측</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Y'</a:t>
            </a:r>
            <a:endParaRPr lang="ko-KR" altLang="en-US" sz="170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578683" y="4651462"/>
            <a:ext cx="1" cy="4117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953000" y="3365215"/>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919292" y="3519780"/>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953000" y="4279214"/>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919292" y="4433779"/>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4565074" y="3519781"/>
            <a:ext cx="361584" cy="913999"/>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28" name="TextBox 27">
            <a:extLst>
              <a:ext uri="{FF2B5EF4-FFF2-40B4-BE49-F238E27FC236}">
                <a16:creationId xmlns:a16="http://schemas.microsoft.com/office/drawing/2014/main" id="{E78172CF-CF7B-48E1-AB3A-06ECD101D0C1}"/>
              </a:ext>
            </a:extLst>
          </p:cNvPr>
          <p:cNvSpPr txBox="1"/>
          <p:nvPr/>
        </p:nvSpPr>
        <p:spPr>
          <a:xfrm>
            <a:off x="2986500" y="3728575"/>
            <a:ext cx="1758815" cy="501035"/>
          </a:xfrm>
          <a:prstGeom prst="rect">
            <a:avLst/>
          </a:prstGeom>
          <a:noFill/>
        </p:spPr>
        <p:txBody>
          <a:bodyPr wrap="none" rtlCol="0">
            <a:spAutoFit/>
          </a:bodyPr>
          <a:lstStyle/>
          <a:p>
            <a:pPr algn="l"/>
            <a:r>
              <a:rPr lang="ko-KR" altLang="en-US" sz="1328" b="1">
                <a:latin typeface="+mj-ea"/>
                <a:ea typeface="+mj-ea"/>
              </a:rPr>
              <a:t>목표</a:t>
            </a:r>
            <a:r>
              <a:rPr lang="en-US" altLang="ko-KR" sz="1328" b="1">
                <a:latin typeface="+mj-ea"/>
                <a:ea typeface="+mj-ea"/>
              </a:rPr>
              <a:t>: </a:t>
            </a:r>
            <a:r>
              <a:rPr lang="ko-KR" altLang="en-US" sz="1328" b="1">
                <a:latin typeface="+mj-ea"/>
                <a:ea typeface="+mj-ea"/>
              </a:rPr>
              <a:t>이런 가중치의 </a:t>
            </a:r>
            <a:endParaRPr lang="en-US" altLang="ko-KR" sz="1328" b="1">
              <a:latin typeface="+mj-ea"/>
              <a:ea typeface="+mj-ea"/>
            </a:endParaRPr>
          </a:p>
          <a:p>
            <a:pPr algn="l"/>
            <a:r>
              <a:rPr lang="ko-KR" altLang="en-US" sz="1328" b="1">
                <a:latin typeface="+mj-ea"/>
                <a:ea typeface="+mj-ea"/>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362856" y="980010"/>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실제 값과 비교해서 그 차이를 구한다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타깃과 손실함수</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err="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2" name="텍스트 개체 틀 1">
            <a:extLst>
              <a:ext uri="{FF2B5EF4-FFF2-40B4-BE49-F238E27FC236}">
                <a16:creationId xmlns:a16="http://schemas.microsoft.com/office/drawing/2014/main" id="{3AC0EB3B-3400-44F8-A2B6-D53FCDCE94D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3" name="텍스트 개체 틀 2">
            <a:extLst>
              <a:ext uri="{FF2B5EF4-FFF2-40B4-BE49-F238E27FC236}">
                <a16:creationId xmlns:a16="http://schemas.microsoft.com/office/drawing/2014/main" id="{F460FFDE-A20E-45D7-832C-9EF95720E3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17654472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 name="TextBox 2">
            <a:extLst>
              <a:ext uri="{FF2B5EF4-FFF2-40B4-BE49-F238E27FC236}">
                <a16:creationId xmlns:a16="http://schemas.microsoft.com/office/drawing/2014/main" id="{69EB9BDD-F702-BFEB-D370-41145AB05F4B}"/>
              </a:ext>
            </a:extLst>
          </p:cNvPr>
          <p:cNvSpPr txBox="1"/>
          <p:nvPr/>
        </p:nvSpPr>
        <p:spPr>
          <a:xfrm>
            <a:off x="22071" y="2881469"/>
            <a:ext cx="1082348" cy="338554"/>
          </a:xfrm>
          <a:prstGeom prst="rect">
            <a:avLst/>
          </a:prstGeom>
          <a:noFill/>
        </p:spPr>
        <p:txBody>
          <a:bodyPr wrap="none" rtlCol="0">
            <a:spAutoFit/>
          </a:bodyPr>
          <a:lstStyle/>
          <a:p>
            <a:pPr algn="l"/>
            <a:r>
              <a:rPr lang="en-US" altLang="ko-KR" sz="1600">
                <a:latin typeface="Consolas" panose="020B0609020204030204" pitchFamily="49" charset="0"/>
              </a:rPr>
              <a:t>(364,30)</a:t>
            </a:r>
            <a:endParaRPr lang="ko-KR" altLang="en-US" sz="1600">
              <a:latin typeface="Consolas" panose="020B0609020204030204" pitchFamily="49" charset="0"/>
            </a:endParaRPr>
          </a:p>
        </p:txBody>
      </p:sp>
      <p:sp>
        <p:nvSpPr>
          <p:cNvPr id="42" name="TextBox 41">
            <a:extLst>
              <a:ext uri="{FF2B5EF4-FFF2-40B4-BE49-F238E27FC236}">
                <a16:creationId xmlns:a16="http://schemas.microsoft.com/office/drawing/2014/main" id="{652592BC-E960-92CD-3DA9-934AE27B4772}"/>
              </a:ext>
            </a:extLst>
          </p:cNvPr>
          <p:cNvSpPr txBox="1"/>
          <p:nvPr/>
        </p:nvSpPr>
        <p:spPr>
          <a:xfrm>
            <a:off x="956556" y="2043338"/>
            <a:ext cx="857927" cy="338554"/>
          </a:xfrm>
          <a:prstGeom prst="rect">
            <a:avLst/>
          </a:prstGeom>
          <a:noFill/>
        </p:spPr>
        <p:txBody>
          <a:bodyPr wrap="none" rtlCol="0">
            <a:spAutoFit/>
          </a:bodyPr>
          <a:lstStyle/>
          <a:p>
            <a:pPr algn="l"/>
            <a:r>
              <a:rPr lang="en-US" altLang="ko-KR" sz="1600">
                <a:latin typeface="Consolas" panose="020B0609020204030204" pitchFamily="49" charset="0"/>
              </a:rPr>
              <a:t>(30,2)</a:t>
            </a:r>
            <a:endParaRPr lang="ko-KR" altLang="en-US" sz="1600">
              <a:latin typeface="Consolas" panose="020B0609020204030204" pitchFamily="49" charset="0"/>
            </a:endParaRPr>
          </a:p>
        </p:txBody>
      </p:sp>
      <p:sp>
        <p:nvSpPr>
          <p:cNvPr id="43" name="TextBox 42">
            <a:extLst>
              <a:ext uri="{FF2B5EF4-FFF2-40B4-BE49-F238E27FC236}">
                <a16:creationId xmlns:a16="http://schemas.microsoft.com/office/drawing/2014/main" id="{FDD4302F-3501-6196-5D6A-A4A2321C65EE}"/>
              </a:ext>
            </a:extLst>
          </p:cNvPr>
          <p:cNvSpPr txBox="1"/>
          <p:nvPr/>
        </p:nvSpPr>
        <p:spPr>
          <a:xfrm>
            <a:off x="639802" y="4149283"/>
            <a:ext cx="633507" cy="338554"/>
          </a:xfrm>
          <a:prstGeom prst="rect">
            <a:avLst/>
          </a:prstGeom>
          <a:noFill/>
        </p:spPr>
        <p:txBody>
          <a:bodyPr wrap="none" rtlCol="0">
            <a:spAutoFit/>
          </a:bodyPr>
          <a:lstStyle/>
          <a:p>
            <a:pPr algn="l"/>
            <a:r>
              <a:rPr lang="en-US" altLang="ko-KR" sz="1600">
                <a:latin typeface="Consolas" panose="020B0609020204030204" pitchFamily="49" charset="0"/>
              </a:rPr>
              <a:t>(2,)</a:t>
            </a:r>
            <a:endParaRPr lang="ko-KR" altLang="en-US" sz="1600">
              <a:latin typeface="Consolas" panose="020B0609020204030204" pitchFamily="49" charset="0"/>
            </a:endParaRPr>
          </a:p>
        </p:txBody>
      </p:sp>
      <p:sp>
        <p:nvSpPr>
          <p:cNvPr id="44" name="TextBox 43">
            <a:extLst>
              <a:ext uri="{FF2B5EF4-FFF2-40B4-BE49-F238E27FC236}">
                <a16:creationId xmlns:a16="http://schemas.microsoft.com/office/drawing/2014/main" id="{E6AD57EC-2C97-F194-1B9E-6EDC2D7AF5CB}"/>
              </a:ext>
            </a:extLst>
          </p:cNvPr>
          <p:cNvSpPr txBox="1"/>
          <p:nvPr/>
        </p:nvSpPr>
        <p:spPr>
          <a:xfrm>
            <a:off x="2097176" y="3578906"/>
            <a:ext cx="970137" cy="338554"/>
          </a:xfrm>
          <a:prstGeom prst="rect">
            <a:avLst/>
          </a:prstGeom>
          <a:noFill/>
        </p:spPr>
        <p:txBody>
          <a:bodyPr wrap="none" rtlCol="0">
            <a:spAutoFit/>
          </a:bodyPr>
          <a:lstStyle/>
          <a:p>
            <a:pPr algn="l"/>
            <a:r>
              <a:rPr lang="en-US" altLang="ko-KR" sz="1600">
                <a:latin typeface="Consolas" panose="020B0609020204030204" pitchFamily="49" charset="0"/>
              </a:rPr>
              <a:t>(364,2)</a:t>
            </a:r>
            <a:endParaRPr lang="ko-KR" altLang="en-US" sz="1600">
              <a:latin typeface="Consolas" panose="020B0609020204030204" pitchFamily="49" charset="0"/>
            </a:endParaRPr>
          </a:p>
        </p:txBody>
      </p:sp>
      <p:sp>
        <p:nvSpPr>
          <p:cNvPr id="45" name="TextBox 44">
            <a:extLst>
              <a:ext uri="{FF2B5EF4-FFF2-40B4-BE49-F238E27FC236}">
                <a16:creationId xmlns:a16="http://schemas.microsoft.com/office/drawing/2014/main" id="{E85BAD58-8AB5-38A3-BFE5-9745C3ADDD6A}"/>
              </a:ext>
            </a:extLst>
          </p:cNvPr>
          <p:cNvSpPr txBox="1"/>
          <p:nvPr/>
        </p:nvSpPr>
        <p:spPr>
          <a:xfrm>
            <a:off x="3613358" y="3593291"/>
            <a:ext cx="970137" cy="338554"/>
          </a:xfrm>
          <a:prstGeom prst="rect">
            <a:avLst/>
          </a:prstGeom>
          <a:noFill/>
        </p:spPr>
        <p:txBody>
          <a:bodyPr wrap="none" rtlCol="0">
            <a:spAutoFit/>
          </a:bodyPr>
          <a:lstStyle/>
          <a:p>
            <a:pPr algn="l"/>
            <a:r>
              <a:rPr lang="en-US" altLang="ko-KR" sz="1600">
                <a:latin typeface="Consolas" panose="020B0609020204030204" pitchFamily="49" charset="0"/>
              </a:rPr>
              <a:t>(364,2)</a:t>
            </a:r>
            <a:endParaRPr lang="ko-KR" altLang="en-US" sz="1600">
              <a:latin typeface="Consolas" panose="020B0609020204030204" pitchFamily="49" charset="0"/>
            </a:endParaRPr>
          </a:p>
        </p:txBody>
      </p:sp>
      <p:sp>
        <p:nvSpPr>
          <p:cNvPr id="46" name="TextBox 45">
            <a:extLst>
              <a:ext uri="{FF2B5EF4-FFF2-40B4-BE49-F238E27FC236}">
                <a16:creationId xmlns:a16="http://schemas.microsoft.com/office/drawing/2014/main" id="{F1AF35BA-9A82-EAF3-A43B-684A555E505A}"/>
              </a:ext>
            </a:extLst>
          </p:cNvPr>
          <p:cNvSpPr txBox="1"/>
          <p:nvPr/>
        </p:nvSpPr>
        <p:spPr>
          <a:xfrm>
            <a:off x="3648941" y="2586726"/>
            <a:ext cx="745717" cy="338554"/>
          </a:xfrm>
          <a:prstGeom prst="rect">
            <a:avLst/>
          </a:prstGeom>
          <a:noFill/>
        </p:spPr>
        <p:txBody>
          <a:bodyPr wrap="none" rtlCol="0">
            <a:spAutoFit/>
          </a:bodyPr>
          <a:lstStyle/>
          <a:p>
            <a:pPr algn="l"/>
            <a:r>
              <a:rPr lang="en-US" altLang="ko-KR" sz="1600">
                <a:latin typeface="Consolas" panose="020B0609020204030204" pitchFamily="49" charset="0"/>
              </a:rPr>
              <a:t>(2,1)</a:t>
            </a:r>
            <a:endParaRPr lang="ko-KR" altLang="en-US" sz="1600">
              <a:latin typeface="Consolas" panose="020B0609020204030204" pitchFamily="49" charset="0"/>
            </a:endParaRPr>
          </a:p>
        </p:txBody>
      </p:sp>
      <p:sp>
        <p:nvSpPr>
          <p:cNvPr id="47" name="TextBox 46">
            <a:extLst>
              <a:ext uri="{FF2B5EF4-FFF2-40B4-BE49-F238E27FC236}">
                <a16:creationId xmlns:a16="http://schemas.microsoft.com/office/drawing/2014/main" id="{B854763F-4E31-81FE-4E8F-2CD737564BEE}"/>
              </a:ext>
            </a:extLst>
          </p:cNvPr>
          <p:cNvSpPr txBox="1"/>
          <p:nvPr/>
        </p:nvSpPr>
        <p:spPr>
          <a:xfrm>
            <a:off x="4283037" y="4123823"/>
            <a:ext cx="409086" cy="338554"/>
          </a:xfrm>
          <a:prstGeom prst="rect">
            <a:avLst/>
          </a:prstGeom>
          <a:noFill/>
        </p:spPr>
        <p:txBody>
          <a:bodyPr wrap="none" rtlCol="0">
            <a:spAutoFit/>
          </a:bodyPr>
          <a:lstStyle/>
          <a:p>
            <a:pPr algn="l"/>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760A4F1A-5310-D840-C62D-8A6B1808201C}"/>
              </a:ext>
            </a:extLst>
          </p:cNvPr>
          <p:cNvSpPr txBox="1"/>
          <p:nvPr/>
        </p:nvSpPr>
        <p:spPr>
          <a:xfrm>
            <a:off x="5265934" y="3607425"/>
            <a:ext cx="970137" cy="338554"/>
          </a:xfrm>
          <a:prstGeom prst="rect">
            <a:avLst/>
          </a:prstGeom>
          <a:noFill/>
        </p:spPr>
        <p:txBody>
          <a:bodyPr wrap="none" rtlCol="0">
            <a:spAutoFit/>
          </a:bodyPr>
          <a:lstStyle/>
          <a:p>
            <a:pPr algn="l"/>
            <a:r>
              <a:rPr lang="en-US" altLang="ko-KR" sz="1600">
                <a:latin typeface="Consolas" panose="020B0609020204030204" pitchFamily="49" charset="0"/>
              </a:rPr>
              <a:t>(364,1)</a:t>
            </a:r>
            <a:endParaRPr lang="ko-KR" altLang="en-US" sz="1600">
              <a:latin typeface="Consolas" panose="020B0609020204030204" pitchFamily="49" charset="0"/>
            </a:endParaRPr>
          </a:p>
        </p:txBody>
      </p:sp>
      <p:sp>
        <p:nvSpPr>
          <p:cNvPr id="55" name="TextBox 54">
            <a:extLst>
              <a:ext uri="{FF2B5EF4-FFF2-40B4-BE49-F238E27FC236}">
                <a16:creationId xmlns:a16="http://schemas.microsoft.com/office/drawing/2014/main" id="{C0671C67-0995-BF75-6FAC-F8B280535B10}"/>
              </a:ext>
            </a:extLst>
          </p:cNvPr>
          <p:cNvSpPr txBox="1"/>
          <p:nvPr/>
        </p:nvSpPr>
        <p:spPr>
          <a:xfrm>
            <a:off x="6715979" y="3621067"/>
            <a:ext cx="970137" cy="338554"/>
          </a:xfrm>
          <a:prstGeom prst="rect">
            <a:avLst/>
          </a:prstGeom>
          <a:noFill/>
        </p:spPr>
        <p:txBody>
          <a:bodyPr wrap="none" rtlCol="0">
            <a:spAutoFit/>
          </a:bodyPr>
          <a:lstStyle/>
          <a:p>
            <a:pPr algn="l"/>
            <a:r>
              <a:rPr lang="en-US" altLang="ko-KR" sz="1600">
                <a:latin typeface="Consolas" panose="020B0609020204030204" pitchFamily="49" charset="0"/>
              </a:rPr>
              <a:t>(364,1)</a:t>
            </a:r>
            <a:endParaRPr lang="ko-KR" altLang="en-US" sz="1600">
              <a:latin typeface="Consolas" panose="020B0609020204030204" pitchFamily="49" charset="0"/>
            </a:endParaRPr>
          </a:p>
        </p:txBody>
      </p:sp>
    </p:spTree>
    <p:extLst>
      <p:ext uri="{BB962C8B-B14F-4D97-AF65-F5344CB8AC3E}">
        <p14:creationId xmlns:p14="http://schemas.microsoft.com/office/powerpoint/2010/main" val="409531431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369037"/>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69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617348"/>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346298"/>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180449"/>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886375"/>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886375"/>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346783"/>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369707"/>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369707"/>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12777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127777"/>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346783"/>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346783"/>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462915"/>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3092936"/>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143794"/>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143794"/>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144614"/>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144614"/>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7934" y="5050924"/>
            <a:ext cx="1175322"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193217"/>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193217"/>
                <a:ext cx="919289" cy="296684"/>
              </a:xfrm>
              <a:prstGeom prst="rect">
                <a:avLst/>
              </a:prstGeom>
              <a:blipFill>
                <a:blip r:embed="rId9"/>
                <a:stretch>
                  <a:fillRect t="-8163"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85083" y="4216453"/>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85083" y="4216453"/>
                <a:ext cx="1164385" cy="296684"/>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964533"/>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124237"/>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124237"/>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69673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346298"/>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649102"/>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9181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918129"/>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21078" y="435996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21078" y="4359969"/>
                <a:ext cx="366767" cy="384401"/>
              </a:xfrm>
              <a:prstGeom prst="rect">
                <a:avLst/>
              </a:prstGeom>
              <a:blipFill>
                <a:blip r:embed="rId14"/>
                <a:stretch>
                  <a:fillRect r="-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3392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339220"/>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86522" y="4357426"/>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86522" y="4357426"/>
                <a:ext cx="366767" cy="384401"/>
              </a:xfrm>
              <a:prstGeom prst="rect">
                <a:avLst/>
              </a:prstGeom>
              <a:blipFill>
                <a:blip r:embed="rId16"/>
                <a:stretch>
                  <a:fillRect r="-11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17"/>
                <a:stretch>
                  <a:fillRect l="-1372" t="-9091"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09774" y="1872147"/>
                <a:ext cx="2302105"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r>
                        <a:rPr lang="en-US" altLang="ko-KR" sz="2277" b="1">
                          <a:latin typeface="Cambria Math" panose="02040503050406030204" pitchFamily="18" charset="0"/>
                        </a:rPr>
                        <m:t>=</m:t>
                      </m:r>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09774" y="1872147"/>
                <a:ext cx="2302105"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073679" y="5022628"/>
                <a:ext cx="174753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m:t>
                          </m:r>
                          <m:r>
                            <a:rPr lang="en-US" altLang="ko-KR" sz="1898" i="1">
                              <a:latin typeface="Cambria Math" panose="02040503050406030204" pitchFamily="18" charset="0"/>
                            </a:rPr>
                            <m:t>𝑌</m:t>
                          </m:r>
                        </m:e>
                      </m:d>
                    </m:oMath>
                  </m:oMathPara>
                </a14:m>
                <a:endParaRPr lang="ko-KR" altLang="en-US" sz="1898">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073679" y="5022628"/>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2" y="4723621"/>
            <a:ext cx="1409263" cy="496580"/>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839375" y="2970876"/>
                <a:ext cx="11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839375" y="2970876"/>
                <a:ext cx="1170256" cy="603691"/>
              </a:xfrm>
              <a:prstGeom prst="rect">
                <a:avLst/>
              </a:prstGeom>
              <a:blipFill>
                <a:blip r:embed="rId20"/>
                <a:stretch>
                  <a:fillRect b="-1010"/>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704158" y="3184707"/>
            <a:ext cx="800721"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137010" y="1695742"/>
                <a:ext cx="195374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Sup>
                            <m:sSubSupPr>
                              <m:ctrlPr>
                                <a:rPr lang="en-US" altLang="ko-KR" sz="1898" i="1">
                                  <a:latin typeface="Cambria Math" panose="02040503050406030204" pitchFamily="18" charset="0"/>
                                </a:rPr>
                              </m:ctrlPr>
                            </m:sSubSup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up>
                              <m:r>
                                <a:rPr lang="en-US" altLang="ko-KR" sz="1898" i="1">
                                  <a:latin typeface="Cambria Math" panose="02040503050406030204" pitchFamily="18" charset="0"/>
                                </a:rPr>
                                <m:t>𝑇</m:t>
                              </m:r>
                            </m:sup>
                          </m:sSub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137010" y="1695742"/>
                <a:ext cx="1953740" cy="603691"/>
              </a:xfrm>
              <a:prstGeom prst="rect">
                <a:avLst/>
              </a:prstGeom>
              <a:blipFill>
                <a:blip r:embed="rId21"/>
                <a:stretch>
                  <a:fillRect b="-1010"/>
                </a:stretch>
              </a:blipFill>
            </p:spPr>
            <p:txBody>
              <a:bodyPr/>
              <a:lstStyle/>
              <a:p>
                <a:r>
                  <a:rPr lang="ko-KR" altLang="en-US">
                    <a:noFill/>
                  </a:rPr>
                  <a:t> </a:t>
                </a:r>
              </a:p>
            </p:txBody>
          </p:sp>
        </mc:Fallback>
      </mc:AlternateContent>
      <p:sp>
        <p:nvSpPr>
          <p:cNvPr id="76" name="TextBox 75">
            <a:extLst>
              <a:ext uri="{FF2B5EF4-FFF2-40B4-BE49-F238E27FC236}">
                <a16:creationId xmlns:a16="http://schemas.microsoft.com/office/drawing/2014/main" id="{43731CD2-15CF-43CA-9211-25BD0489E1E9}"/>
              </a:ext>
            </a:extLst>
          </p:cNvPr>
          <p:cNvSpPr txBox="1"/>
          <p:nvPr/>
        </p:nvSpPr>
        <p:spPr>
          <a:xfrm>
            <a:off x="5910699" y="2204515"/>
            <a:ext cx="2743123" cy="369332"/>
          </a:xfrm>
          <a:prstGeom prst="rect">
            <a:avLst/>
          </a:prstGeom>
          <a:noFill/>
        </p:spPr>
        <p:txBody>
          <a:bodyPr wrap="none" rtlCol="0">
            <a:spAutoFit/>
          </a:bodyPr>
          <a:lstStyle/>
          <a:p>
            <a:pPr algn="l"/>
            <a:r>
              <a:rPr lang="en-US" altLang="ko-KR" b="1">
                <a:latin typeface="+mj-ea"/>
                <a:ea typeface="+mj-ea"/>
              </a:rPr>
              <a:t>np.dot(self.A1.T, Err)/m</a:t>
            </a:r>
            <a:endParaRPr lang="ko-KR" altLang="en-US" b="1">
              <a:latin typeface="+mj-ea"/>
              <a:ea typeface="+mj-ea"/>
            </a:endParaRPr>
          </a:p>
        </p:txBody>
      </p:sp>
      <p:sp>
        <p:nvSpPr>
          <p:cNvPr id="81" name="TextBox 80">
            <a:extLst>
              <a:ext uri="{FF2B5EF4-FFF2-40B4-BE49-F238E27FC236}">
                <a16:creationId xmlns:a16="http://schemas.microsoft.com/office/drawing/2014/main" id="{3A326068-E7F3-49C9-AD33-1A8A2B9C4248}"/>
              </a:ext>
            </a:extLst>
          </p:cNvPr>
          <p:cNvSpPr txBox="1"/>
          <p:nvPr/>
        </p:nvSpPr>
        <p:spPr>
          <a:xfrm>
            <a:off x="6697324" y="5470819"/>
            <a:ext cx="492443" cy="369332"/>
          </a:xfrm>
          <a:prstGeom prst="rect">
            <a:avLst/>
          </a:prstGeom>
          <a:noFill/>
        </p:spPr>
        <p:txBody>
          <a:bodyPr wrap="none" rtlCol="0">
            <a:spAutoFit/>
          </a:bodyPr>
          <a:lstStyle/>
          <a:p>
            <a:pPr algn="l"/>
            <a:r>
              <a:rPr lang="en-US" altLang="ko-KR" b="1">
                <a:latin typeface="+mj-ea"/>
                <a:ea typeface="+mj-ea"/>
              </a:rPr>
              <a:t>Err</a:t>
            </a:r>
            <a:endParaRPr lang="ko-KR" altLang="en-US" b="1">
              <a:latin typeface="+mj-ea"/>
              <a:ea typeface="+mj-ea"/>
            </a:endParaRPr>
          </a:p>
        </p:txBody>
      </p:sp>
      <p:sp>
        <p:nvSpPr>
          <p:cNvPr id="2" name="텍스트 개체 틀 1">
            <a:extLst>
              <a:ext uri="{FF2B5EF4-FFF2-40B4-BE49-F238E27FC236}">
                <a16:creationId xmlns:a16="http://schemas.microsoft.com/office/drawing/2014/main" id="{0A5DAF1E-57C9-4858-BD1D-095CF5C9452F}"/>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5" name="텍스트 개체 틀 6">
            <a:extLst>
              <a:ext uri="{FF2B5EF4-FFF2-40B4-BE49-F238E27FC236}">
                <a16:creationId xmlns:a16="http://schemas.microsoft.com/office/drawing/2014/main" id="{91B009BF-4E5C-445F-B377-78DF7C57AE6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8A1B7B-9A0C-49B1-8952-FEE9345C9135}"/>
                  </a:ext>
                </a:extLst>
              </p:cNvPr>
              <p:cNvSpPr txBox="1"/>
              <p:nvPr/>
            </p:nvSpPr>
            <p:spPr>
              <a:xfrm>
                <a:off x="74838" y="3966966"/>
                <a:ext cx="1118896"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(364,30)</m:t>
                      </m:r>
                    </m:oMath>
                  </m:oMathPara>
                </a14:m>
                <a:endParaRPr lang="ko-KR" altLang="en-US" sz="20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4B8A1B7B-9A0C-49B1-8952-FEE9345C9135}"/>
                  </a:ext>
                </a:extLst>
              </p:cNvPr>
              <p:cNvSpPr txBox="1">
                <a:spLocks noRot="1" noChangeAspect="1" noMove="1" noResize="1" noEditPoints="1" noAdjustHandles="1" noChangeArrowheads="1" noChangeShapeType="1" noTextEdit="1"/>
              </p:cNvSpPr>
              <p:nvPr/>
            </p:nvSpPr>
            <p:spPr>
              <a:xfrm>
                <a:off x="74838" y="3966966"/>
                <a:ext cx="1118896" cy="307777"/>
              </a:xfrm>
              <a:prstGeom prst="rect">
                <a:avLst/>
              </a:prstGeom>
              <a:blipFill>
                <a:blip r:embed="rId22"/>
                <a:stretch>
                  <a:fillRect l="-4348" t="-4000" r="-3804"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B867754-2F39-40CE-BE39-61423165DEC3}"/>
                  </a:ext>
                </a:extLst>
              </p:cNvPr>
              <p:cNvSpPr txBox="1"/>
              <p:nvPr/>
            </p:nvSpPr>
            <p:spPr>
              <a:xfrm>
                <a:off x="1356106" y="3175251"/>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(30,2)</m:t>
                      </m:r>
                    </m:oMath>
                  </m:oMathPara>
                </a14:m>
                <a:endParaRPr lang="ko-KR" altLang="en-US" sz="2000">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B867754-2F39-40CE-BE39-61423165DEC3}"/>
                  </a:ext>
                </a:extLst>
              </p:cNvPr>
              <p:cNvSpPr txBox="1">
                <a:spLocks noRot="1" noChangeAspect="1" noMove="1" noResize="1" noEditPoints="1" noAdjustHandles="1" noChangeArrowheads="1" noChangeShapeType="1" noTextEdit="1"/>
              </p:cNvSpPr>
              <p:nvPr/>
            </p:nvSpPr>
            <p:spPr>
              <a:xfrm>
                <a:off x="1356106" y="3175251"/>
                <a:ext cx="833562" cy="307777"/>
              </a:xfrm>
              <a:prstGeom prst="rect">
                <a:avLst/>
              </a:prstGeom>
              <a:blipFill>
                <a:blip r:embed="rId23"/>
                <a:stretch>
                  <a:fillRect l="-5839" t="-2000" r="-583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E419A93-2187-4670-A7F9-22102688F86F}"/>
                  </a:ext>
                </a:extLst>
              </p:cNvPr>
              <p:cNvSpPr txBox="1"/>
              <p:nvPr/>
            </p:nvSpPr>
            <p:spPr>
              <a:xfrm>
                <a:off x="888389" y="5256707"/>
                <a:ext cx="5909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7E419A93-2187-4670-A7F9-22102688F86F}"/>
                  </a:ext>
                </a:extLst>
              </p:cNvPr>
              <p:cNvSpPr txBox="1">
                <a:spLocks noRot="1" noChangeAspect="1" noMove="1" noResize="1" noEditPoints="1" noAdjustHandles="1" noChangeArrowheads="1" noChangeShapeType="1" noTextEdit="1"/>
              </p:cNvSpPr>
              <p:nvPr/>
            </p:nvSpPr>
            <p:spPr>
              <a:xfrm>
                <a:off x="888389" y="5256707"/>
                <a:ext cx="590995" cy="307777"/>
              </a:xfrm>
              <a:prstGeom prst="rect">
                <a:avLst/>
              </a:prstGeom>
              <a:blipFill>
                <a:blip r:embed="rId24"/>
                <a:stretch>
                  <a:fillRect l="-8247" t="-1961" r="-824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9CFBD2E-B954-4136-BCDC-8733869EE849}"/>
                  </a:ext>
                </a:extLst>
              </p:cNvPr>
              <p:cNvSpPr txBox="1"/>
              <p:nvPr/>
            </p:nvSpPr>
            <p:spPr>
              <a:xfrm>
                <a:off x="2314924" y="3970348"/>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79CFBD2E-B954-4136-BCDC-8733869EE849}"/>
                  </a:ext>
                </a:extLst>
              </p:cNvPr>
              <p:cNvSpPr txBox="1">
                <a:spLocks noRot="1" noChangeAspect="1" noMove="1" noResize="1" noEditPoints="1" noAdjustHandles="1" noChangeArrowheads="1" noChangeShapeType="1" noTextEdit="1"/>
              </p:cNvSpPr>
              <p:nvPr/>
            </p:nvSpPr>
            <p:spPr>
              <a:xfrm>
                <a:off x="2314924" y="3970348"/>
                <a:ext cx="976228" cy="307777"/>
              </a:xfrm>
              <a:prstGeom prst="rect">
                <a:avLst/>
              </a:prstGeom>
              <a:blipFill>
                <a:blip r:embed="rId25"/>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34302A8-9E65-43E5-B85A-C157BC979214}"/>
                  </a:ext>
                </a:extLst>
              </p:cNvPr>
              <p:cNvSpPr txBox="1"/>
              <p:nvPr/>
            </p:nvSpPr>
            <p:spPr>
              <a:xfrm>
                <a:off x="3742400" y="4009101"/>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134302A8-9E65-43E5-B85A-C157BC979214}"/>
                  </a:ext>
                </a:extLst>
              </p:cNvPr>
              <p:cNvSpPr txBox="1">
                <a:spLocks noRot="1" noChangeAspect="1" noMove="1" noResize="1" noEditPoints="1" noAdjustHandles="1" noChangeArrowheads="1" noChangeShapeType="1" noTextEdit="1"/>
              </p:cNvSpPr>
              <p:nvPr/>
            </p:nvSpPr>
            <p:spPr>
              <a:xfrm>
                <a:off x="3742400" y="4009101"/>
                <a:ext cx="976228" cy="307777"/>
              </a:xfrm>
              <a:prstGeom prst="rect">
                <a:avLst/>
              </a:prstGeom>
              <a:blipFill>
                <a:blip r:embed="rId26"/>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192A42B-33DE-49EB-BCC0-AFFC61349B65}"/>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8192A42B-33DE-49EB-BCC0-AFFC61349B65}"/>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7"/>
                <a:stretch>
                  <a:fillRect l="-7080" t="-2000" r="-708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D4E7E0C-15E9-4391-825A-AD39B2482E8A}"/>
                  </a:ext>
                </a:extLst>
              </p:cNvPr>
              <p:cNvSpPr txBox="1"/>
              <p:nvPr/>
            </p:nvSpPr>
            <p:spPr>
              <a:xfrm>
                <a:off x="4018917" y="5245828"/>
                <a:ext cx="352661"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7D4E7E0C-15E9-4391-825A-AD39B2482E8A}"/>
                  </a:ext>
                </a:extLst>
              </p:cNvPr>
              <p:cNvSpPr txBox="1">
                <a:spLocks noRot="1" noChangeAspect="1" noMove="1" noResize="1" noEditPoints="1" noAdjustHandles="1" noChangeArrowheads="1" noChangeShapeType="1" noTextEdit="1"/>
              </p:cNvSpPr>
              <p:nvPr/>
            </p:nvSpPr>
            <p:spPr>
              <a:xfrm>
                <a:off x="4018917" y="5245828"/>
                <a:ext cx="352661" cy="307777"/>
              </a:xfrm>
              <a:prstGeom prst="rect">
                <a:avLst/>
              </a:prstGeom>
              <a:blipFill>
                <a:blip r:embed="rId28"/>
                <a:stretch>
                  <a:fillRect l="-13793" t="-4000" r="-13793"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C75A648-2C6E-48F6-9F74-15E5774FDA29}"/>
                  </a:ext>
                </a:extLst>
              </p:cNvPr>
              <p:cNvSpPr txBox="1"/>
              <p:nvPr/>
            </p:nvSpPr>
            <p:spPr>
              <a:xfrm>
                <a:off x="5409330" y="4054673"/>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3" name="TextBox 82">
                <a:extLst>
                  <a:ext uri="{FF2B5EF4-FFF2-40B4-BE49-F238E27FC236}">
                    <a16:creationId xmlns:a16="http://schemas.microsoft.com/office/drawing/2014/main" id="{6C75A648-2C6E-48F6-9F74-15E5774FDA29}"/>
                  </a:ext>
                </a:extLst>
              </p:cNvPr>
              <p:cNvSpPr txBox="1">
                <a:spLocks noRot="1" noChangeAspect="1" noMove="1" noResize="1" noEditPoints="1" noAdjustHandles="1" noChangeArrowheads="1" noChangeShapeType="1" noTextEdit="1"/>
              </p:cNvSpPr>
              <p:nvPr/>
            </p:nvSpPr>
            <p:spPr>
              <a:xfrm>
                <a:off x="5409330" y="4054673"/>
                <a:ext cx="976228" cy="307777"/>
              </a:xfrm>
              <a:prstGeom prst="rect">
                <a:avLst/>
              </a:prstGeom>
              <a:blipFill>
                <a:blip r:embed="rId29"/>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ADDF9FD8-3C4D-47FE-A0A0-90CB1813044B}"/>
                  </a:ext>
                </a:extLst>
              </p:cNvPr>
              <p:cNvSpPr txBox="1"/>
              <p:nvPr/>
            </p:nvSpPr>
            <p:spPr>
              <a:xfrm>
                <a:off x="6805926" y="404452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4" name="TextBox 83">
                <a:extLst>
                  <a:ext uri="{FF2B5EF4-FFF2-40B4-BE49-F238E27FC236}">
                    <a16:creationId xmlns:a16="http://schemas.microsoft.com/office/drawing/2014/main" id="{ADDF9FD8-3C4D-47FE-A0A0-90CB1813044B}"/>
                  </a:ext>
                </a:extLst>
              </p:cNvPr>
              <p:cNvSpPr txBox="1">
                <a:spLocks noRot="1" noChangeAspect="1" noMove="1" noResize="1" noEditPoints="1" noAdjustHandles="1" noChangeArrowheads="1" noChangeShapeType="1" noTextEdit="1"/>
              </p:cNvSpPr>
              <p:nvPr/>
            </p:nvSpPr>
            <p:spPr>
              <a:xfrm>
                <a:off x="6805926" y="4044520"/>
                <a:ext cx="976228" cy="307777"/>
              </a:xfrm>
              <a:prstGeom prst="rect">
                <a:avLst/>
              </a:prstGeom>
              <a:blipFill>
                <a:blip r:embed="rId30"/>
                <a:stretch>
                  <a:fillRect l="-4969" t="-1961" r="-4348"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73907DB-089A-420F-A06D-1D259ECB1B55}"/>
                  </a:ext>
                </a:extLst>
              </p:cNvPr>
              <p:cNvSpPr txBox="1"/>
              <p:nvPr/>
            </p:nvSpPr>
            <p:spPr>
              <a:xfrm>
                <a:off x="5802064" y="549566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473907DB-089A-420F-A06D-1D259ECB1B55}"/>
                  </a:ext>
                </a:extLst>
              </p:cNvPr>
              <p:cNvSpPr txBox="1">
                <a:spLocks noRot="1" noChangeAspect="1" noMove="1" noResize="1" noEditPoints="1" noAdjustHandles="1" noChangeArrowheads="1" noChangeShapeType="1" noTextEdit="1"/>
              </p:cNvSpPr>
              <p:nvPr/>
            </p:nvSpPr>
            <p:spPr>
              <a:xfrm>
                <a:off x="5802064" y="5495660"/>
                <a:ext cx="976228" cy="307777"/>
              </a:xfrm>
              <a:prstGeom prst="rect">
                <a:avLst/>
              </a:prstGeom>
              <a:blipFill>
                <a:blip r:embed="rId31"/>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FBB2E41-88B0-4D17-9C64-71EF2756C9F1}"/>
                  </a:ext>
                </a:extLst>
              </p:cNvPr>
              <p:cNvSpPr txBox="1"/>
              <p:nvPr/>
            </p:nvSpPr>
            <p:spPr>
              <a:xfrm>
                <a:off x="6394976" y="142418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4FBB2E41-88B0-4D17-9C64-71EF2756C9F1}"/>
                  </a:ext>
                </a:extLst>
              </p:cNvPr>
              <p:cNvSpPr txBox="1">
                <a:spLocks noRot="1" noChangeAspect="1" noMove="1" noResize="1" noEditPoints="1" noAdjustHandles="1" noChangeArrowheads="1" noChangeShapeType="1" noTextEdit="1"/>
              </p:cNvSpPr>
              <p:nvPr/>
            </p:nvSpPr>
            <p:spPr>
              <a:xfrm>
                <a:off x="6394976" y="1424180"/>
                <a:ext cx="976228" cy="307777"/>
              </a:xfrm>
              <a:prstGeom prst="rect">
                <a:avLst/>
              </a:prstGeom>
              <a:blipFill>
                <a:blip r:embed="rId32"/>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888646D5-DA38-405D-A8E3-CD2971A5B067}"/>
                  </a:ext>
                </a:extLst>
              </p:cNvPr>
              <p:cNvSpPr txBox="1"/>
              <p:nvPr/>
            </p:nvSpPr>
            <p:spPr>
              <a:xfrm>
                <a:off x="5604071" y="1425637"/>
                <a:ext cx="97622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888646D5-DA38-405D-A8E3-CD2971A5B067}"/>
                  </a:ext>
                </a:extLst>
              </p:cNvPr>
              <p:cNvSpPr txBox="1">
                <a:spLocks noRot="1" noChangeAspect="1" noMove="1" noResize="1" noEditPoints="1" noAdjustHandles="1" noChangeArrowheads="1" noChangeShapeType="1" noTextEdit="1"/>
              </p:cNvSpPr>
              <p:nvPr/>
            </p:nvSpPr>
            <p:spPr>
              <a:xfrm>
                <a:off x="5604071" y="1425637"/>
                <a:ext cx="976229" cy="307777"/>
              </a:xfrm>
              <a:prstGeom prst="rect">
                <a:avLst/>
              </a:prstGeom>
              <a:blipFill>
                <a:blip r:embed="rId33"/>
                <a:stretch>
                  <a:fillRect l="-5000" t="-2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B35A1ED-685F-4C9F-99A8-DAA3BEFB1D0A}"/>
                  </a:ext>
                </a:extLst>
              </p:cNvPr>
              <p:cNvSpPr txBox="1"/>
              <p:nvPr/>
            </p:nvSpPr>
            <p:spPr>
              <a:xfrm>
                <a:off x="3062547" y="5625726"/>
                <a:ext cx="198067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𝑛𝑝</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𝑠𝑢𝑚</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𝐸𝑟𝑟</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𝑚</m:t>
                      </m:r>
                    </m:oMath>
                  </m:oMathPara>
                </a14:m>
                <a:endParaRPr lang="ko-KR" altLang="en-US" sz="2000">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4B35A1ED-685F-4C9F-99A8-DAA3BEFB1D0A}"/>
                  </a:ext>
                </a:extLst>
              </p:cNvPr>
              <p:cNvSpPr txBox="1">
                <a:spLocks noRot="1" noChangeAspect="1" noMove="1" noResize="1" noEditPoints="1" noAdjustHandles="1" noChangeArrowheads="1" noChangeShapeType="1" noTextEdit="1"/>
              </p:cNvSpPr>
              <p:nvPr/>
            </p:nvSpPr>
            <p:spPr>
              <a:xfrm>
                <a:off x="3062547" y="5625726"/>
                <a:ext cx="1980670" cy="307777"/>
              </a:xfrm>
              <a:prstGeom prst="rect">
                <a:avLst/>
              </a:prstGeom>
              <a:blipFill>
                <a:blip r:embed="rId34"/>
                <a:stretch>
                  <a:fillRect l="-615" t="-2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7333846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072575" y="1740319"/>
                <a:ext cx="3473579" cy="12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r>
                        <a:rPr lang="en-US" altLang="ko-KR" sz="2277" b="1" i="1">
                          <a:latin typeface="Cambria Math" panose="02040503050406030204" pitchFamily="18" charset="0"/>
                        </a:rPr>
                        <m:t>=</m:t>
                      </m:r>
                      <m:r>
                        <a:rPr lang="en-US" altLang="ko-KR" sz="2277" b="1" i="1">
                          <a:latin typeface="Cambria Math" panose="02040503050406030204" pitchFamily="18" charset="0"/>
                          <a:ea typeface="Cambria Math" panose="02040503050406030204" pitchFamily="18" charset="0"/>
                        </a:rPr>
                        <m:t> </m:t>
                      </m:r>
                      <m:r>
                        <a:rPr lang="en-US" altLang="ko-KR" sz="2277" b="1" i="1">
                          <a:latin typeface="Cambria Math" panose="02040503050406030204" pitchFamily="18" charset="0"/>
                        </a:rPr>
                        <m:t>( </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𝟐</m:t>
                          </m:r>
                        </m:sub>
                      </m:sSub>
                      <m:r>
                        <a:rPr lang="en-US" altLang="ko-KR" sz="2277" b="1" i="1">
                          <a:latin typeface="Cambria Math" panose="02040503050406030204" pitchFamily="18" charset="0"/>
                        </a:rPr>
                        <m:t>−</m:t>
                      </m:r>
                      <m:r>
                        <a:rPr lang="en-US" altLang="ko-KR" sz="2277" b="1" i="1">
                          <a:latin typeface="Cambria Math" panose="02040503050406030204" pitchFamily="18" charset="0"/>
                        </a:rPr>
                        <m:t>𝒀</m:t>
                      </m:r>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m>
                                    <m:mPr>
                                      <m:mcs>
                                        <m:mc>
                                          <m:mcPr>
                                            <m:count m:val="1"/>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0</m:t>
                                        </m:r>
                                        <m:r>
                                          <a:rPr lang="en-US" altLang="ko-KR" sz="2277" b="1" i="1">
                                            <a:latin typeface="Cambria Math" panose="02040503050406030204" pitchFamily="18" charset="0"/>
                                          </a:rPr>
                                          <m:t>.7</m:t>
                                        </m:r>
                                      </m:e>
                                    </m:mr>
                                    <m:mr>
                                      <m:e>
                                        <m:r>
                                          <a:rPr lang="en-US" altLang="ko-KR" sz="2277" b="1" i="1">
                                            <a:latin typeface="Cambria Math" panose="02040503050406030204" pitchFamily="18" charset="0"/>
                                          </a:rPr>
                                          <m:t>0.3</m:t>
                                        </m:r>
                                      </m:e>
                                    </m:mr>
                                  </m:m>
                                </m:e>
                                <m:e>
                                  <m:r>
                                    <a:rPr lang="en-US" altLang="ko-KR" sz="2277" b="1" i="1">
                                      <a:latin typeface="Cambria Math" panose="02040503050406030204" pitchFamily="18" charset="0"/>
                                    </a:rPr>
                                    <m:t>⋮</m:t>
                                  </m:r>
                                </m:e>
                                <m:e>
                                  <m:r>
                                    <a:rPr lang="en-US" altLang="ko-KR" sz="2277" b="1" i="1">
                                      <a:latin typeface="Cambria Math" panose="02040503050406030204" pitchFamily="18" charset="0"/>
                                    </a:rPr>
                                    <m:t>0.6</m:t>
                                  </m:r>
                                </m:e>
                              </m:eqArr>
                            </m:e>
                          </m:d>
                        </m:e>
                      </m:d>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072575" y="1740319"/>
                <a:ext cx="3473579" cy="1297471"/>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637076" y="2249739"/>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2072574" y="4272428"/>
                <a:ext cx="3754746" cy="910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𝐙</m:t>
                              </m:r>
                            </m:e>
                            <m:sub>
                              <m:r>
                                <a:rPr lang="en-US" altLang="ko-KR" sz="2277" b="1">
                                  <a:latin typeface="Cambria Math" panose="02040503050406030204" pitchFamily="18" charset="0"/>
                                </a:rPr>
                                <m:t>𝟐</m:t>
                              </m:r>
                            </m:sub>
                          </m:sSub>
                        </m:num>
                        <m:den>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𝐖</m:t>
                              </m:r>
                            </m:e>
                            <m:sub>
                              <m:r>
                                <a:rPr lang="en-US" altLang="ko-KR" sz="2277" b="1">
                                  <a:latin typeface="Cambria Math" panose="02040503050406030204" pitchFamily="18" charset="0"/>
                                </a:rPr>
                                <m:t>𝟐</m:t>
                              </m:r>
                            </m:sub>
                          </m:sSub>
                        </m:den>
                      </m:f>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1</m:t>
                          </m:r>
                        </m:sub>
                      </m:sSub>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eqArr>
                                    <m:eqArrPr>
                                      <m:ctrlPr>
                                        <a:rPr lang="en-US" altLang="ko-KR" sz="2277" b="1" i="1">
                                          <a:latin typeface="Cambria Math" panose="02040503050406030204" pitchFamily="18" charset="0"/>
                                        </a:rPr>
                                      </m:ctrlPr>
                                    </m:eqArrPr>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m:t>
                                            </m:r>
                                            <m:r>
                                              <a:rPr lang="en-US" altLang="ko-KR" sz="2277" b="1" i="1">
                                                <a:latin typeface="Cambria Math" panose="02040503050406030204" pitchFamily="18" charset="0"/>
                                              </a:rPr>
                                              <m:t>1.37</m:t>
                                            </m:r>
                                          </m:e>
                                          <m:e>
                                            <m:r>
                                              <a:rPr lang="en-US" altLang="ko-KR" sz="2277" b="1" i="1">
                                                <a:latin typeface="Cambria Math" panose="02040503050406030204" pitchFamily="18" charset="0"/>
                                              </a:rPr>
                                              <m:t>0.96</m:t>
                                            </m:r>
                                          </m:e>
                                        </m:mr>
                                      </m:m>
                                    </m:e>
                                    <m:e>
                                      <m:r>
                                        <a:rPr lang="en-US" altLang="ko-KR" sz="2277" b="1" i="1">
                                          <a:latin typeface="Cambria Math" panose="02040503050406030204" pitchFamily="18" charset="0"/>
                                        </a:rPr>
                                        <m:t>⋮</m:t>
                                      </m:r>
                                    </m:e>
                                  </m:eqArr>
                                </m:e>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2</m:t>
                                        </m:r>
                                        <m:r>
                                          <a:rPr lang="en-US" altLang="ko-KR" sz="2277" b="1" i="1">
                                            <a:latin typeface="Cambria Math" panose="02040503050406030204" pitchFamily="18" charset="0"/>
                                          </a:rPr>
                                          <m:t>.10</m:t>
                                        </m:r>
                                      </m:e>
                                      <m:e>
                                        <m:r>
                                          <a:rPr lang="en-US" altLang="ko-KR" sz="2277" b="1" i="1">
                                            <a:latin typeface="Cambria Math" panose="02040503050406030204" pitchFamily="18" charset="0"/>
                                          </a:rPr>
                                          <m:t>−0.17</m:t>
                                        </m:r>
                                      </m:e>
                                    </m:mr>
                                  </m:m>
                                </m:e>
                              </m:eqArr>
                            </m:e>
                          </m:d>
                        </m:e>
                      </m:d>
                    </m:oMath>
                  </m:oMathPara>
                </a14:m>
                <a:endParaRPr lang="ko-KR" altLang="en-US" sz="2277" b="1">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2072574" y="4272428"/>
                <a:ext cx="3754746" cy="910057"/>
              </a:xfrm>
              <a:prstGeom prst="rect">
                <a:avLst/>
              </a:prstGeom>
              <a:blipFill>
                <a:blip r:embed="rId4"/>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717129" y="4549875"/>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718160" y="3456439"/>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4199436" y="3634020"/>
            <a:ext cx="518724" cy="63840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2193104" y="5419794"/>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5101272" y="5265621"/>
            <a:ext cx="19051" cy="331754"/>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6F2F5BD-52F6-4534-BE77-95096E21988B}"/>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6" name="텍스트 개체 틀 6">
            <a:extLst>
              <a:ext uri="{FF2B5EF4-FFF2-40B4-BE49-F238E27FC236}">
                <a16:creationId xmlns:a16="http://schemas.microsoft.com/office/drawing/2014/main" id="{90792014-7290-42B6-8A57-F9B6D4BF3C8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6A87BE-8425-40FA-82F4-9283A221D691}"/>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7" name="TextBox 6">
                <a:extLst>
                  <a:ext uri="{FF2B5EF4-FFF2-40B4-BE49-F238E27FC236}">
                    <a16:creationId xmlns:a16="http://schemas.microsoft.com/office/drawing/2014/main" id="{006A87BE-8425-40FA-82F4-9283A221D691}"/>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5"/>
                <a:stretch>
                  <a:fillRect l="-1372" t="-9091" r="-499" b="-257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104796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6847"/>
                <a:ext cx="8111388" cy="646331"/>
              </a:xfrm>
              <a:prstGeom prst="rect">
                <a:avLst/>
              </a:prstGeom>
              <a:noFill/>
            </p:spPr>
            <p:txBody>
              <a:bodyPr wrap="none" rtlCol="0">
                <a:spAutoFit/>
              </a:bodyPr>
              <a:lstStyle/>
              <a:p>
                <a:r>
                  <a:rPr lang="ko-KR" altLang="en-US" b="1">
                    <a:latin typeface="+mj-ea"/>
                    <a:ea typeface="+mj-ea"/>
                  </a:rPr>
                  <a:t>행렬의 구성을 보면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의 크기는 </a:t>
                </a:r>
                <a:r>
                  <a:rPr lang="en-US" altLang="ko-KR" b="1">
                    <a:latin typeface="+mj-ea"/>
                    <a:ea typeface="+mj-ea"/>
                  </a:rPr>
                  <a:t>(m,2)</a:t>
                </a:r>
                <a:r>
                  <a:rPr lang="ko-KR" altLang="en-US" b="1">
                    <a:latin typeface="+mj-ea"/>
                    <a:ea typeface="+mj-ea"/>
                  </a:rPr>
                  <a:t>이고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의 크기는 </a:t>
                </a:r>
                <a:r>
                  <a:rPr lang="en-US" altLang="ko-KR" b="1">
                    <a:latin typeface="+mj-ea"/>
                    <a:ea typeface="+mj-ea"/>
                  </a:rPr>
                  <a:t>(m,1)</a:t>
                </a:r>
                <a:r>
                  <a:rPr lang="ko-KR" altLang="en-US" b="1">
                    <a:latin typeface="+mj-ea"/>
                    <a:ea typeface="+mj-ea"/>
                  </a:rPr>
                  <a:t>이므로</a:t>
                </a:r>
                <a:endParaRPr lang="en-US" altLang="ko-KR" b="1">
                  <a:latin typeface="+mj-ea"/>
                  <a:ea typeface="+mj-ea"/>
                </a:endParaRPr>
              </a:p>
              <a:p>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을 전치하여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와 곱해야 한다</a:t>
                </a:r>
                <a:r>
                  <a:rPr lang="en-US" altLang="ko-KR" b="1">
                    <a:latin typeface="+mj-ea"/>
                    <a:ea typeface="+mj-ea"/>
                  </a:rPr>
                  <a:t>.</a:t>
                </a:r>
                <a:r>
                  <a:rPr lang="ko-KR" altLang="en-US" b="1">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6847"/>
                <a:ext cx="8111388" cy="646331"/>
              </a:xfrm>
              <a:prstGeom prst="rect">
                <a:avLst/>
              </a:prstGeom>
              <a:blipFill>
                <a:blip r:embed="rId3"/>
                <a:stretch>
                  <a:fillRect l="-601" t="-5660" b="-141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17452" y="3118388"/>
                <a:ext cx="779636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𝐴</m:t>
                          </m:r>
                        </m:e>
                        <m:sub>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sSubSup>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2</m:t>
                          </m:r>
                        </m:sub>
                      </m:sSub>
                      <m:r>
                        <a:rPr lang="en-US" altLang="ko-KR" sz="2000" i="1">
                          <a:latin typeface="Cambria Math" panose="02040503050406030204" pitchFamily="18" charset="0"/>
                        </a:rPr>
                        <m:t>−</m:t>
                      </m:r>
                      <m:r>
                        <a:rPr lang="en-US" altLang="ko-KR" sz="2000" i="1">
                          <a:latin typeface="Cambria Math" panose="02040503050406030204" pitchFamily="18" charset="0"/>
                        </a:rPr>
                        <m:t>𝑌</m:t>
                      </m:r>
                      <m:r>
                        <a:rPr lang="en-US" altLang="ko-KR" sz="2000" i="1">
                          <a:latin typeface="Cambria Math" panose="02040503050406030204" pitchFamily="18" charset="0"/>
                        </a:rPr>
                        <m:t>))</m:t>
                      </m:r>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1.37</m:t>
                                    </m:r>
                                  </m:e>
                                  <m:e>
                                    <m:r>
                                      <a:rPr lang="en-US" altLang="ko-KR" sz="2000" i="1">
                                        <a:latin typeface="Cambria Math" panose="02040503050406030204" pitchFamily="18" charset="0"/>
                                      </a:rPr>
                                      <m:t>⋯</m:t>
                                    </m:r>
                                  </m:e>
                                  <m:e>
                                    <m:r>
                                      <a:rPr lang="en-US" altLang="ko-KR" sz="2000" i="1">
                                        <a:latin typeface="Cambria Math" panose="02040503050406030204" pitchFamily="18" charset="0"/>
                                      </a:rPr>
                                      <m:t>2.10</m:t>
                                    </m:r>
                                  </m:e>
                                </m:mr>
                              </m:m>
                            </m:e>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.96</m:t>
                                    </m:r>
                                  </m:e>
                                  <m:e>
                                    <m:r>
                                      <a:rPr lang="en-US" altLang="ko-KR" sz="2000" i="1">
                                        <a:latin typeface="Cambria Math" panose="02040503050406030204" pitchFamily="18" charset="0"/>
                                      </a:rPr>
                                      <m:t>⋯</m:t>
                                    </m:r>
                                  </m:e>
                                  <m:e>
                                    <m:r>
                                      <a:rPr lang="en-US" altLang="ko-KR" sz="2000" i="1">
                                        <a:latin typeface="Cambria Math" panose="02040503050406030204" pitchFamily="18" charset="0"/>
                                      </a:rPr>
                                      <m:t>−0.17</m:t>
                                    </m:r>
                                  </m:e>
                                </m:mr>
                              </m:m>
                            </m:e>
                          </m:eqArr>
                        </m:e>
                      </m:d>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.7</m:t>
                                    </m:r>
                                  </m:e>
                                </m:mr>
                                <m:mr>
                                  <m:e>
                                    <m:r>
                                      <a:rPr lang="en-US" altLang="ko-KR" sz="2000" i="1">
                                        <a:latin typeface="Cambria Math" panose="02040503050406030204" pitchFamily="18" charset="0"/>
                                      </a:rPr>
                                      <m:t>0.3</m:t>
                                    </m:r>
                                  </m:e>
                                </m:mr>
                                <m:mr>
                                  <m:e>
                                    <m:r>
                                      <a:rPr lang="en-US" altLang="ko-KR" sz="2000" i="1">
                                        <a:latin typeface="Cambria Math" panose="02040503050406030204" pitchFamily="18" charset="0"/>
                                      </a:rPr>
                                      <m:t>⋯</m:t>
                                    </m:r>
                                  </m:e>
                                </m:mr>
                              </m:m>
                            </m:e>
                            <m:e>
                              <m:r>
                                <a:rPr lang="en-US" altLang="ko-KR" sz="2000" i="1">
                                  <a:latin typeface="Cambria Math" panose="02040503050406030204" pitchFamily="18" charset="0"/>
                                </a:rPr>
                                <m:t>0.6</m:t>
                              </m:r>
                            </m:e>
                          </m:eqArr>
                        </m:e>
                      </m:d>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0.12</m:t>
                                </m:r>
                              </m:e>
                            </m:mr>
                            <m:mr>
                              <m:e>
                                <m:r>
                                  <a:rPr lang="en-US" altLang="ko-KR" sz="2000" i="1">
                                    <a:latin typeface="Cambria Math" panose="02040503050406030204" pitchFamily="18" charset="0"/>
                                  </a:rPr>
                                  <m:t>0.36</m:t>
                                </m:r>
                              </m:e>
                            </m:mr>
                          </m:m>
                        </m:e>
                      </m:d>
                    </m:oMath>
                  </m:oMathPara>
                </a14:m>
                <a:endParaRPr lang="ko-KR" altLang="en-US" sz="2000">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17452" y="3118388"/>
                <a:ext cx="7796365" cy="1133900"/>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711463" y="4371268"/>
            <a:ext cx="818914" cy="355162"/>
          </a:xfrm>
          <a:prstGeom prst="rect">
            <a:avLst/>
          </a:prstGeom>
          <a:noFill/>
        </p:spPr>
        <p:txBody>
          <a:bodyPr wrap="squar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880523" y="3169242"/>
            <a:ext cx="190392" cy="20454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7937704" y="2644246"/>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cxnSpLocks/>
          </p:cNvCxnSpPr>
          <p:nvPr/>
        </p:nvCxnSpPr>
        <p:spPr>
          <a:xfrm flipV="1">
            <a:off x="8553400" y="3214528"/>
            <a:ext cx="0" cy="188640"/>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6953901" y="4582583"/>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800949" y="4408527"/>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45053" y="1038794"/>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smtClean="0">
                            <a:latin typeface="Cambria Math" panose="02040503050406030204" pitchFamily="18" charset="0"/>
                            <a:ea typeface="+mj-ea"/>
                          </a:rPr>
                          <m:t>𝑾</m:t>
                        </m:r>
                      </m:e>
                      <m:sub>
                        <m:r>
                          <a:rPr lang="en-US" altLang="ko-KR" sz="2000" b="1" i="1" smtClean="0">
                            <a:latin typeface="Cambria Math" panose="02040503050406030204" pitchFamily="18" charset="0"/>
                            <a:ea typeface="+mj-ea"/>
                          </a:rPr>
                          <m:t>𝟐</m:t>
                        </m:r>
                      </m:sub>
                    </m:sSub>
                    <m:r>
                      <a:rPr lang="en-US" altLang="ko-KR" sz="2000" b="1" i="1" smtClean="0">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45053" y="1038794"/>
                <a:ext cx="4888902" cy="400110"/>
              </a:xfrm>
              <a:prstGeom prst="rect">
                <a:avLst/>
              </a:prstGeom>
              <a:blipFill>
                <a:blip r:embed="rId5"/>
                <a:stretch>
                  <a:fillRect l="-1247" t="-7576" r="-623" b="-2575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649627" y="4233741"/>
            <a:ext cx="1456325" cy="355162"/>
          </a:xfrm>
          <a:prstGeom prst="rect">
            <a:avLst/>
          </a:prstGeom>
          <a:noFill/>
        </p:spPr>
        <p:txBody>
          <a:bodyPr wrap="square" rtlCol="0">
            <a:spAutoFit/>
          </a:bodyPr>
          <a:lstStyle/>
          <a:p>
            <a:pPr algn="l"/>
            <a:r>
              <a:rPr lang="en-US" altLang="ko-KR" sz="1708" b="1">
                <a:solidFill>
                  <a:srgbClr val="3399FF"/>
                </a:solidFill>
                <a:latin typeface="+mj-ea"/>
                <a:ea typeface="+mj-ea"/>
              </a:rPr>
              <a:t>(m, k)(m,1)</a:t>
            </a:r>
            <a:endParaRPr lang="ko-KR" altLang="en-US" sz="1708" b="1">
              <a:solidFill>
                <a:srgbClr val="3399FF"/>
              </a:solidFill>
              <a:latin typeface="+mj-ea"/>
              <a:ea typeface="+mj-ea"/>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649627" y="4623013"/>
            <a:ext cx="2491786" cy="355162"/>
          </a:xfrm>
          <a:prstGeom prst="rect">
            <a:avLst/>
          </a:prstGeom>
          <a:noFill/>
        </p:spPr>
        <p:txBody>
          <a:bodyPr wrap="square" rtlCol="0">
            <a:spAutoFit/>
          </a:bodyPr>
          <a:lstStyle/>
          <a:p>
            <a:pPr algn="l"/>
            <a:r>
              <a:rPr lang="en-US" altLang="ko-KR" sz="1708" b="1">
                <a:solidFill>
                  <a:srgbClr val="3399FF"/>
                </a:solidFill>
                <a:latin typeface="+mj-ea"/>
                <a:ea typeface="+mj-ea"/>
              </a:rPr>
              <a:t>(k, m)(m,1) =&gt; (k, 1 )</a:t>
            </a:r>
            <a:endParaRPr lang="ko-KR" altLang="en-US" sz="1708" b="1">
              <a:solidFill>
                <a:srgbClr val="3399FF"/>
              </a:solidFill>
              <a:latin typeface="+mj-ea"/>
              <a:ea typeface="+mj-ea"/>
            </a:endParaRPr>
          </a:p>
        </p:txBody>
      </p:sp>
      <p:sp>
        <p:nvSpPr>
          <p:cNvPr id="2" name="텍스트 개체 틀 1">
            <a:extLst>
              <a:ext uri="{FF2B5EF4-FFF2-40B4-BE49-F238E27FC236}">
                <a16:creationId xmlns:a16="http://schemas.microsoft.com/office/drawing/2014/main" id="{85276A89-8B5C-496B-A9EC-1979E20872DD}"/>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5" name="텍스트 개체 틀 6">
            <a:extLst>
              <a:ext uri="{FF2B5EF4-FFF2-40B4-BE49-F238E27FC236}">
                <a16:creationId xmlns:a16="http://schemas.microsoft.com/office/drawing/2014/main" id="{669F98E7-49DE-43E5-951C-2E12D07CDC9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2943485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270166"/>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597950"/>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51847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247427"/>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081578"/>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78750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787504"/>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247912"/>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270836"/>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028906"/>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028906"/>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247912"/>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247912"/>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364044"/>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2994065"/>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044923"/>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044923"/>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045743"/>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045743"/>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315743" y="4828986"/>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094346"/>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094346"/>
                <a:ext cx="919289" cy="296684"/>
              </a:xfrm>
              <a:prstGeom prst="rect">
                <a:avLst/>
              </a:prstGeom>
              <a:blipFill>
                <a:blip r:embed="rId9"/>
                <a:stretch>
                  <a:fillRect t="-8333" b="-187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9" y="4099583"/>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9" y="4099583"/>
                <a:ext cx="975380" cy="296684"/>
              </a:xfrm>
              <a:prstGeom prst="rect">
                <a:avLst/>
              </a:prstGeom>
              <a:blipFill>
                <a:blip r:embed="rId10"/>
                <a:stretch>
                  <a:fillRect t="-8333" b="-18750"/>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86566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025366"/>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025366"/>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597863"/>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247427"/>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55023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81925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819258"/>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7962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79624" y="4270836"/>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2403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240348"/>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23659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236595"/>
                <a:ext cx="366767" cy="384401"/>
              </a:xfrm>
              <a:prstGeom prst="rect">
                <a:avLst/>
              </a:prstGeom>
              <a:blipFill>
                <a:blip r:embed="rId16"/>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45052" y="1043849"/>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45052" y="1043849"/>
                <a:ext cx="4536242" cy="400110"/>
              </a:xfrm>
              <a:prstGeom prst="rect">
                <a:avLst/>
              </a:prstGeom>
              <a:blipFill>
                <a:blip r:embed="rId17"/>
                <a:stretch>
                  <a:fillRect l="-1342" t="-7576" r="-537"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279282" y="1916832"/>
                <a:ext cx="2090508" cy="72321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r>
                        <a:rPr kumimoji="1" lang="en-US" altLang="ko-KR" sz="2277" b="1" i="1">
                          <a:solidFill>
                            <a:srgbClr val="000000"/>
                          </a:solidFill>
                          <a:latin typeface="Cambria Math" panose="02040503050406030204" pitchFamily="18" charset="0"/>
                        </a:rPr>
                        <m:t>=</m:t>
                      </m:r>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den>
                      </m:f>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oMath>
                  </m:oMathPara>
                </a14:m>
                <a:endParaRPr kumimoji="1" lang="ko-KR" altLang="en-US" sz="2277" b="1" i="1">
                  <a:solidFill>
                    <a:srgbClr val="000000"/>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279282" y="1916832"/>
                <a:ext cx="2090508"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889887" y="5083810"/>
                <a:ext cx="1747530"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d>
                        <m:dPr>
                          <m:ctrlPr>
                            <a:rPr kumimoji="1" lang="en-US" altLang="ko-KR" sz="1898" i="1">
                              <a:solidFill>
                                <a:srgbClr val="000000"/>
                              </a:solidFill>
                              <a:latin typeface="Cambria Math" panose="02040503050406030204" pitchFamily="18" charset="0"/>
                            </a:rPr>
                          </m:ctrlPr>
                        </m:dPr>
                        <m:e>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𝑌</m:t>
                          </m:r>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889887" y="5083810"/>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624750"/>
            <a:ext cx="1457072" cy="367199"/>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4995635" y="4148423"/>
            <a:ext cx="386710" cy="1339363"/>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588676" y="5112657"/>
                <a:ext cx="970842" cy="603691"/>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1</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588676" y="5112657"/>
                <a:ext cx="970842"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350364" y="1939772"/>
                <a:ext cx="18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𝑏</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p>
                            <m:sSupPr>
                              <m:ctrlPr>
                                <a:rPr lang="en-US" altLang="ko-KR" sz="1898" i="1">
                                  <a:latin typeface="Cambria Math" panose="02040503050406030204" pitchFamily="18" charset="0"/>
                                </a:rPr>
                              </m:ctrlPr>
                            </m:sSupPr>
                            <m:e>
                              <m:r>
                                <a:rPr lang="en-US" altLang="ko-KR" sz="1898" i="1">
                                  <a:latin typeface="Cambria Math" panose="02040503050406030204" pitchFamily="18" charset="0"/>
                                </a:rPr>
                                <m:t>1</m:t>
                              </m:r>
                            </m:e>
                            <m:sup>
                              <m:r>
                                <a:rPr lang="en-US" altLang="ko-KR" sz="1898" i="1">
                                  <a:latin typeface="Cambria Math" panose="02040503050406030204" pitchFamily="18" charset="0"/>
                                </a:rPr>
                                <m:t>𝑇</m:t>
                              </m:r>
                            </m:sup>
                          </m:s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350364" y="1939772"/>
                <a:ext cx="1870256" cy="603691"/>
              </a:xfrm>
              <a:prstGeom prst="rect">
                <a:avLst/>
              </a:prstGeom>
              <a:blipFill>
                <a:blip r:embed="rId21"/>
                <a:stretch>
                  <a:fillRect b="-1010"/>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3DE3EAC4-7E6C-450C-AA30-570C5B32CF12}"/>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FD9368A0-5A01-4497-8BA9-C9346D0B370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F8AC876-3D85-6EA1-732D-84D37450C880}"/>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F8AC876-3D85-6EA1-732D-84D37450C880}"/>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2"/>
                <a:stretch>
                  <a:fillRect l="-7080" t="-2000" r="-708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5600"/>
                <a:ext cx="8643648" cy="646331"/>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행렬의 구성을 보면 </a:t>
                </a:r>
                <a:r>
                  <a:rPr kumimoji="1" lang="en-US" altLang="ko-KR" b="1">
                    <a:solidFill>
                      <a:srgbClr val="000000"/>
                    </a:solidFill>
                    <a:latin typeface="+mj-ea"/>
                    <a:ea typeface="+mj-ea"/>
                  </a:rPr>
                  <a:t>( </a:t>
                </a:r>
                <a14:m>
                  <m:oMath xmlns:m="http://schemas.openxmlformats.org/officeDocument/2006/math">
                    <m:sSub>
                      <m:sSubPr>
                        <m:ctrlPr>
                          <a:rPr kumimoji="1" lang="en-US" altLang="ko-KR" b="1" i="1">
                            <a:solidFill>
                              <a:srgbClr val="000000"/>
                            </a:solidFill>
                            <a:latin typeface="Cambria Math" panose="02040503050406030204" pitchFamily="18" charset="0"/>
                            <a:ea typeface="+mj-ea"/>
                          </a:rPr>
                        </m:ctrlPr>
                      </m:sSubPr>
                      <m:e>
                        <m:r>
                          <a:rPr kumimoji="1" lang="en-US" altLang="ko-KR" b="1" i="1" smtClean="0">
                            <a:solidFill>
                              <a:srgbClr val="000000"/>
                            </a:solidFill>
                            <a:latin typeface="Cambria Math" panose="02040503050406030204" pitchFamily="18" charset="0"/>
                            <a:ea typeface="+mj-ea"/>
                          </a:rPr>
                          <m:t>𝑨</m:t>
                        </m:r>
                      </m:e>
                      <m:sub>
                        <m:r>
                          <a:rPr kumimoji="1" lang="en-US" altLang="ko-KR" b="1" i="1" smtClean="0">
                            <a:solidFill>
                              <a:srgbClr val="000000"/>
                            </a:solidFill>
                            <a:latin typeface="Cambria Math" panose="02040503050406030204" pitchFamily="18" charset="0"/>
                            <a:ea typeface="+mj-ea"/>
                          </a:rPr>
                          <m:t>𝟐</m:t>
                        </m:r>
                      </m:sub>
                    </m:sSub>
                    <m:r>
                      <a:rPr kumimoji="1" lang="en-US" altLang="ko-KR" b="1" i="1" smtClean="0">
                        <a:solidFill>
                          <a:srgbClr val="000000"/>
                        </a:solidFill>
                        <a:latin typeface="Cambria Math" panose="02040503050406030204" pitchFamily="18" charset="0"/>
                        <a:ea typeface="+mj-ea"/>
                      </a:rPr>
                      <m:t>−</m:t>
                    </m:r>
                    <m:r>
                      <a:rPr kumimoji="1" lang="en-US" altLang="ko-KR" b="1" i="1" smtClean="0">
                        <a:solidFill>
                          <a:srgbClr val="000000"/>
                        </a:solidFill>
                        <a:latin typeface="Cambria Math" panose="02040503050406030204" pitchFamily="18" charset="0"/>
                        <a:ea typeface="+mj-ea"/>
                      </a:rPr>
                      <m:t>𝒀</m:t>
                    </m:r>
                  </m:oMath>
                </a14:m>
                <a:r>
                  <a:rPr kumimoji="1" lang="en-US" altLang="ko-KR" b="1">
                    <a:solidFill>
                      <a:srgbClr val="000000"/>
                    </a:solidFill>
                    <a:latin typeface="+mj-ea"/>
                    <a:ea typeface="+mj-ea"/>
                  </a:rPr>
                  <a:t>) </a:t>
                </a:r>
                <a:r>
                  <a:rPr kumimoji="1" lang="ko-KR" altLang="en-US" b="1">
                    <a:solidFill>
                      <a:srgbClr val="000000"/>
                    </a:solidFill>
                    <a:latin typeface="+mj-ea"/>
                    <a:ea typeface="+mj-ea"/>
                  </a:rPr>
                  <a:t>의 크기는 </a:t>
                </a:r>
                <a:r>
                  <a:rPr kumimoji="1" lang="en-US" altLang="ko-KR" b="1">
                    <a:solidFill>
                      <a:srgbClr val="000000"/>
                    </a:solidFill>
                    <a:latin typeface="+mj-ea"/>
                    <a:ea typeface="+mj-ea"/>
                  </a:rPr>
                  <a:t>(m,1)</a:t>
                </a:r>
                <a:r>
                  <a:rPr kumimoji="1" lang="ko-KR" altLang="en-US" b="1">
                    <a:solidFill>
                      <a:srgbClr val="000000"/>
                    </a:solidFill>
                    <a:latin typeface="+mj-ea"/>
                    <a:ea typeface="+mj-ea"/>
                  </a:rPr>
                  <a:t>이므로 </a:t>
                </a:r>
                <a:r>
                  <a:rPr kumimoji="1" lang="en-US" altLang="ko-KR" b="1">
                    <a:solidFill>
                      <a:srgbClr val="000000"/>
                    </a:solidFill>
                    <a:latin typeface="+mj-ea"/>
                    <a:ea typeface="+mj-ea"/>
                  </a:rPr>
                  <a:t>1</a:t>
                </a:r>
                <a:r>
                  <a:rPr kumimoji="1" lang="ko-KR" altLang="en-US" b="1">
                    <a:solidFill>
                      <a:srgbClr val="000000"/>
                    </a:solidFill>
                    <a:latin typeface="+mj-ea"/>
                    <a:ea typeface="+mj-ea"/>
                  </a:rPr>
                  <a:t>을 타겟의 개수와 동일하게</a:t>
                </a:r>
                <a:endParaRPr kumimoji="1" lang="en-US" altLang="ko-KR" b="1">
                  <a:solidFill>
                    <a:srgbClr val="000000"/>
                  </a:solidFill>
                  <a:latin typeface="+mj-ea"/>
                  <a:ea typeface="+mj-ea"/>
                </a:endParaRPr>
              </a:p>
              <a:p>
                <a:pPr lvl="0">
                  <a:defRPr/>
                </a:pPr>
                <a:r>
                  <a:rPr kumimoji="1" lang="ko-KR" altLang="en-US" b="1">
                    <a:solidFill>
                      <a:srgbClr val="000000"/>
                    </a:solidFill>
                    <a:latin typeface="+mj-ea"/>
                    <a:ea typeface="+mj-ea"/>
                  </a:rPr>
                  <a:t>벡터로 만들고</a:t>
                </a:r>
                <a14:m>
                  <m:oMath xmlns:m="http://schemas.openxmlformats.org/officeDocument/2006/math">
                    <m:r>
                      <a:rPr lang="en-US" altLang="ko-KR" b="1" smtClean="0">
                        <a:solidFill>
                          <a:srgbClr val="000000"/>
                        </a:solidFill>
                        <a:latin typeface="Cambria Math" panose="02040503050406030204" pitchFamily="18" charset="0"/>
                        <a:ea typeface="+mj-ea"/>
                      </a:rPr>
                      <m:t>  </m:t>
                    </m:r>
                  </m:oMath>
                </a14:m>
                <a:r>
                  <a:rPr kumimoji="1" lang="ko-KR" altLang="en-US" b="1">
                    <a:solidFill>
                      <a:srgbClr val="000000"/>
                    </a:solidFill>
                    <a:latin typeface="+mj-ea"/>
                    <a:ea typeface="+mj-ea"/>
                  </a:rPr>
                  <a:t>벡터를 전치하여 </a:t>
                </a:r>
                <a:r>
                  <a:rPr lang="en-US" altLang="ko-KR" b="1">
                    <a:solidFill>
                      <a:srgbClr val="000000"/>
                    </a:solidFill>
                    <a:latin typeface="+mj-ea"/>
                    <a:ea typeface="+mj-ea"/>
                  </a:rPr>
                  <a:t>(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𝑨</m:t>
                        </m:r>
                      </m:e>
                      <m:sub>
                        <m:r>
                          <a:rPr lang="en-US" altLang="ko-KR" b="1" i="1" smtClean="0">
                            <a:solidFill>
                              <a:srgbClr val="000000"/>
                            </a:solidFill>
                            <a:latin typeface="Cambria Math" panose="02040503050406030204" pitchFamily="18" charset="0"/>
                            <a:ea typeface="+mj-ea"/>
                          </a:rPr>
                          <m:t>𝟐</m:t>
                        </m:r>
                      </m:sub>
                    </m:sSub>
                    <m:r>
                      <a:rPr lang="en-US" altLang="ko-KR" b="1" i="1" smtClean="0">
                        <a:solidFill>
                          <a:srgbClr val="000000"/>
                        </a:solidFill>
                        <a:latin typeface="Cambria Math" panose="02040503050406030204" pitchFamily="18" charset="0"/>
                        <a:ea typeface="+mj-ea"/>
                      </a:rPr>
                      <m:t>−</m:t>
                    </m:r>
                    <m:r>
                      <a:rPr lang="en-US" altLang="ko-KR" b="1" i="1" smtClean="0">
                        <a:solidFill>
                          <a:srgbClr val="000000"/>
                        </a:solidFill>
                        <a:latin typeface="Cambria Math" panose="02040503050406030204" pitchFamily="18" charset="0"/>
                        <a:ea typeface="+mj-ea"/>
                      </a:rPr>
                      <m:t>𝒀</m:t>
                    </m:r>
                  </m:oMath>
                </a14:m>
                <a:r>
                  <a:rPr lang="en-US" altLang="ko-KR" b="1">
                    <a:solidFill>
                      <a:srgbClr val="000000"/>
                    </a:solidFill>
                    <a:latin typeface="+mj-ea"/>
                    <a:ea typeface="+mj-ea"/>
                  </a:rPr>
                  <a:t>) </a:t>
                </a:r>
                <a:r>
                  <a:rPr kumimoji="1" lang="ko-KR" altLang="en-US" b="1">
                    <a:solidFill>
                      <a:srgbClr val="000000"/>
                    </a:solidFill>
                    <a:latin typeface="+mj-ea"/>
                    <a:ea typeface="+mj-ea"/>
                  </a:rPr>
                  <a:t>와 곱해야 한다</a:t>
                </a:r>
                <a:r>
                  <a:rPr kumimoji="1" lang="en-US" altLang="ko-KR" b="1">
                    <a:solidFill>
                      <a:srgbClr val="000000"/>
                    </a:solidFill>
                    <a:latin typeface="+mj-ea"/>
                    <a:ea typeface="+mj-ea"/>
                  </a:rPr>
                  <a:t>.</a:t>
                </a:r>
                <a:r>
                  <a:rPr kumimoji="1" lang="ko-KR" altLang="en-US" b="1">
                    <a:solidFill>
                      <a:srgbClr val="000000"/>
                    </a:solidFill>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5600"/>
                <a:ext cx="8643648" cy="646331"/>
              </a:xfrm>
              <a:prstGeom prst="rect">
                <a:avLst/>
              </a:prstGeom>
              <a:blipFill>
                <a:blip r:embed="rId3"/>
                <a:stretch>
                  <a:fillRect l="-564" t="-4673" b="-130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68160" y="3105825"/>
                <a:ext cx="7518661" cy="129093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i="1">
                          <a:solidFill>
                            <a:srgbClr val="000000"/>
                          </a:solidFill>
                          <a:latin typeface="Cambria Math" panose="02040503050406030204" pitchFamily="18" charset="0"/>
                        </a:rPr>
                        <m:t>=</m:t>
                      </m:r>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den>
                      </m:f>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a:solidFill>
                            <a:srgbClr val="000000"/>
                          </a:solidFill>
                          <a:latin typeface="Cambria Math" panose="02040503050406030204" pitchFamily="18" charset="0"/>
                        </a:rPr>
                        <m:t>=</m:t>
                      </m:r>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r>
                        <a:rPr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𝐴</m:t>
                          </m:r>
                        </m:e>
                        <m:sub>
                          <m:r>
                            <a:rPr kumimoji="1" lang="en-US" altLang="ko-KR" sz="2277" i="1">
                              <a:solidFill>
                                <a:srgbClr val="000000"/>
                              </a:solidFill>
                              <a:latin typeface="Cambria Math" panose="02040503050406030204" pitchFamily="18" charset="0"/>
                            </a:rPr>
                            <m:t>2</m:t>
                          </m:r>
                        </m:sub>
                      </m:sSub>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𝑌</m:t>
                      </m:r>
                      <m:r>
                        <a:rPr kumimoji="1" lang="en-US" altLang="ko-KR" sz="2277" i="1">
                          <a:solidFill>
                            <a:srgbClr val="000000"/>
                          </a:solidFill>
                          <a:latin typeface="Cambria Math" panose="02040503050406030204" pitchFamily="18" charset="0"/>
                        </a:rPr>
                        <m:t>)))</m:t>
                      </m:r>
                      <m:r>
                        <a:rPr kumimoji="1" lang="en-US" altLang="ko-KR" sz="2277">
                          <a:solidFill>
                            <a:srgbClr val="000000"/>
                          </a:solidFill>
                          <a:latin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m>
                            <m:mPr>
                              <m:mcs>
                                <m:mc>
                                  <m:mcPr>
                                    <m:count m:val="3"/>
                                    <m:mcJc m:val="center"/>
                                  </m:mcPr>
                                </m:mc>
                              </m:mcs>
                              <m:ctrlPr>
                                <a:rPr kumimoji="1" lang="en-US" altLang="ko-KR" sz="2277" i="1">
                                  <a:solidFill>
                                    <a:srgbClr val="000000"/>
                                  </a:solidFill>
                                  <a:latin typeface="Cambria Math" panose="02040503050406030204" pitchFamily="18" charset="0"/>
                                </a:rPr>
                              </m:ctrlPr>
                            </m:mPr>
                            <m:mr>
                              <m:e>
                                <m:r>
                                  <m:rPr>
                                    <m:brk m:alnAt="7"/>
                                  </m:rPr>
                                  <a:rPr lang="en-US" altLang="ko-KR" sz="2277" i="1">
                                    <a:solidFill>
                                      <a:srgbClr val="000000"/>
                                    </a:solidFill>
                                    <a:latin typeface="Cambria Math" panose="02040503050406030204" pitchFamily="18" charset="0"/>
                                  </a:rPr>
                                  <m:t>1</m:t>
                                </m:r>
                              </m:e>
                              <m:e>
                                <m:r>
                                  <a:rPr kumimoji="1" lang="en-US" altLang="ko-KR" sz="2277" i="1">
                                    <a:solidFill>
                                      <a:srgbClr val="000000"/>
                                    </a:solidFill>
                                    <a:latin typeface="Cambria Math" panose="02040503050406030204" pitchFamily="18" charset="0"/>
                                  </a:rPr>
                                  <m:t>⋯</m:t>
                                </m:r>
                              </m:e>
                              <m:e>
                                <m:r>
                                  <a:rPr lang="en-US" altLang="ko-KR" sz="2277" i="1">
                                    <a:solidFill>
                                      <a:srgbClr val="000000"/>
                                    </a:solidFill>
                                    <a:latin typeface="Cambria Math" panose="02040503050406030204" pitchFamily="18" charset="0"/>
                                  </a:rPr>
                                  <m:t>1</m:t>
                                </m:r>
                              </m:e>
                            </m:mr>
                          </m:m>
                        </m:e>
                      </m:d>
                      <m:r>
                        <a:rPr lang="en-US" altLang="ko-KR" sz="2277" i="1">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eqArr>
                            <m:eqArrPr>
                              <m:ctrlPr>
                                <a:rPr kumimoji="1" lang="en-US" altLang="ko-KR" sz="2277" i="1">
                                  <a:solidFill>
                                    <a:srgbClr val="000000"/>
                                  </a:solidFill>
                                  <a:latin typeface="Cambria Math" panose="02040503050406030204" pitchFamily="18" charset="0"/>
                                </a:rPr>
                              </m:ctrlPr>
                            </m:eqArrPr>
                            <m:e>
                              <m:m>
                                <m:mPr>
                                  <m:mcs>
                                    <m:mc>
                                      <m:mcPr>
                                        <m:count m:val="1"/>
                                        <m:mcJc m:val="center"/>
                                      </m:mcPr>
                                    </m:mc>
                                  </m:mcs>
                                  <m:ctrlPr>
                                    <a:rPr kumimoji="1" lang="en-US" altLang="ko-KR" sz="2277" i="1">
                                      <a:solidFill>
                                        <a:srgbClr val="000000"/>
                                      </a:solidFill>
                                      <a:latin typeface="Cambria Math" panose="02040503050406030204" pitchFamily="18" charset="0"/>
                                    </a:rPr>
                                  </m:ctrlPr>
                                </m:mPr>
                                <m:mr>
                                  <m:e>
                                    <m:r>
                                      <m:rPr>
                                        <m:brk m:alnAt="7"/>
                                      </m:rPr>
                                      <a:rPr kumimoji="1" lang="en-US" altLang="ko-KR" sz="2277" i="1">
                                        <a:solidFill>
                                          <a:srgbClr val="000000"/>
                                        </a:solidFill>
                                        <a:latin typeface="Cambria Math" panose="02040503050406030204" pitchFamily="18" charset="0"/>
                                      </a:rPr>
                                      <m:t>0</m:t>
                                    </m:r>
                                    <m:r>
                                      <a:rPr kumimoji="1" lang="en-US" altLang="ko-KR" sz="2277" i="1">
                                        <a:solidFill>
                                          <a:srgbClr val="000000"/>
                                        </a:solidFill>
                                        <a:latin typeface="Cambria Math" panose="02040503050406030204" pitchFamily="18" charset="0"/>
                                      </a:rPr>
                                      <m:t>.7</m:t>
                                    </m:r>
                                  </m:e>
                                </m:mr>
                                <m:mr>
                                  <m:e>
                                    <m:r>
                                      <a:rPr kumimoji="1" lang="en-US" altLang="ko-KR" sz="2277" i="1">
                                        <a:solidFill>
                                          <a:srgbClr val="000000"/>
                                        </a:solidFill>
                                        <a:latin typeface="Cambria Math" panose="02040503050406030204" pitchFamily="18" charset="0"/>
                                      </a:rPr>
                                      <m:t>0.3</m:t>
                                    </m:r>
                                  </m:e>
                                </m:mr>
                                <m:mr>
                                  <m:e>
                                    <m:r>
                                      <a:rPr kumimoji="1" lang="en-US" altLang="ko-KR" sz="2277" i="1">
                                        <a:solidFill>
                                          <a:srgbClr val="000000"/>
                                        </a:solidFill>
                                        <a:latin typeface="Cambria Math" panose="02040503050406030204" pitchFamily="18" charset="0"/>
                                      </a:rPr>
                                      <m:t>⋯</m:t>
                                    </m:r>
                                  </m:e>
                                </m:mr>
                              </m:m>
                            </m:e>
                            <m:e>
                              <m:r>
                                <a:rPr kumimoji="1" lang="en-US" altLang="ko-KR" sz="2277" i="1">
                                  <a:solidFill>
                                    <a:srgbClr val="000000"/>
                                  </a:solidFill>
                                  <a:latin typeface="Cambria Math" panose="02040503050406030204" pitchFamily="18" charset="0"/>
                                </a:rPr>
                                <m:t>0.6</m:t>
                              </m:r>
                            </m:e>
                          </m:eqArr>
                        </m:e>
                      </m:d>
                      <m:r>
                        <a:rPr kumimoji="1" lang="en-US" altLang="ko-KR" sz="2277">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0</m:t>
                      </m:r>
                      <m:r>
                        <a:rPr lang="en-US" altLang="ko-KR" sz="2277" i="1">
                          <a:solidFill>
                            <a:srgbClr val="000000"/>
                          </a:solidFill>
                          <a:latin typeface="Cambria Math" panose="02040503050406030204" pitchFamily="18" charset="0"/>
                          <a:ea typeface="굴림" pitchFamily="50" charset="-127"/>
                        </a:rPr>
                        <m:t>.18</m:t>
                      </m:r>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68160" y="3105825"/>
                <a:ext cx="7518661" cy="1290931"/>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182736" y="4096764"/>
            <a:ext cx="818914"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b="1">
                <a:solidFill>
                  <a:srgbClr val="3399FF"/>
                </a:solidFill>
                <a:latin typeface="+mj-ea"/>
                <a:ea typeface="+mj-ea"/>
              </a:rPr>
              <a:t>m</a:t>
            </a:r>
            <a:r>
              <a:rPr kumimoji="1"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323823" y="3364070"/>
            <a:ext cx="190392" cy="12625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867583" fontAlgn="base" latinLnBrk="1">
              <a:spcBef>
                <a:spcPct val="0"/>
              </a:spcBef>
              <a:spcAft>
                <a:spcPct val="0"/>
              </a:spcAft>
              <a:defRPr/>
            </a:pPr>
            <a:endParaRPr kumimoji="1" lang="ko-KR" altLang="en-US" sz="1518">
              <a:solidFill>
                <a:srgbClr val="3399FF"/>
              </a:solidFill>
              <a:latin typeface="굴림"/>
              <a:ea typeface="굴림"/>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128674" y="4538389"/>
            <a:ext cx="1956674" cy="325923"/>
          </a:xfrm>
          <a:prstGeom prst="rect">
            <a:avLst/>
          </a:prstGeom>
          <a:noFill/>
        </p:spPr>
        <p:txBody>
          <a:bodyPr wrap="square" rtlCol="0">
            <a:spAutoFit/>
          </a:bodyPr>
          <a:lstStyle/>
          <a:p>
            <a:pPr defTabSz="867583" fontAlgn="base" latinLnBrk="1">
              <a:spcBef>
                <a:spcPct val="0"/>
              </a:spcBef>
              <a:spcAft>
                <a:spcPct val="0"/>
              </a:spcAft>
              <a:defRPr/>
            </a:pPr>
            <a:r>
              <a:rPr kumimoji="1" lang="ko-KR" altLang="en-US" sz="151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6975722" y="4364332"/>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60719" y="1030411"/>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60719" y="1030411"/>
                <a:ext cx="4536242" cy="400110"/>
              </a:xfrm>
              <a:prstGeom prst="rect">
                <a:avLst/>
              </a:prstGeom>
              <a:blipFill>
                <a:blip r:embed="rId5"/>
                <a:stretch>
                  <a:fillRect l="-1478" t="-7576" r="-538" b="-25758"/>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58369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58369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58369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58369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58369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84388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84388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84388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84388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84388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583698"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843887" y="444717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489937"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489937"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489937"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489937"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489937"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94299" y="5413391"/>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3008319" y="5413392"/>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22339" y="5413390"/>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36359"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54904"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489937"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55065" y="4930475"/>
                <a:ext cx="656846" cy="448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55065" y="4930475"/>
                <a:ext cx="656846" cy="448777"/>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640807" y="5244003"/>
            <a:ext cx="3797032" cy="384401"/>
          </a:xfrm>
          <a:prstGeom prst="rect">
            <a:avLst/>
          </a:prstGeom>
          <a:noFill/>
        </p:spPr>
        <p:txBody>
          <a:bodyPr wrap="square" rtlCol="0">
            <a:spAutoFit/>
          </a:bodyPr>
          <a:lstStyle/>
          <a:p>
            <a:pPr defTabSz="867583" fontAlgn="base" latinLnBrk="1">
              <a:spcBef>
                <a:spcPct val="0"/>
              </a:spcBef>
              <a:spcAft>
                <a:spcPct val="0"/>
              </a:spcAft>
              <a:defRPr/>
            </a:pPr>
            <a:r>
              <a:rPr lang="en-US" altLang="ko-KR" sz="1898" b="1">
                <a:solidFill>
                  <a:srgbClr val="3399FF"/>
                </a:solidFill>
                <a:latin typeface="+mj-ea"/>
                <a:ea typeface="+mj-ea"/>
              </a:rPr>
              <a:t>b2_grad = </a:t>
            </a:r>
            <a:r>
              <a:rPr kumimoji="1" lang="en-US" altLang="ko-KR" sz="1898" b="1">
                <a:solidFill>
                  <a:srgbClr val="3399FF"/>
                </a:solidFill>
                <a:latin typeface="+mj-ea"/>
                <a:ea typeface="+mj-ea"/>
              </a:rPr>
              <a:t>np.sum(Err, axis=0)</a:t>
            </a:r>
            <a:endParaRPr kumimoji="1" lang="ko-KR" altLang="en-US" sz="1898" b="1">
              <a:solidFill>
                <a:srgbClr val="3399FF"/>
              </a:solidFill>
              <a:latin typeface="+mj-ea"/>
              <a:ea typeface="+mj-ea"/>
            </a:endParaRPr>
          </a:p>
        </p:txBody>
      </p:sp>
      <p:sp>
        <p:nvSpPr>
          <p:cNvPr id="4" name="텍스트 개체 틀 3">
            <a:extLst>
              <a:ext uri="{FF2B5EF4-FFF2-40B4-BE49-F238E27FC236}">
                <a16:creationId xmlns:a16="http://schemas.microsoft.com/office/drawing/2014/main" id="{9AF4E246-4860-4273-A550-99C05309128E}"/>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6" name="텍스트 개체 틀 6">
            <a:extLst>
              <a:ext uri="{FF2B5EF4-FFF2-40B4-BE49-F238E27FC236}">
                <a16:creationId xmlns:a16="http://schemas.microsoft.com/office/drawing/2014/main" id="{70A0FAE8-D340-4666-A08C-13CBB07A79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870160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57908" y="933309"/>
                <a:ext cx="488890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kumimoji="1"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57908" y="933309"/>
                <a:ext cx="4888902" cy="400110"/>
              </a:xfrm>
              <a:prstGeom prst="rect">
                <a:avLst/>
              </a:prstGeom>
              <a:blipFill>
                <a:blip r:embed="rId3"/>
                <a:stretch>
                  <a:fillRect l="-1372" t="-7576"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10370" y="2082115"/>
                <a:ext cx="8531756" cy="64581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657" b="1" i="1">
                            <a:solidFill>
                              <a:srgbClr val="000000"/>
                            </a:solidFill>
                            <a:latin typeface="Cambria Math" panose="02040503050406030204" pitchFamily="18" charset="0"/>
                            <a:ea typeface="Cambria Math" panose="02040503050406030204" pitchFamily="18" charset="0"/>
                          </a:rPr>
                        </m:ctrlPr>
                      </m:fPr>
                      <m:num>
                        <m:r>
                          <a:rPr kumimoji="1" lang="en-US" altLang="ko-KR" sz="2657" b="1" i="1">
                            <a:solidFill>
                              <a:srgbClr val="000000"/>
                            </a:solidFill>
                            <a:latin typeface="Cambria Math" panose="02040503050406030204" pitchFamily="18" charset="0"/>
                            <a:ea typeface="Cambria Math" panose="02040503050406030204" pitchFamily="18" charset="0"/>
                          </a:rPr>
                          <m:t>𝝏</m:t>
                        </m:r>
                        <m:r>
                          <a:rPr kumimoji="1" lang="en-US" altLang="ko-KR" sz="2657" b="1" i="1">
                            <a:solidFill>
                              <a:srgbClr val="000000"/>
                            </a:solidFill>
                            <a:latin typeface="Cambria Math" panose="02040503050406030204" pitchFamily="18" charset="0"/>
                            <a:ea typeface="Cambria Math" panose="02040503050406030204" pitchFamily="18" charset="0"/>
                          </a:rPr>
                          <m:t>𝑳</m:t>
                        </m:r>
                      </m:num>
                      <m:den>
                        <m:r>
                          <a:rPr kumimoji="1" lang="en-US" altLang="ko-KR" sz="2657" b="1" i="1">
                            <a:solidFill>
                              <a:srgbClr val="000000"/>
                            </a:solidFill>
                            <a:latin typeface="Cambria Math" panose="02040503050406030204" pitchFamily="18" charset="0"/>
                            <a:ea typeface="Cambria Math" panose="02040503050406030204" pitchFamily="18" charset="0"/>
                          </a:rPr>
                          <m:t>𝝏</m:t>
                        </m:r>
                        <m:sSub>
                          <m:sSubPr>
                            <m:ctrlPr>
                              <a:rPr kumimoji="1" lang="en-US" altLang="ko-KR" sz="2657" b="1" i="1">
                                <a:solidFill>
                                  <a:srgbClr val="000000"/>
                                </a:solidFill>
                                <a:latin typeface="Cambria Math" panose="02040503050406030204" pitchFamily="18" charset="0"/>
                                <a:ea typeface="Cambria Math" panose="02040503050406030204" pitchFamily="18" charset="0"/>
                              </a:rPr>
                            </m:ctrlPr>
                          </m:sSubPr>
                          <m:e>
                            <m:r>
                              <a:rPr kumimoji="1"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kumimoji="1" lang="en-US" altLang="ko-KR" sz="2657" b="1" i="1">
                        <a:solidFill>
                          <a:srgbClr val="000000"/>
                        </a:solidFill>
                        <a:latin typeface="Cambria Math" panose="02040503050406030204" pitchFamily="18" charset="0"/>
                        <a:ea typeface="Cambria Math" panose="02040503050406030204" pitchFamily="18" charset="0"/>
                      </a:rPr>
                      <m:t>=</m:t>
                    </m:r>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r>
                          <a:rPr kumimoji="1" lang="en-US" altLang="ko-KR" sz="2657" b="1" i="1">
                            <a:solidFill>
                              <a:srgbClr val="FF0000"/>
                            </a:solidFill>
                            <a:latin typeface="Cambria Math" panose="02040503050406030204" pitchFamily="18" charset="0"/>
                            <a:ea typeface="Cambria Math" panose="02040503050406030204" pitchFamily="18" charset="0"/>
                          </a:rPr>
                          <m:t>𝑳</m:t>
                        </m:r>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den>
                    </m:f>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lang="en-US" altLang="ko-KR" sz="2657" b="1" i="1">
                                <a:solidFill>
                                  <a:srgbClr val="FF0000"/>
                                </a:solidFill>
                                <a:latin typeface="Cambria Math" panose="02040503050406030204" pitchFamily="18" charset="0"/>
                                <a:ea typeface="Cambria Math" panose="02040503050406030204" pitchFamily="18" charset="0"/>
                              </a:rPr>
                              <m:t>𝑨</m:t>
                            </m:r>
                          </m:e>
                          <m:sub>
                            <m:r>
                              <a:rPr lang="en-US" altLang="ko-KR" sz="2657"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657" b="1" i="1">
                            <a:solidFill>
                              <a:srgbClr val="3399FF"/>
                            </a:solidFill>
                            <a:latin typeface="Cambria Math" panose="02040503050406030204" pitchFamily="18" charset="0"/>
                            <a:ea typeface="Cambria Math" panose="02040503050406030204" pitchFamily="18" charset="0"/>
                          </a:rPr>
                        </m:ctrlPr>
                      </m:fPr>
                      <m:num>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𝑨</m:t>
                            </m:r>
                          </m:e>
                          <m:sub>
                            <m:r>
                              <a:rPr lang="en-US" altLang="ko-KR" sz="2657" b="1" i="1">
                                <a:solidFill>
                                  <a:srgbClr val="3399FF"/>
                                </a:solidFill>
                                <a:latin typeface="Cambria Math" panose="02040503050406030204" pitchFamily="18" charset="0"/>
                                <a:ea typeface="Cambria Math" panose="02040503050406030204" pitchFamily="18" charset="0"/>
                              </a:rPr>
                              <m:t>𝟏</m:t>
                            </m:r>
                          </m:sub>
                        </m:sSub>
                      </m:num>
                      <m:den>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𝒁</m:t>
                            </m:r>
                          </m:e>
                          <m:sub>
                            <m:r>
                              <a:rPr lang="en-US" altLang="ko-KR" sz="2657"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657"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657" b="1" i="1">
                            <a:solidFill>
                              <a:srgbClr val="000000"/>
                            </a:solidFill>
                            <a:latin typeface="Cambria Math" panose="02040503050406030204" pitchFamily="18" charset="0"/>
                            <a:ea typeface="Cambria Math" panose="02040503050406030204" pitchFamily="18" charset="0"/>
                          </a:rPr>
                        </m:ctrlPr>
                      </m:fPr>
                      <m:num>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𝒁</m:t>
                            </m:r>
                          </m:e>
                          <m:sub>
                            <m:r>
                              <a:rPr lang="en-US" altLang="ko-KR" sz="2657" b="1" i="1">
                                <a:solidFill>
                                  <a:srgbClr val="000000"/>
                                </a:solidFill>
                                <a:latin typeface="Cambria Math" panose="02040503050406030204" pitchFamily="18" charset="0"/>
                                <a:ea typeface="Cambria Math" panose="02040503050406030204" pitchFamily="18" charset="0"/>
                              </a:rPr>
                              <m:t>𝟏</m:t>
                            </m:r>
                          </m:sub>
                        </m:sSub>
                      </m:num>
                      <m:den>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lang="en-US" altLang="ko-KR" sz="2657" b="1" i="1">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r>
                          <a:rPr lang="en-US" altLang="ko-KR" sz="2657" i="1">
                            <a:solidFill>
                              <a:srgbClr val="000000"/>
                            </a:solidFill>
                            <a:latin typeface="Cambria Math" panose="02040503050406030204" pitchFamily="18" charset="0"/>
                            <a:ea typeface="Cambria Math" panose="02040503050406030204" pitchFamily="18" charset="0"/>
                          </a:rPr>
                          <m:t>𝑋</m:t>
                        </m:r>
                      </m:e>
                      <m:sup>
                        <m:r>
                          <a:rPr lang="en-US" altLang="ko-KR" sz="2657" i="1">
                            <a:solidFill>
                              <a:srgbClr val="000000"/>
                            </a:solidFill>
                            <a:latin typeface="Cambria Math" panose="02040503050406030204" pitchFamily="18" charset="0"/>
                            <a:ea typeface="Cambria Math" panose="02040503050406030204" pitchFamily="18" charset="0"/>
                          </a:rPr>
                          <m:t>𝑇</m:t>
                        </m:r>
                      </m:sup>
                    </m:sSup>
                    <m:r>
                      <a:rPr lang="en-US" altLang="ko-KR" sz="2657" i="1">
                        <a:solidFill>
                          <a:srgbClr val="FFC000"/>
                        </a:solidFill>
                        <a:latin typeface="Cambria Math" panose="02040503050406030204" pitchFamily="18" charset="0"/>
                        <a:ea typeface="Cambria Math" panose="02040503050406030204" pitchFamily="18" charset="0"/>
                      </a:rPr>
                      <m:t>(</m:t>
                    </m:r>
                    <m:d>
                      <m:dPr>
                        <m:ctrlPr>
                          <a:rPr lang="en-US" altLang="ko-KR" sz="2657" i="1">
                            <a:solidFill>
                              <a:srgbClr val="FF0000"/>
                            </a:solidFill>
                            <a:latin typeface="Cambria Math" panose="02040503050406030204" pitchFamily="18" charset="0"/>
                            <a:ea typeface="Cambria Math" panose="02040503050406030204" pitchFamily="18" charset="0"/>
                          </a:rPr>
                        </m:ctrlPr>
                      </m:dPr>
                      <m:e>
                        <m:sSub>
                          <m:sSubPr>
                            <m:ctrlPr>
                              <a:rPr lang="en-US" altLang="ko-KR" sz="2657" i="1">
                                <a:solidFill>
                                  <a:srgbClr val="FF0000"/>
                                </a:solidFill>
                                <a:latin typeface="Cambria Math" panose="02040503050406030204" pitchFamily="18" charset="0"/>
                                <a:ea typeface="Cambria Math" panose="02040503050406030204" pitchFamily="18" charset="0"/>
                              </a:rPr>
                            </m:ctrlPr>
                          </m:sSubPr>
                          <m:e>
                            <m:r>
                              <a:rPr lang="en-US" altLang="ko-KR" sz="2657" i="1">
                                <a:solidFill>
                                  <a:srgbClr val="FF0000"/>
                                </a:solidFill>
                                <a:latin typeface="Cambria Math" panose="02040503050406030204" pitchFamily="18" charset="0"/>
                                <a:ea typeface="Cambria Math" panose="02040503050406030204" pitchFamily="18" charset="0"/>
                              </a:rPr>
                              <m:t>𝐴</m:t>
                            </m:r>
                          </m:e>
                          <m:sub>
                            <m:r>
                              <a:rPr lang="en-US" altLang="ko-KR" sz="2657" i="1">
                                <a:solidFill>
                                  <a:srgbClr val="FF0000"/>
                                </a:solidFill>
                                <a:latin typeface="Cambria Math" panose="02040503050406030204" pitchFamily="18" charset="0"/>
                                <a:ea typeface="Cambria Math" panose="02040503050406030204" pitchFamily="18" charset="0"/>
                              </a:rPr>
                              <m:t>2</m:t>
                            </m:r>
                          </m:sub>
                        </m:sSub>
                        <m:r>
                          <a:rPr lang="en-US" altLang="ko-KR" sz="2657" i="1">
                            <a:solidFill>
                              <a:srgbClr val="FF0000"/>
                            </a:solidFill>
                            <a:latin typeface="Cambria Math" panose="02040503050406030204" pitchFamily="18" charset="0"/>
                            <a:ea typeface="Cambria Math" panose="02040503050406030204" pitchFamily="18" charset="0"/>
                          </a:rPr>
                          <m:t>−</m:t>
                        </m:r>
                        <m:r>
                          <a:rPr lang="en-US" altLang="ko-KR" sz="2657" i="1">
                            <a:solidFill>
                              <a:srgbClr val="FF0000"/>
                            </a:solidFill>
                            <a:latin typeface="Cambria Math" panose="02040503050406030204" pitchFamily="18" charset="0"/>
                            <a:ea typeface="Cambria Math" panose="02040503050406030204" pitchFamily="18" charset="0"/>
                          </a:rPr>
                          <m:t>𝑌</m:t>
                        </m:r>
                      </m:e>
                    </m:d>
                  </m:oMath>
                </a14:m>
                <a:r>
                  <a:rPr lang="en-US" altLang="ko-KR" sz="2657"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657" i="1">
                            <a:solidFill>
                              <a:srgbClr val="FF0000"/>
                            </a:solidFill>
                            <a:latin typeface="Cambria Math" panose="02040503050406030204" pitchFamily="18" charset="0"/>
                            <a:ea typeface="Cambria Math" panose="02040503050406030204" pitchFamily="18" charset="0"/>
                          </a:rPr>
                        </m:ctrlPr>
                      </m:sSubSupPr>
                      <m:e>
                        <m:r>
                          <a:rPr lang="en-US" altLang="ko-KR" sz="2657" i="1">
                            <a:solidFill>
                              <a:srgbClr val="FF0000"/>
                            </a:solidFill>
                            <a:latin typeface="Cambria Math" panose="02040503050406030204" pitchFamily="18" charset="0"/>
                            <a:ea typeface="Cambria Math" panose="02040503050406030204" pitchFamily="18" charset="0"/>
                          </a:rPr>
                          <m:t>𝑊</m:t>
                        </m:r>
                      </m:e>
                      <m:sub>
                        <m:r>
                          <a:rPr lang="en-US" altLang="ko-KR" sz="2657" i="1">
                            <a:solidFill>
                              <a:srgbClr val="FF0000"/>
                            </a:solidFill>
                            <a:latin typeface="Cambria Math" panose="02040503050406030204" pitchFamily="18" charset="0"/>
                            <a:ea typeface="Cambria Math" panose="02040503050406030204" pitchFamily="18" charset="0"/>
                          </a:rPr>
                          <m:t>2</m:t>
                        </m:r>
                      </m:sub>
                      <m:sup>
                        <m:r>
                          <a:rPr lang="en-US" altLang="ko-KR" sz="2657" i="1">
                            <a:solidFill>
                              <a:srgbClr val="FF0000"/>
                            </a:solidFill>
                            <a:latin typeface="Cambria Math" panose="02040503050406030204" pitchFamily="18" charset="0"/>
                            <a:ea typeface="Cambria Math" panose="02040503050406030204" pitchFamily="18" charset="0"/>
                          </a:rPr>
                          <m:t>𝑇</m:t>
                        </m:r>
                      </m:sup>
                    </m:sSubSup>
                    <m:r>
                      <a:rPr lang="en-US" altLang="ko-KR" sz="2657" i="1">
                        <a:solidFill>
                          <a:srgbClr val="3399FF"/>
                        </a:solidFill>
                        <a:latin typeface="Cambria Math" panose="02040503050406030204" pitchFamily="18" charset="0"/>
                        <a:ea typeface="Cambria Math" panose="02040503050406030204" pitchFamily="18" charset="0"/>
                      </a:rPr>
                      <m:t>⨀</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m:rPr>
                        <m:nor/>
                      </m:rPr>
                      <a:rPr lang="en-US" altLang="ko-KR" sz="2657" i="1">
                        <a:solidFill>
                          <a:srgbClr val="3399FF"/>
                        </a:solidFill>
                        <a:latin typeface="Cambria Math" panose="02040503050406030204" pitchFamily="18" charset="0"/>
                        <a:ea typeface="Cambria Math" panose="02040503050406030204" pitchFamily="18" charset="0"/>
                      </a:rPr>
                      <m:t>1− </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a:rPr lang="en-US" altLang="ko-KR" sz="2657" i="1">
                        <a:solidFill>
                          <a:srgbClr val="FFC000"/>
                        </a:solidFill>
                        <a:latin typeface="Cambria Math" panose="02040503050406030204" pitchFamily="18" charset="0"/>
                        <a:ea typeface="Cambria Math" panose="02040503050406030204" pitchFamily="18" charset="0"/>
                      </a:rPr>
                      <m:t>)</m:t>
                    </m:r>
                  </m:oMath>
                </a14:m>
                <a:endParaRPr kumimoji="1" lang="ko-KR" altLang="en-US" sz="2657" b="1" i="1">
                  <a:solidFill>
                    <a:srgbClr val="3399FF"/>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10370" y="2082115"/>
                <a:ext cx="8531756" cy="645818"/>
              </a:xfrm>
              <a:prstGeom prst="rect">
                <a:avLst/>
              </a:prstGeom>
              <a:blipFill>
                <a:blip r:embed="rId4"/>
                <a:stretch>
                  <a:fillRect l="-71"/>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123024" y="1849992"/>
            <a:ext cx="32447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(364,</a:t>
            </a:r>
            <a:r>
              <a:rPr kumimoji="1" lang="en-US" altLang="ko-KR" sz="1898">
                <a:solidFill>
                  <a:srgbClr val="FF0000"/>
                </a:solidFill>
                <a:latin typeface="Consolas" panose="020B0609020204030204" pitchFamily="49" charset="0"/>
                <a:ea typeface="고도 M" panose="02000503000000020004" pitchFamily="2" charset="-127"/>
              </a:rPr>
              <a:t>1</a:t>
            </a:r>
            <a:r>
              <a:rPr kumimoji="1" lang="en-US" altLang="ko-KR" sz="1898">
                <a:solidFill>
                  <a:srgbClr val="000000"/>
                </a:solidFill>
                <a:latin typeface="Consolas" panose="020B0609020204030204" pitchFamily="49" charset="0"/>
                <a:ea typeface="고도 M" panose="02000503000000020004" pitchFamily="2" charset="-127"/>
              </a:rPr>
              <a:t>)(</a:t>
            </a:r>
            <a:r>
              <a:rPr kumimoji="1" lang="en-US" altLang="ko-KR" sz="1898">
                <a:solidFill>
                  <a:srgbClr val="FF0000"/>
                </a:solidFill>
                <a:latin typeface="Consolas" panose="020B0609020204030204" pitchFamily="49" charset="0"/>
                <a:ea typeface="고도 M" panose="02000503000000020004" pitchFamily="2" charset="-127"/>
              </a:rPr>
              <a:t>1</a:t>
            </a:r>
            <a:r>
              <a:rPr kumimoji="1" lang="en-US" altLang="ko-KR" sz="1898">
                <a:solidFill>
                  <a:srgbClr val="000000"/>
                </a:solidFill>
                <a:latin typeface="Consolas" panose="020B0609020204030204" pitchFamily="49" charset="0"/>
                <a:ea typeface="고도 M" panose="02000503000000020004" pitchFamily="2" charset="-127"/>
              </a:rPr>
              <a:t>,2) =&gt; (364,2)</a:t>
            </a:r>
            <a:endParaRPr kumimoji="1" lang="ko-KR" altLang="en-US" sz="1898">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6270356" y="1146762"/>
                <a:ext cx="1435008" cy="384401"/>
              </a:xfrm>
              <a:prstGeom prst="rect">
                <a:avLst/>
              </a:prstGeom>
              <a:noFill/>
            </p:spPr>
            <p:txBody>
              <a:bodyPr wrap="none" rtlCol="0">
                <a:spAutoFit/>
              </a:bodyPr>
              <a:lstStyle/>
              <a:p>
                <a:pPr defTabSz="867583" fontAlgn="base" latinLnBrk="1">
                  <a:spcBef>
                    <a:spcPct val="0"/>
                  </a:spcBef>
                  <a:spcAft>
                    <a:spcPct val="0"/>
                  </a:spcAft>
                  <a:defRPr/>
                </a:pPr>
                <a14:m>
                  <m:oMath xmlns:m="http://schemas.openxmlformats.org/officeDocument/2006/math">
                    <m:r>
                      <a:rPr lang="en-US" altLang="ko-KR" sz="1898" b="1" i="1">
                        <a:solidFill>
                          <a:srgbClr val="000000"/>
                        </a:solidFill>
                        <a:latin typeface="Cambria Math" panose="02040503050406030204" pitchFamily="18" charset="0"/>
                        <a:ea typeface="+mj-ea"/>
                      </a:rPr>
                      <m:t>⨀</m:t>
                    </m:r>
                  </m:oMath>
                </a14:m>
                <a:r>
                  <a:rPr lang="en-US" altLang="ko-KR" sz="1898" b="1">
                    <a:solidFill>
                      <a:srgbClr val="000000"/>
                    </a:solidFill>
                    <a:latin typeface="+mj-ea"/>
                    <a:ea typeface="+mj-ea"/>
                  </a:rPr>
                  <a:t> : </a:t>
                </a:r>
                <a:r>
                  <a:rPr lang="ko-KR" altLang="en-US" sz="1898" b="1">
                    <a:solidFill>
                      <a:srgbClr val="000000"/>
                    </a:solidFill>
                    <a:latin typeface="+mj-ea"/>
                    <a:ea typeface="+mj-ea"/>
                  </a:rPr>
                  <a:t>멤버 곱</a:t>
                </a:r>
                <a:endParaRPr kumimoji="1" lang="ko-KR" altLang="en-US" sz="1898" b="1">
                  <a:solidFill>
                    <a:srgbClr val="000000"/>
                  </a:solidFill>
                  <a:latin typeface="+mj-ea"/>
                  <a:ea typeface="+mj-ea"/>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6270356" y="1146762"/>
                <a:ext cx="1435008" cy="384401"/>
              </a:xfrm>
              <a:prstGeom prst="rect">
                <a:avLst/>
              </a:prstGeom>
              <a:blipFill>
                <a:blip r:embed="rId5"/>
                <a:stretch>
                  <a:fillRect l="-426" t="-7937" r="-3830" b="-269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7981950" y="1088413"/>
                <a:ext cx="1358064" cy="442750"/>
              </a:xfrm>
              <a:prstGeom prst="rect">
                <a:avLst/>
              </a:prstGeom>
              <a:noFill/>
            </p:spPr>
            <p:txBody>
              <a:bodyPr wrap="none" rtlCol="0">
                <a:spAutoFit/>
              </a:bodyPr>
              <a:lstStyle/>
              <a:p>
                <a:pPr algn="l"/>
                <a:r>
                  <a:rPr lang="en-US" altLang="ko-KR" sz="2277" b="1">
                    <a:latin typeface="+mj-ea"/>
                    <a:ea typeface="+mj-ea"/>
                  </a:rPr>
                  <a:t>a</a:t>
                </a:r>
                <a:r>
                  <a:rPr lang="en-US" altLang="ko-KR" sz="2277" b="1">
                    <a:solidFill>
                      <a:srgbClr val="3399FF"/>
                    </a:solidFill>
                    <a:latin typeface="+mj-ea"/>
                    <a:ea typeface="+mj-ea"/>
                  </a:rPr>
                  <a:t> </a:t>
                </a:r>
                <a14:m>
                  <m:oMath xmlns:m="http://schemas.openxmlformats.org/officeDocument/2006/math">
                    <m:r>
                      <a:rPr lang="en-US" altLang="ko-KR" sz="2277" b="1" i="1">
                        <a:latin typeface="Cambria Math" panose="02040503050406030204" pitchFamily="18" charset="0"/>
                        <a:ea typeface="+mj-ea"/>
                      </a:rPr>
                      <m:t>⨀</m:t>
                    </m:r>
                  </m:oMath>
                </a14:m>
                <a:r>
                  <a:rPr lang="en-US" altLang="ko-KR" sz="2277" b="1">
                    <a:latin typeface="+mj-ea"/>
                    <a:ea typeface="+mj-ea"/>
                  </a:rPr>
                  <a:t>(1-a)</a:t>
                </a:r>
                <a:endParaRPr lang="ko-KR" altLang="en-US" sz="2277" b="1">
                  <a:latin typeface="+mj-ea"/>
                  <a:ea typeface="+mj-ea"/>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7981950" y="1088413"/>
                <a:ext cx="1358064" cy="442750"/>
              </a:xfrm>
              <a:prstGeom prst="rect">
                <a:avLst/>
              </a:prstGeom>
              <a:blipFill>
                <a:blip r:embed="rId6"/>
                <a:stretch>
                  <a:fillRect l="-5830" t="-9722" r="-4484" b="-27778"/>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132635" y="2573356"/>
            <a:ext cx="218040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(30,</a:t>
            </a:r>
            <a:r>
              <a:rPr kumimoji="1" lang="en-US" altLang="ko-KR" sz="1898">
                <a:solidFill>
                  <a:srgbClr val="FF0000"/>
                </a:solidFill>
                <a:latin typeface="Consolas" panose="020B0609020204030204" pitchFamily="49" charset="0"/>
                <a:ea typeface="고도 M" panose="02000503000000020004" pitchFamily="2" charset="-127"/>
              </a:rPr>
              <a:t>364</a:t>
            </a:r>
            <a:r>
              <a:rPr kumimoji="1" lang="en-US" altLang="ko-KR" sz="1898">
                <a:solidFill>
                  <a:srgbClr val="000000"/>
                </a:solidFill>
                <a:latin typeface="Consolas" panose="020B0609020204030204" pitchFamily="49" charset="0"/>
                <a:ea typeface="고도 M" panose="02000503000000020004" pitchFamily="2" charset="-127"/>
              </a:rPr>
              <a:t>)(</a:t>
            </a:r>
            <a:r>
              <a:rPr kumimoji="1" lang="en-US" altLang="ko-KR" sz="1898">
                <a:solidFill>
                  <a:srgbClr val="FF0000"/>
                </a:solidFill>
                <a:latin typeface="Consolas" panose="020B0609020204030204" pitchFamily="49" charset="0"/>
                <a:ea typeface="고도 M" panose="02000503000000020004" pitchFamily="2" charset="-127"/>
              </a:rPr>
              <a:t>364</a:t>
            </a:r>
            <a:r>
              <a:rPr kumimoji="1" lang="en-US" altLang="ko-KR" sz="1898">
                <a:solidFill>
                  <a:srgbClr val="000000"/>
                </a:solidFill>
                <a:latin typeface="Consolas" panose="020B0609020204030204" pitchFamily="49" charset="0"/>
                <a:ea typeface="고도 M" panose="02000503000000020004" pitchFamily="2" charset="-127"/>
              </a:rPr>
              <a:t>,2)</a:t>
            </a:r>
            <a:endParaRPr kumimoji="1" lang="ko-KR" altLang="en-US" sz="1898">
              <a:solidFill>
                <a:srgbClr val="000000"/>
              </a:solidFill>
              <a:latin typeface="Consolas" panose="020B0609020204030204" pitchFamily="49" charset="0"/>
              <a:ea typeface="고도 M" panose="02000503000000020004" pitchFamily="2" charset="-127"/>
            </a:endParaRPr>
          </a:p>
        </p:txBody>
      </p:sp>
      <p:sp>
        <p:nvSpPr>
          <p:cNvPr id="79" name="TextBox 78">
            <a:extLst>
              <a:ext uri="{FF2B5EF4-FFF2-40B4-BE49-F238E27FC236}">
                <a16:creationId xmlns:a16="http://schemas.microsoft.com/office/drawing/2014/main" id="{850311F6-1C4F-4A58-9BFD-8B1D0ECB1303}"/>
              </a:ext>
            </a:extLst>
          </p:cNvPr>
          <p:cNvSpPr txBox="1"/>
          <p:nvPr/>
        </p:nvSpPr>
        <p:spPr>
          <a:xfrm>
            <a:off x="6844166" y="2505489"/>
            <a:ext cx="1760931"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err_to_hidden</a:t>
            </a:r>
            <a:endParaRPr kumimoji="1" lang="ko-KR" altLang="en-US" sz="1898" b="1">
              <a:solidFill>
                <a:srgbClr val="000000"/>
              </a:solidFill>
              <a:latin typeface="+mj-ea"/>
              <a:ea typeface="+mj-ea"/>
            </a:endParaRPr>
          </a:p>
        </p:txBody>
      </p:sp>
      <p:sp>
        <p:nvSpPr>
          <p:cNvPr id="61" name="타원 60">
            <a:extLst>
              <a:ext uri="{FF2B5EF4-FFF2-40B4-BE49-F238E27FC236}">
                <a16:creationId xmlns:a16="http://schemas.microsoft.com/office/drawing/2014/main" id="{EBBC7F3D-6C27-4D01-A877-C53A8305FA21}"/>
              </a:ext>
            </a:extLst>
          </p:cNvPr>
          <p:cNvSpPr/>
          <p:nvPr/>
        </p:nvSpPr>
        <p:spPr>
          <a:xfrm>
            <a:off x="3142888"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59"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0"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8" y="4512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840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4" y="4760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2"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2" y="3489562"/>
                <a:ext cx="366767" cy="384401"/>
              </a:xfrm>
              <a:prstGeom prst="rect">
                <a:avLst/>
              </a:prstGeom>
              <a:blipFill>
                <a:blip r:embed="rId7"/>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1" y="4323714"/>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8" y="502963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8" y="5029639"/>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490048"/>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3" y="451297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3" y="4512972"/>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49" y="4271042"/>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49" y="4271042"/>
                <a:ext cx="366767" cy="442750"/>
              </a:xfrm>
              <a:prstGeom prst="rect">
                <a:avLst/>
              </a:prstGeom>
              <a:blipFill>
                <a:blip r:embed="rId10"/>
                <a:stretch>
                  <a:fillRect l="-1667" t="-5556" r="-18333"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490047"/>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5" y="4490048"/>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606180"/>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7999" y="3236200"/>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3" y="428705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3" y="4287058"/>
                <a:ext cx="829319" cy="480003"/>
              </a:xfrm>
              <a:prstGeom prst="rect">
                <a:avLst/>
              </a:prstGeom>
              <a:blipFill>
                <a:blip r:embed="rId11"/>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287879"/>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287879"/>
                <a:ext cx="776238" cy="408702"/>
              </a:xfrm>
              <a:prstGeom prst="rect">
                <a:avLst/>
              </a:prstGeom>
              <a:blipFill>
                <a:blip r:embed="rId12"/>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9905" y="5003857"/>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55185" y="4342841"/>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55185" y="4342841"/>
                <a:ext cx="919289" cy="296684"/>
              </a:xfrm>
              <a:prstGeom prst="rect">
                <a:avLst/>
              </a:prstGeom>
              <a:blipFill>
                <a:blip r:embed="rId13"/>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8" y="4341718"/>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8" y="4341718"/>
                <a:ext cx="975380" cy="296684"/>
              </a:xfrm>
              <a:prstGeom prst="rect">
                <a:avLst/>
              </a:prstGeom>
              <a:blipFill>
                <a:blip r:embed="rId14"/>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3" y="41077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39" y="4267502"/>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39" y="4267502"/>
                <a:ext cx="829319" cy="480003"/>
              </a:xfrm>
              <a:prstGeom prst="rect">
                <a:avLst/>
              </a:prstGeom>
              <a:blipFill>
                <a:blip r:embed="rId15"/>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83999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7"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7" y="3489562"/>
                <a:ext cx="366767" cy="384401"/>
              </a:xfrm>
              <a:prstGeom prst="rect">
                <a:avLst/>
              </a:prstGeom>
              <a:blipFill>
                <a:blip r:embed="rId16"/>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6" y="4792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0" y="506139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0" y="5061393"/>
                <a:ext cx="366767" cy="384401"/>
              </a:xfrm>
              <a:prstGeom prst="rect">
                <a:avLst/>
              </a:prstGeom>
              <a:blipFill>
                <a:blip r:embed="rId17"/>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85975" y="44938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85975" y="4493853"/>
                <a:ext cx="366767" cy="384401"/>
              </a:xfrm>
              <a:prstGeom prst="rect">
                <a:avLst/>
              </a:prstGeom>
              <a:blipFill>
                <a:blip r:embed="rId18"/>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6" y="448248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6" y="4482484"/>
                <a:ext cx="366767" cy="384401"/>
              </a:xfrm>
              <a:prstGeom prst="rect">
                <a:avLst/>
              </a:prstGeom>
              <a:blipFill>
                <a:blip r:embed="rId19"/>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478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478731"/>
                <a:ext cx="366767" cy="384401"/>
              </a:xfrm>
              <a:prstGeom prst="rect">
                <a:avLst/>
              </a:prstGeom>
              <a:blipFill>
                <a:blip r:embed="rId20"/>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76956" y="5325064"/>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76956" y="5325064"/>
                <a:ext cx="1579600" cy="543226"/>
              </a:xfrm>
              <a:prstGeom prst="rect">
                <a:avLst/>
              </a:prstGeom>
              <a:blipFill>
                <a:blip r:embed="rId21"/>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866885"/>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058331" y="4077914"/>
            <a:ext cx="11369" cy="1589311"/>
          </a:xfrm>
          <a:prstGeom prst="curvedConnector3">
            <a:avLst>
              <a:gd name="adj1" fmla="val 21107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605143" y="5325064"/>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605143" y="5325064"/>
                <a:ext cx="1050800" cy="543226"/>
              </a:xfrm>
              <a:prstGeom prst="rect">
                <a:avLst/>
              </a:prstGeom>
              <a:blipFill>
                <a:blip r:embed="rId22"/>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501994" y="4130007"/>
            <a:ext cx="19119" cy="1515612"/>
          </a:xfrm>
          <a:prstGeom prst="curvedConnector3">
            <a:avLst>
              <a:gd name="adj1" fmla="val 129566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448348" y="5325064"/>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448348" y="5325064"/>
                <a:ext cx="1950406" cy="543226"/>
              </a:xfrm>
              <a:prstGeom prst="rect">
                <a:avLst/>
              </a:prstGeom>
              <a:blipFill>
                <a:blip r:embed="rId23"/>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13854" y="3373079"/>
            <a:ext cx="831209" cy="144857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645594" y="3121406"/>
                <a:ext cx="95564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𝑋</m:t>
                      </m:r>
                    </m:oMath>
                  </m:oMathPara>
                </a14:m>
                <a:endParaRPr kumimoji="1" lang="ko-KR" altLang="en-US" sz="1708" i="1">
                  <a:solidFill>
                    <a:srgbClr val="000000"/>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645594" y="3121406"/>
                <a:ext cx="955646" cy="543226"/>
              </a:xfrm>
              <a:prstGeom prst="rect">
                <a:avLst/>
              </a:prstGeom>
              <a:blipFill>
                <a:blip r:embed="rId24"/>
                <a:stretch>
                  <a:fillRect/>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D0ADAAB2-A033-4080-97E3-BF4C8171F123}"/>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065F1D62-95B5-447F-9DAF-4E514FCDDF4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8" name="TextBox 7">
            <a:extLst>
              <a:ext uri="{FF2B5EF4-FFF2-40B4-BE49-F238E27FC236}">
                <a16:creationId xmlns:a16="http://schemas.microsoft.com/office/drawing/2014/main" id="{5FE250EF-0E61-4005-B233-C6137D952C67}"/>
              </a:ext>
            </a:extLst>
          </p:cNvPr>
          <p:cNvSpPr txBox="1"/>
          <p:nvPr/>
        </p:nvSpPr>
        <p:spPr>
          <a:xfrm>
            <a:off x="200472" y="656692"/>
            <a:ext cx="184731" cy="461665"/>
          </a:xfrm>
          <a:prstGeom prst="rect">
            <a:avLst/>
          </a:prstGeom>
          <a:noFill/>
        </p:spPr>
        <p:txBody>
          <a:bodyPr wrap="none" rtlCol="0">
            <a:spAutoFit/>
          </a:bodyPr>
          <a:lstStyle/>
          <a:p>
            <a:pPr algn="l"/>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5D7958-BF35-4C01-A82D-0FA4442039B8}"/>
                  </a:ext>
                </a:extLst>
              </p:cNvPr>
              <p:cNvSpPr txBox="1"/>
              <p:nvPr/>
            </p:nvSpPr>
            <p:spPr>
              <a:xfrm>
                <a:off x="209559" y="4161409"/>
                <a:ext cx="892873"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(364,30)</m:t>
                      </m:r>
                    </m:oMath>
                  </m:oMathPara>
                </a14:m>
                <a:endParaRPr lang="ko-KR" altLang="en-US" sz="16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35D7958-BF35-4C01-A82D-0FA4442039B8}"/>
                  </a:ext>
                </a:extLst>
              </p:cNvPr>
              <p:cNvSpPr txBox="1">
                <a:spLocks noRot="1" noChangeAspect="1" noMove="1" noResize="1" noEditPoints="1" noAdjustHandles="1" noChangeArrowheads="1" noChangeShapeType="1" noTextEdit="1"/>
              </p:cNvSpPr>
              <p:nvPr/>
            </p:nvSpPr>
            <p:spPr>
              <a:xfrm>
                <a:off x="209559" y="4161409"/>
                <a:ext cx="892873" cy="246221"/>
              </a:xfrm>
              <a:prstGeom prst="rect">
                <a:avLst/>
              </a:prstGeom>
              <a:blipFill>
                <a:blip r:embed="rId25"/>
                <a:stretch>
                  <a:fillRect l="-3401" r="-408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25AB8B7-7AD9-470F-86BA-14874D7BE866}"/>
                  </a:ext>
                </a:extLst>
              </p:cNvPr>
              <p:cNvSpPr txBox="1"/>
              <p:nvPr/>
            </p:nvSpPr>
            <p:spPr>
              <a:xfrm>
                <a:off x="507979" y="3297755"/>
                <a:ext cx="6652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(30,2)</m:t>
                      </m:r>
                    </m:oMath>
                  </m:oMathPara>
                </a14:m>
                <a:endParaRPr lang="ko-KR" altLang="en-US" sz="1600">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25AB8B7-7AD9-470F-86BA-14874D7BE866}"/>
                  </a:ext>
                </a:extLst>
              </p:cNvPr>
              <p:cNvSpPr txBox="1">
                <a:spLocks noRot="1" noChangeAspect="1" noMove="1" noResize="1" noEditPoints="1" noAdjustHandles="1" noChangeArrowheads="1" noChangeShapeType="1" noTextEdit="1"/>
              </p:cNvSpPr>
              <p:nvPr/>
            </p:nvSpPr>
            <p:spPr>
              <a:xfrm>
                <a:off x="507979" y="3297755"/>
                <a:ext cx="665246" cy="246221"/>
              </a:xfrm>
              <a:prstGeom prst="rect">
                <a:avLst/>
              </a:prstGeom>
              <a:blipFill>
                <a:blip r:embed="rId26"/>
                <a:stretch>
                  <a:fillRect l="-4587" r="-642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4649908-90D9-4F25-B273-524F2872A8C2}"/>
                  </a:ext>
                </a:extLst>
              </p:cNvPr>
              <p:cNvSpPr txBox="1"/>
              <p:nvPr/>
            </p:nvSpPr>
            <p:spPr>
              <a:xfrm>
                <a:off x="972546" y="5438506"/>
                <a:ext cx="47179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(2,)</m:t>
                      </m:r>
                    </m:oMath>
                  </m:oMathPara>
                </a14:m>
                <a:endParaRPr lang="ko-KR" altLang="en-US" sz="16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54649908-90D9-4F25-B273-524F2872A8C2}"/>
                  </a:ext>
                </a:extLst>
              </p:cNvPr>
              <p:cNvSpPr txBox="1">
                <a:spLocks noRot="1" noChangeAspect="1" noMove="1" noResize="1" noEditPoints="1" noAdjustHandles="1" noChangeArrowheads="1" noChangeShapeType="1" noTextEdit="1"/>
              </p:cNvSpPr>
              <p:nvPr/>
            </p:nvSpPr>
            <p:spPr>
              <a:xfrm>
                <a:off x="972546" y="5438506"/>
                <a:ext cx="471796" cy="246221"/>
              </a:xfrm>
              <a:prstGeom prst="rect">
                <a:avLst/>
              </a:prstGeom>
              <a:blipFill>
                <a:blip r:embed="rId27"/>
                <a:stretch>
                  <a:fillRect l="-9091" r="-7792"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30F498BE-850A-4821-8418-8B5A00058978}"/>
                  </a:ext>
                </a:extLst>
              </p:cNvPr>
              <p:cNvSpPr txBox="1"/>
              <p:nvPr/>
            </p:nvSpPr>
            <p:spPr>
              <a:xfrm>
                <a:off x="2430897" y="4221731"/>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30F498BE-850A-4821-8418-8B5A00058978}"/>
                  </a:ext>
                </a:extLst>
              </p:cNvPr>
              <p:cNvSpPr txBox="1">
                <a:spLocks noRot="1" noChangeAspect="1" noMove="1" noResize="1" noEditPoints="1" noAdjustHandles="1" noChangeArrowheads="1" noChangeShapeType="1" noTextEdit="1"/>
              </p:cNvSpPr>
              <p:nvPr/>
            </p:nvSpPr>
            <p:spPr>
              <a:xfrm>
                <a:off x="2430897" y="4221731"/>
                <a:ext cx="779059" cy="246221"/>
              </a:xfrm>
              <a:prstGeom prst="rect">
                <a:avLst/>
              </a:prstGeom>
              <a:blipFill>
                <a:blip r:embed="rId28"/>
                <a:stretch>
                  <a:fillRect l="-4688" r="-3906"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1CC28B2-3D20-42AC-834E-CB4A53160A1A}"/>
                  </a:ext>
                </a:extLst>
              </p:cNvPr>
              <p:cNvSpPr txBox="1"/>
              <p:nvPr/>
            </p:nvSpPr>
            <p:spPr>
              <a:xfrm>
                <a:off x="3904873" y="4243826"/>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A1CC28B2-3D20-42AC-834E-CB4A53160A1A}"/>
                  </a:ext>
                </a:extLst>
              </p:cNvPr>
              <p:cNvSpPr txBox="1">
                <a:spLocks noRot="1" noChangeAspect="1" noMove="1" noResize="1" noEditPoints="1" noAdjustHandles="1" noChangeArrowheads="1" noChangeShapeType="1" noTextEdit="1"/>
              </p:cNvSpPr>
              <p:nvPr/>
            </p:nvSpPr>
            <p:spPr>
              <a:xfrm>
                <a:off x="3904873" y="4243826"/>
                <a:ext cx="779059" cy="246221"/>
              </a:xfrm>
              <a:prstGeom prst="rect">
                <a:avLst/>
              </a:prstGeom>
              <a:blipFill>
                <a:blip r:embed="rId29"/>
                <a:stretch>
                  <a:fillRect l="-4724" r="-4724" b="-3170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585AB77-83B7-4C3C-BA7A-6EA73ED6A694}"/>
              </a:ext>
            </a:extLst>
          </p:cNvPr>
          <p:cNvSpPr txBox="1"/>
          <p:nvPr/>
        </p:nvSpPr>
        <p:spPr>
          <a:xfrm>
            <a:off x="-916165" y="5892452"/>
            <a:ext cx="5123518" cy="369332"/>
          </a:xfrm>
          <a:prstGeom prst="rect">
            <a:avLst/>
          </a:prstGeom>
          <a:noFill/>
        </p:spPr>
        <p:txBody>
          <a:bodyPr wrap="none" rtlCol="0">
            <a:spAutoFit/>
          </a:bodyPr>
          <a:lstStyle/>
          <a:p>
            <a:pPr algn="l"/>
            <a:r>
              <a:rPr lang="en-US" altLang="ko-KR">
                <a:latin typeface="Consolas" panose="020B0609020204030204" pitchFamily="49" charset="0"/>
              </a:rPr>
              <a:t>b1_grad = np.sum(err_to_hidden, axis=0)</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6B0E346-71AC-4CBA-BDE9-EB0D4C755070}"/>
                  </a:ext>
                </a:extLst>
              </p:cNvPr>
              <p:cNvSpPr txBox="1"/>
              <p:nvPr/>
            </p:nvSpPr>
            <p:spPr>
              <a:xfrm>
                <a:off x="1576232" y="5098728"/>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C6B0E346-71AC-4CBA-BDE9-EB0D4C755070}"/>
                  </a:ext>
                </a:extLst>
              </p:cNvPr>
              <p:cNvSpPr txBox="1">
                <a:spLocks noRot="1" noChangeAspect="1" noMove="1" noResize="1" noEditPoints="1" noAdjustHandles="1" noChangeArrowheads="1" noChangeShapeType="1" noTextEdit="1"/>
              </p:cNvSpPr>
              <p:nvPr/>
            </p:nvSpPr>
            <p:spPr>
              <a:xfrm>
                <a:off x="1576232" y="5098728"/>
                <a:ext cx="779059" cy="246221"/>
              </a:xfrm>
              <a:prstGeom prst="rect">
                <a:avLst/>
              </a:prstGeom>
              <a:blipFill>
                <a:blip r:embed="rId30"/>
                <a:stretch>
                  <a:fillRect l="-4724" r="-4724"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B0AD94B7-086B-B8F5-C391-6932615929F7}"/>
                  </a:ext>
                </a:extLst>
              </p:cNvPr>
              <p:cNvSpPr txBox="1"/>
              <p:nvPr/>
            </p:nvSpPr>
            <p:spPr>
              <a:xfrm>
                <a:off x="4243227" y="3265923"/>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B0AD94B7-086B-B8F5-C391-6932615929F7}"/>
                  </a:ext>
                </a:extLst>
              </p:cNvPr>
              <p:cNvSpPr txBox="1">
                <a:spLocks noRot="1" noChangeAspect="1" noMove="1" noResize="1" noEditPoints="1" noAdjustHandles="1" noChangeArrowheads="1" noChangeShapeType="1" noTextEdit="1"/>
              </p:cNvSpPr>
              <p:nvPr/>
            </p:nvSpPr>
            <p:spPr>
              <a:xfrm>
                <a:off x="4243227" y="3265923"/>
                <a:ext cx="690895" cy="307777"/>
              </a:xfrm>
              <a:prstGeom prst="rect">
                <a:avLst/>
              </a:prstGeom>
              <a:blipFill>
                <a:blip r:embed="rId31"/>
                <a:stretch>
                  <a:fillRect l="-7080" t="-4000" r="-708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80829"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10500"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98521"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27279" y="4719124"/>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55634" y="404690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48065" y="496743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76343"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76343" y="3696385"/>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60512" y="4530536"/>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27279" y="52364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27279" y="5236462"/>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75772" y="4696870"/>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0830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08304" y="4719794"/>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62573"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03290" y="4477864"/>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03290" y="4477864"/>
                <a:ext cx="366767" cy="442750"/>
              </a:xfrm>
              <a:prstGeom prst="rect">
                <a:avLst/>
              </a:prstGeom>
              <a:blipFill>
                <a:blip r:embed="rId6"/>
                <a:stretch>
                  <a:fillRect t="-5556" r="-20000"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27845" y="4696870"/>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81486" y="4696870"/>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08370" y="3813002"/>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35940" y="3443023"/>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74164" y="4493881"/>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74164" y="4493881"/>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82346" y="4494701"/>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82346" y="4494701"/>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07846" y="5210679"/>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51914" y="4543304"/>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51914" y="4543304"/>
                <a:ext cx="919289" cy="296684"/>
              </a:xfrm>
              <a:prstGeom prst="rect">
                <a:avLst/>
              </a:prstGeom>
              <a:blipFill>
                <a:blip r:embed="rId9"/>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07239" y="4548541"/>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07239" y="4548541"/>
                <a:ext cx="975380" cy="296684"/>
              </a:xfrm>
              <a:prstGeom prst="rect">
                <a:avLst/>
              </a:prstGeom>
              <a:blipFill>
                <a:blip r:embed="rId10"/>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46101"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16214" y="431462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63794"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03580" y="4474324"/>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03580" y="4474324"/>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43147" y="404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21538"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21538" y="3696385"/>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11267" y="499918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90481" y="526821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90481" y="5268216"/>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1756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17564" y="4719794"/>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13227" y="46893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13227" y="4689306"/>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91662" y="46855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91662" y="4685553"/>
                <a:ext cx="366767" cy="384401"/>
              </a:xfrm>
              <a:prstGeom prst="rect">
                <a:avLst/>
              </a:prstGeom>
              <a:blipFill>
                <a:blip r:embed="rId16"/>
                <a:stretch>
                  <a:fillRect r="-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19299" y="852884"/>
                <a:ext cx="453624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절편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19299" y="852884"/>
                <a:ext cx="4536242" cy="400110"/>
              </a:xfrm>
              <a:prstGeom prst="rect">
                <a:avLst/>
              </a:prstGeom>
              <a:blipFill>
                <a:blip r:embed="rId17"/>
                <a:stretch>
                  <a:fillRect l="-1478" t="-9091" r="-53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14897" y="5658082"/>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14897" y="5658082"/>
                <a:ext cx="1579600" cy="54322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796612" y="5073707"/>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777315" y="3320963"/>
                <a:ext cx="1170256"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777315" y="3320963"/>
                <a:ext cx="1170256" cy="603691"/>
              </a:xfrm>
              <a:prstGeom prst="rect">
                <a:avLst/>
              </a:prstGeom>
              <a:blipFill>
                <a:blip r:embed="rId19"/>
                <a:stretch>
                  <a:fillRect/>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642098" y="3534793"/>
            <a:ext cx="800720"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4983536" y="4291120"/>
            <a:ext cx="30488" cy="1595663"/>
          </a:xfrm>
          <a:prstGeom prst="curvedConnector3">
            <a:avLst>
              <a:gd name="adj1" fmla="val 84980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543083" y="5658082"/>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543083" y="5658082"/>
                <a:ext cx="1050800" cy="54322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446318" y="4349565"/>
            <a:ext cx="12700" cy="150926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386288" y="5658082"/>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386288" y="5658082"/>
                <a:ext cx="1950406" cy="54322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830633" y="4567608"/>
            <a:ext cx="324468" cy="139764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062858" y="5658082"/>
                <a:ext cx="87524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𝑏</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062858" y="5658082"/>
                <a:ext cx="875240" cy="54322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576642" y="1695191"/>
                <a:ext cx="8531756" cy="583686"/>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400" b="1" i="1">
                        <a:solidFill>
                          <a:srgbClr val="000000"/>
                        </a:solidFill>
                        <a:latin typeface="Cambria Math" panose="02040503050406030204" pitchFamily="18" charset="0"/>
                        <a:ea typeface="Cambria Math" panose="02040503050406030204" pitchFamily="18" charset="0"/>
                      </a:rPr>
                      <m:t>=</m:t>
                    </m:r>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den>
                    </m:f>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4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lang="en-US" altLang="ko-KR" sz="2400" b="1"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1</m:t>
                        </m:r>
                      </m:e>
                      <m:sup>
                        <m:r>
                          <a:rPr lang="en-US" altLang="ko-KR" sz="2400" i="1">
                            <a:solidFill>
                              <a:srgbClr val="000000"/>
                            </a:solidFill>
                            <a:latin typeface="Cambria Math" panose="02040503050406030204" pitchFamily="18" charset="0"/>
                            <a:ea typeface="Cambria Math" panose="02040503050406030204" pitchFamily="18" charset="0"/>
                          </a:rPr>
                          <m:t>𝑇</m:t>
                        </m:r>
                      </m:sup>
                    </m:sSup>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𝑌</m:t>
                        </m:r>
                      </m:e>
                    </m:d>
                  </m:oMath>
                </a14:m>
                <a:r>
                  <a:rPr lang="en-US" altLang="ko-KR" sz="2400" i="1">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400" i="1">
                            <a:latin typeface="Cambria Math" panose="02040503050406030204" pitchFamily="18" charset="0"/>
                            <a:ea typeface="Cambria Math" panose="02040503050406030204" pitchFamily="18" charset="0"/>
                          </a:rPr>
                        </m:ctrlPr>
                      </m:sSubSupPr>
                      <m:e>
                        <m:r>
                          <a:rPr lang="en-US" altLang="ko-KR" sz="2400" i="1">
                            <a:latin typeface="Cambria Math" panose="02040503050406030204" pitchFamily="18" charset="0"/>
                            <a:ea typeface="Cambria Math" panose="02040503050406030204" pitchFamily="18" charset="0"/>
                          </a:rPr>
                          <m:t>𝑊</m:t>
                        </m:r>
                      </m:e>
                      <m:sub>
                        <m:r>
                          <a:rPr lang="en-US" altLang="ko-KR" sz="2400" i="1">
                            <a:latin typeface="Cambria Math" panose="02040503050406030204" pitchFamily="18" charset="0"/>
                            <a:ea typeface="Cambria Math" panose="02040503050406030204" pitchFamily="18" charset="0"/>
                          </a:rPr>
                          <m:t>2</m:t>
                        </m:r>
                      </m:sub>
                      <m:sup>
                        <m:r>
                          <a:rPr lang="en-US" altLang="ko-KR" sz="2400" i="1">
                            <a:latin typeface="Cambria Math" panose="02040503050406030204" pitchFamily="18" charset="0"/>
                            <a:ea typeface="Cambria Math" panose="02040503050406030204" pitchFamily="18" charset="0"/>
                          </a:rPr>
                          <m:t>𝑇</m:t>
                        </m:r>
                      </m:sup>
                    </m:sSubSup>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i="1">
                        <a:solidFill>
                          <a:srgbClr val="000000"/>
                        </a:solidFill>
                        <a:latin typeface="Cambria Math" panose="02040503050406030204" pitchFamily="18" charset="0"/>
                        <a:ea typeface="Cambria Math" panose="02040503050406030204" pitchFamily="18" charset="0"/>
                      </a:rPr>
                      <m:t>1− </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oMath>
                </a14:m>
                <a:endParaRPr kumimoji="1" lang="ko-KR" altLang="en-US" sz="2400" b="1" i="1">
                  <a:solidFill>
                    <a:srgbClr val="000000"/>
                  </a:solidFill>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576642" y="1695191"/>
                <a:ext cx="8531756" cy="583686"/>
              </a:xfrm>
              <a:prstGeom prst="rect">
                <a:avLst/>
              </a:prstGeom>
              <a:blipFill>
                <a:blip r:embed="rId23"/>
                <a:stretch>
                  <a:fillRect l="-71"/>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68A223D-FCD5-4159-BD22-13E2A1FF02CA}"/>
              </a:ext>
            </a:extLst>
          </p:cNvPr>
          <p:cNvSpPr txBox="1"/>
          <p:nvPr/>
        </p:nvSpPr>
        <p:spPr>
          <a:xfrm>
            <a:off x="4420738" y="1445194"/>
            <a:ext cx="2670924"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 1)(1, k) =&gt; (m, k)</a:t>
            </a:r>
            <a:endParaRPr kumimoji="1" lang="ko-KR" altLang="en-US" sz="1898" b="1">
              <a:solidFill>
                <a:srgbClr val="000000"/>
              </a:solidFill>
              <a:latin typeface="+mj-ea"/>
              <a:ea typeface="+mj-ea"/>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044166" y="2502394"/>
            <a:ext cx="78739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(m,1)</a:t>
            </a:r>
            <a:endParaRPr kumimoji="1" lang="ko-KR" altLang="en-US" sz="1898" b="1">
              <a:solidFill>
                <a:srgbClr val="000000"/>
              </a:solidFill>
              <a:latin typeface="+mj-ea"/>
              <a:ea typeface="+mj-ea"/>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044166" y="2809304"/>
            <a:ext cx="250100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(1,m)(m, k) =&gt; (1,k)</a:t>
            </a:r>
            <a:endParaRPr kumimoji="1" lang="ko-KR" altLang="en-US" sz="1898" b="1">
              <a:solidFill>
                <a:srgbClr val="000000"/>
              </a:solidFill>
              <a:latin typeface="+mj-ea"/>
              <a:ea typeface="+mj-ea"/>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55324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050526"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303483"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7560185"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679967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176399" y="2101194"/>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176399" y="2353580"/>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176399" y="260596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176399" y="285835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176399" y="311073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416693" y="2103256"/>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416693" y="235564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416693" y="260802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416693" y="2860413"/>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416693" y="3112798"/>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299389"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187551"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427846"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8544218"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498850" y="3892251"/>
            <a:ext cx="326403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3399FF"/>
                </a:solidFill>
                <a:latin typeface="+mj-ea"/>
                <a:ea typeface="+mj-ea"/>
              </a:rPr>
              <a:t>b1_grad=np.sum(E,axis=0)</a:t>
            </a:r>
            <a:endParaRPr kumimoji="1" lang="ko-KR" altLang="en-US" sz="1898" b="1">
              <a:solidFill>
                <a:srgbClr val="3399FF"/>
              </a:solidFill>
              <a:latin typeface="+mj-ea"/>
              <a:ea typeface="+mj-ea"/>
            </a:endParaRPr>
          </a:p>
        </p:txBody>
      </p:sp>
      <p:sp>
        <p:nvSpPr>
          <p:cNvPr id="5" name="텍스트 개체 틀 4">
            <a:extLst>
              <a:ext uri="{FF2B5EF4-FFF2-40B4-BE49-F238E27FC236}">
                <a16:creationId xmlns:a16="http://schemas.microsoft.com/office/drawing/2014/main" id="{4D4DB1D4-E426-4015-872C-6BE4CC8DF565}"/>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8" name="텍스트 개체 틀 6">
            <a:extLst>
              <a:ext uri="{FF2B5EF4-FFF2-40B4-BE49-F238E27FC236}">
                <a16:creationId xmlns:a16="http://schemas.microsoft.com/office/drawing/2014/main" id="{F0E56709-3714-49C9-99F4-CB32583E58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927063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81821"/>
            <a:ext cx="6397200"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SingleLayer </a:t>
            </a:r>
            <a:r>
              <a:rPr kumimoji="1" lang="ko-KR" altLang="en-US" sz="2000" b="1">
                <a:solidFill>
                  <a:srgbClr val="000000"/>
                </a:solidFill>
                <a:latin typeface="+mj-ea"/>
                <a:ea typeface="+mj-ea"/>
              </a:rPr>
              <a:t>클래스를 상속한  </a:t>
            </a:r>
            <a:r>
              <a:rPr kumimoji="1" lang="en-US" altLang="ko-KR" sz="2000" b="1">
                <a:solidFill>
                  <a:srgbClr val="000000"/>
                </a:solidFill>
                <a:latin typeface="+mj-ea"/>
                <a:ea typeface="+mj-ea"/>
              </a:rPr>
              <a:t>DualLayer </a:t>
            </a:r>
            <a:r>
              <a:rPr kumimoji="1" lang="ko-KR" altLang="en-US" sz="2000" b="1">
                <a:solidFill>
                  <a:srgbClr val="000000"/>
                </a:solidFill>
                <a:latin typeface="+mj-ea"/>
                <a:ea typeface="+mj-ea"/>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07436" y="1748968"/>
            <a:ext cx="8193181" cy="3539430"/>
          </a:xfrm>
          <a:prstGeom prst="rect">
            <a:avLst/>
          </a:prstGeom>
          <a:solidFill>
            <a:srgbClr val="E2E2F6"/>
          </a:solidFill>
        </p:spPr>
        <p:txBody>
          <a:bodyPr wrap="square">
            <a:spAutoFit/>
          </a:bodyPr>
          <a:lstStyle/>
          <a:p>
            <a:r>
              <a:rPr lang="pl-PL" altLang="ko-KR" sz="1600">
                <a:latin typeface="Consolas" panose="020B0609020204030204" pitchFamily="49" charset="0"/>
              </a:rPr>
              <a:t>class DualLayer(SingleLayer):</a:t>
            </a:r>
          </a:p>
          <a:p>
            <a:r>
              <a:rPr lang="pl-PL" altLang="ko-KR" sz="1600">
                <a:latin typeface="Consolas" panose="020B0609020204030204" pitchFamily="49" charset="0"/>
              </a:rPr>
              <a:t>    </a:t>
            </a:r>
          </a:p>
          <a:p>
            <a:r>
              <a:rPr lang="pl-PL" altLang="ko-KR" sz="1600">
                <a:latin typeface="Consolas" panose="020B0609020204030204" pitchFamily="49" charset="0"/>
              </a:rPr>
              <a:t>    def __init__(self, units=10, learning_rate=0.1, l1=0, l2=0):</a:t>
            </a:r>
          </a:p>
          <a:p>
            <a:r>
              <a:rPr lang="pl-PL" altLang="ko-KR" sz="1600">
                <a:latin typeface="Consolas" panose="020B0609020204030204" pitchFamily="49" charset="0"/>
              </a:rPr>
              <a:t>        self.units = units         # </a:t>
            </a:r>
            <a:r>
              <a:rPr lang="ko-KR" altLang="en-US" sz="1600">
                <a:latin typeface="Consolas" panose="020B0609020204030204" pitchFamily="49" charset="0"/>
              </a:rPr>
              <a:t>은닉층의 뉴런 개수</a:t>
            </a:r>
          </a:p>
          <a:p>
            <a:r>
              <a:rPr lang="ko-KR" altLang="en-US" sz="1600">
                <a:latin typeface="Consolas" panose="020B0609020204030204" pitchFamily="49" charset="0"/>
              </a:rPr>
              <a:t>        </a:t>
            </a:r>
            <a:r>
              <a:rPr lang="pl-PL" altLang="ko-KR" sz="1600">
                <a:latin typeface="Consolas" panose="020B0609020204030204" pitchFamily="49" charset="0"/>
              </a:rPr>
              <a:t>self.w1 = None             # </a:t>
            </a:r>
            <a:r>
              <a:rPr lang="ko-KR" altLang="en-US" sz="1600">
                <a:latin typeface="Consolas" panose="020B0609020204030204" pitchFamily="49" charset="0"/>
              </a:rPr>
              <a:t>은닉층의 가중치</a:t>
            </a:r>
          </a:p>
          <a:p>
            <a:r>
              <a:rPr lang="ko-KR" altLang="en-US" sz="1600">
                <a:latin typeface="Consolas" panose="020B0609020204030204" pitchFamily="49" charset="0"/>
              </a:rPr>
              <a:t>        </a:t>
            </a:r>
            <a:r>
              <a:rPr lang="pl-PL" altLang="ko-KR" sz="1600">
                <a:latin typeface="Consolas" panose="020B0609020204030204" pitchFamily="49" charset="0"/>
              </a:rPr>
              <a:t>self.b1 = None             # </a:t>
            </a:r>
            <a:r>
              <a:rPr lang="ko-KR" altLang="en-US" sz="1600">
                <a:latin typeface="Consolas" panose="020B0609020204030204" pitchFamily="49" charset="0"/>
              </a:rPr>
              <a:t>은닉층의 절편</a:t>
            </a:r>
          </a:p>
          <a:p>
            <a:r>
              <a:rPr lang="ko-KR" altLang="en-US" sz="1600">
                <a:latin typeface="Consolas" panose="020B0609020204030204" pitchFamily="49" charset="0"/>
              </a:rPr>
              <a:t>        </a:t>
            </a:r>
            <a:r>
              <a:rPr lang="pl-PL" altLang="ko-KR" sz="1600">
                <a:latin typeface="Consolas" panose="020B0609020204030204" pitchFamily="49" charset="0"/>
              </a:rPr>
              <a:t>self.w2 = None             # </a:t>
            </a:r>
            <a:r>
              <a:rPr lang="ko-KR" altLang="en-US" sz="1600">
                <a:latin typeface="Consolas" panose="020B0609020204030204" pitchFamily="49" charset="0"/>
              </a:rPr>
              <a:t>출력층의 가중치</a:t>
            </a:r>
          </a:p>
          <a:p>
            <a:r>
              <a:rPr lang="ko-KR" altLang="en-US" sz="1600">
                <a:latin typeface="Consolas" panose="020B0609020204030204" pitchFamily="49" charset="0"/>
              </a:rPr>
              <a:t>        </a:t>
            </a:r>
            <a:r>
              <a:rPr lang="pl-PL" altLang="ko-KR" sz="1600">
                <a:latin typeface="Consolas" panose="020B0609020204030204" pitchFamily="49" charset="0"/>
              </a:rPr>
              <a:t>self.b2 = None             # </a:t>
            </a:r>
            <a:r>
              <a:rPr lang="ko-KR" altLang="en-US" sz="1600">
                <a:latin typeface="Consolas" panose="020B0609020204030204" pitchFamily="49" charset="0"/>
              </a:rPr>
              <a:t>출력층의 절편</a:t>
            </a:r>
          </a:p>
          <a:p>
            <a:r>
              <a:rPr lang="ko-KR" altLang="en-US" sz="1600">
                <a:latin typeface="Consolas" panose="020B0609020204030204" pitchFamily="49" charset="0"/>
              </a:rPr>
              <a:t>        </a:t>
            </a:r>
            <a:r>
              <a:rPr lang="pl-PL" altLang="ko-KR" sz="1600">
                <a:latin typeface="Consolas" panose="020B0609020204030204" pitchFamily="49" charset="0"/>
              </a:rPr>
              <a:t>self.a1 = None             # </a:t>
            </a:r>
            <a:r>
              <a:rPr lang="ko-KR" altLang="en-US" sz="1600">
                <a:latin typeface="Consolas" panose="020B0609020204030204" pitchFamily="49" charset="0"/>
              </a:rPr>
              <a:t>은닉층의 활성화 출력</a:t>
            </a:r>
          </a:p>
          <a:p>
            <a:r>
              <a:rPr lang="ko-KR" altLang="en-US" sz="1600">
                <a:latin typeface="Consolas" panose="020B0609020204030204" pitchFamily="49" charset="0"/>
              </a:rPr>
              <a:t>        </a:t>
            </a:r>
            <a:r>
              <a:rPr lang="pl-PL" altLang="ko-KR" sz="1600">
                <a:latin typeface="Consolas" panose="020B0609020204030204" pitchFamily="49" charset="0"/>
              </a:rPr>
              <a:t>self.losses = []           # </a:t>
            </a:r>
            <a:r>
              <a:rPr lang="ko-KR" altLang="en-US" sz="1600">
                <a:latin typeface="Consolas" panose="020B0609020204030204" pitchFamily="49" charset="0"/>
              </a:rPr>
              <a:t>훈련 손실</a:t>
            </a:r>
          </a:p>
          <a:p>
            <a:r>
              <a:rPr lang="ko-KR" altLang="en-US" sz="1600">
                <a:latin typeface="Consolas" panose="020B0609020204030204" pitchFamily="49" charset="0"/>
              </a:rPr>
              <a:t>        </a:t>
            </a:r>
            <a:r>
              <a:rPr lang="pl-PL" altLang="ko-KR" sz="1600">
                <a:latin typeface="Consolas" panose="020B0609020204030204" pitchFamily="49" charset="0"/>
              </a:rPr>
              <a:t>self.val_losses = []       # </a:t>
            </a:r>
            <a:r>
              <a:rPr lang="ko-KR" altLang="en-US" sz="1600">
                <a:latin typeface="Consolas" panose="020B0609020204030204" pitchFamily="49" charset="0"/>
              </a:rPr>
              <a:t>검증 손실</a:t>
            </a:r>
          </a:p>
          <a:p>
            <a:r>
              <a:rPr lang="ko-KR" altLang="en-US" sz="1600">
                <a:latin typeface="Consolas" panose="020B0609020204030204" pitchFamily="49" charset="0"/>
              </a:rPr>
              <a:t>        </a:t>
            </a:r>
            <a:r>
              <a:rPr lang="pl-PL" altLang="ko-KR" sz="1600">
                <a:latin typeface="Consolas" panose="020B0609020204030204" pitchFamily="49" charset="0"/>
              </a:rPr>
              <a:t>self.lr = learning_rate    # </a:t>
            </a:r>
            <a:r>
              <a:rPr lang="ko-KR" altLang="en-US" sz="1600">
                <a:latin typeface="Consolas" panose="020B0609020204030204" pitchFamily="49" charset="0"/>
              </a:rPr>
              <a:t>학습률</a:t>
            </a:r>
          </a:p>
          <a:p>
            <a:r>
              <a:rPr lang="ko-KR" altLang="en-US" sz="1600">
                <a:latin typeface="Consolas" panose="020B0609020204030204" pitchFamily="49" charset="0"/>
              </a:rPr>
              <a:t>        </a:t>
            </a:r>
            <a:r>
              <a:rPr lang="pl-PL" altLang="ko-KR" sz="1600">
                <a:latin typeface="Consolas" panose="020B0609020204030204" pitchFamily="49" charset="0"/>
              </a:rPr>
              <a:t>self.l1 = l1               # L1 </a:t>
            </a:r>
            <a:r>
              <a:rPr lang="ko-KR" altLang="en-US" sz="1600">
                <a:latin typeface="Consolas" panose="020B0609020204030204" pitchFamily="49" charset="0"/>
              </a:rPr>
              <a:t>손실 하이퍼파라미터</a:t>
            </a:r>
          </a:p>
          <a:p>
            <a:r>
              <a:rPr lang="ko-KR" altLang="en-US" sz="1600">
                <a:latin typeface="Consolas" panose="020B0609020204030204" pitchFamily="49" charset="0"/>
              </a:rPr>
              <a:t>        </a:t>
            </a:r>
            <a:r>
              <a:rPr lang="pl-PL" altLang="ko-KR" sz="1600">
                <a:latin typeface="Consolas" panose="020B0609020204030204" pitchFamily="49" charset="0"/>
              </a:rPr>
              <a:t>self.l2 = l2               # L2 </a:t>
            </a:r>
            <a:r>
              <a:rPr lang="ko-KR" altLang="en-US" sz="1600">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13281" y="5553236"/>
            <a:ext cx="8479437" cy="61799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DualLayer</a:t>
            </a:r>
            <a:r>
              <a:rPr kumimoji="1" lang="ko-KR" altLang="en-US" sz="1708" b="1">
                <a:solidFill>
                  <a:srgbClr val="000000"/>
                </a:solidFill>
                <a:latin typeface="+mj-ea"/>
                <a:ea typeface="+mj-ea"/>
              </a:rPr>
              <a:t>는 은닉층과 출력층의 가중치와 절편을 각각 </a:t>
            </a:r>
            <a:r>
              <a:rPr kumimoji="1" lang="en-US" altLang="ko-KR" sz="1708" b="1">
                <a:solidFill>
                  <a:srgbClr val="000000"/>
                </a:solidFill>
                <a:latin typeface="+mj-ea"/>
                <a:ea typeface="+mj-ea"/>
              </a:rPr>
              <a:t>w1,b1 </a:t>
            </a:r>
            <a:r>
              <a:rPr kumimoji="1" lang="ko-KR" altLang="en-US" sz="1708" b="1">
                <a:solidFill>
                  <a:srgbClr val="000000"/>
                </a:solidFill>
                <a:latin typeface="+mj-ea"/>
                <a:ea typeface="+mj-ea"/>
              </a:rPr>
              <a:t>과 </a:t>
            </a:r>
            <a:r>
              <a:rPr kumimoji="1" lang="en-US" altLang="ko-KR" sz="1708" b="1">
                <a:solidFill>
                  <a:srgbClr val="000000"/>
                </a:solidFill>
                <a:latin typeface="+mj-ea"/>
                <a:ea typeface="+mj-ea"/>
              </a:rPr>
              <a:t>w2,b2</a:t>
            </a:r>
            <a:r>
              <a:rPr kumimoji="1" lang="ko-KR" altLang="en-US" sz="1708" b="1">
                <a:solidFill>
                  <a:srgbClr val="000000"/>
                </a:solidFill>
                <a:latin typeface="+mj-ea"/>
                <a:ea typeface="+mj-ea"/>
              </a:rPr>
              <a:t>에 저장한다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은닉층의 활성화 출력은 역방향을 계산할 때 필요하므로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변수에 저장한다</a:t>
            </a:r>
            <a:r>
              <a:rPr kumimoji="1" lang="en-US" altLang="ko-KR" sz="1708" b="1">
                <a:solidFill>
                  <a:srgbClr val="000000"/>
                </a:solidFill>
                <a:latin typeface="+mj-ea"/>
                <a:ea typeface="+mj-ea"/>
              </a:rPr>
              <a:t>.</a:t>
            </a:r>
          </a:p>
        </p:txBody>
      </p:sp>
      <p:sp>
        <p:nvSpPr>
          <p:cNvPr id="2" name="텍스트 개체 틀 1">
            <a:extLst>
              <a:ext uri="{FF2B5EF4-FFF2-40B4-BE49-F238E27FC236}">
                <a16:creationId xmlns:a16="http://schemas.microsoft.com/office/drawing/2014/main" id="{1B26379C-FC81-42B3-B54E-EABC65F7E401}"/>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1E4E9C68-E721-4232-AE34-9D360D334F7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1780288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7243" y="734340"/>
            <a:ext cx="246272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forpass()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17233" y="1272111"/>
            <a:ext cx="8193181" cy="2062103"/>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forpass(self, x):</a:t>
            </a:r>
          </a:p>
          <a:p>
            <a:r>
              <a:rPr lang="en-US" altLang="ko-KR" sz="1600">
                <a:latin typeface="Consolas" panose="020B0609020204030204" pitchFamily="49" charset="0"/>
              </a:rPr>
              <a:t>        z1 = np.dot(x, self.w1) + self.b1        </a:t>
            </a:r>
          </a:p>
          <a:p>
            <a:r>
              <a:rPr lang="en-US" altLang="ko-KR" sz="1600">
                <a:latin typeface="Consolas" panose="020B0609020204030204" pitchFamily="49" charset="0"/>
              </a:rPr>
              <a:t>                                  # </a:t>
            </a:r>
            <a:r>
              <a:rPr lang="ko-KR" altLang="en-US" sz="1600">
                <a:latin typeface="Consolas" panose="020B0609020204030204" pitchFamily="49" charset="0"/>
              </a:rPr>
              <a:t>첫 번째 층의 선형 식을 계산합니다</a:t>
            </a:r>
          </a:p>
          <a:p>
            <a:r>
              <a:rPr lang="ko-KR" altLang="en-US" sz="1600">
                <a:latin typeface="Consolas" panose="020B0609020204030204" pitchFamily="49" charset="0"/>
              </a:rPr>
              <a:t>        </a:t>
            </a:r>
            <a:r>
              <a:rPr lang="en-US" altLang="ko-KR" sz="1600">
                <a:latin typeface="Consolas" panose="020B0609020204030204" pitchFamily="49" charset="0"/>
              </a:rPr>
              <a:t>self.a1 = self.activation(z1)            </a:t>
            </a:r>
          </a:p>
          <a:p>
            <a:r>
              <a:rPr lang="en-US" altLang="ko-KR" sz="1600">
                <a:latin typeface="Consolas" panose="020B0609020204030204" pitchFamily="49" charset="0"/>
              </a:rPr>
              <a:t>                                  # </a:t>
            </a:r>
            <a:r>
              <a:rPr lang="ko-KR" altLang="en-US" sz="1600">
                <a:latin typeface="Consolas" panose="020B0609020204030204" pitchFamily="49" charset="0"/>
              </a:rPr>
              <a:t>활성화 함수를 적용합니다</a:t>
            </a:r>
          </a:p>
          <a:p>
            <a:r>
              <a:rPr lang="ko-KR" altLang="en-US" sz="1600">
                <a:latin typeface="Consolas" panose="020B0609020204030204" pitchFamily="49" charset="0"/>
              </a:rPr>
              <a:t>        </a:t>
            </a:r>
            <a:r>
              <a:rPr lang="en-US" altLang="ko-KR" sz="1600">
                <a:latin typeface="Consolas" panose="020B0609020204030204" pitchFamily="49" charset="0"/>
              </a:rPr>
              <a:t>z2 = np.dot(self.a1, self.w2) + self.b2  </a:t>
            </a:r>
          </a:p>
          <a:p>
            <a:r>
              <a:rPr lang="en-US" altLang="ko-KR" sz="1600">
                <a:latin typeface="Consolas" panose="020B0609020204030204" pitchFamily="49" charset="0"/>
              </a:rPr>
              <a:t>                                  # </a:t>
            </a:r>
            <a:r>
              <a:rPr lang="ko-KR" altLang="en-US" sz="1600">
                <a:latin typeface="Consolas" panose="020B0609020204030204" pitchFamily="49" charset="0"/>
              </a:rPr>
              <a:t>두 번째 층의 선형 식을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z2</a:t>
            </a:r>
            <a:endParaRPr lang="ko-KR" altLang="en-US" sz="1600">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33288" y="3470180"/>
            <a:ext cx="8563947" cy="880819"/>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은닉층의 활성화 함수를 통과한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과 출력층의 가중치 </a:t>
            </a:r>
            <a:r>
              <a:rPr kumimoji="1" lang="en-US" altLang="ko-KR" sz="1708" b="1">
                <a:solidFill>
                  <a:srgbClr val="000000"/>
                </a:solidFill>
                <a:latin typeface="+mj-ea"/>
                <a:ea typeface="+mj-ea"/>
              </a:rPr>
              <a:t>w2</a:t>
            </a:r>
            <a:r>
              <a:rPr kumimoji="1" lang="ko-KR" altLang="en-US" sz="1708" b="1">
                <a:solidFill>
                  <a:srgbClr val="000000"/>
                </a:solidFill>
                <a:latin typeface="+mj-ea"/>
                <a:ea typeface="+mj-ea"/>
              </a:rPr>
              <a:t>를 곱하고 </a:t>
            </a:r>
            <a:r>
              <a:rPr kumimoji="1" lang="en-US" altLang="ko-KR" sz="1708" b="1">
                <a:solidFill>
                  <a:srgbClr val="000000"/>
                </a:solidFill>
                <a:latin typeface="+mj-ea"/>
                <a:ea typeface="+mj-ea"/>
              </a:rPr>
              <a:t>b2</a:t>
            </a:r>
            <a:r>
              <a:rPr kumimoji="1" lang="ko-KR" altLang="en-US" sz="1708" b="1">
                <a:solidFill>
                  <a:srgbClr val="000000"/>
                </a:solidFill>
                <a:latin typeface="+mj-ea"/>
                <a:ea typeface="+mj-ea"/>
              </a:rPr>
              <a:t>를 더하여</a:t>
            </a:r>
            <a:endParaRPr kumimoji="1"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최종 출력 </a:t>
            </a:r>
            <a:r>
              <a:rPr kumimoji="1" lang="en-US" altLang="ko-KR" sz="1708" b="1">
                <a:solidFill>
                  <a:srgbClr val="000000"/>
                </a:solidFill>
                <a:latin typeface="+mj-ea"/>
                <a:ea typeface="+mj-ea"/>
              </a:rPr>
              <a:t>z2</a:t>
            </a:r>
            <a:r>
              <a:rPr kumimoji="1" lang="ko-KR" altLang="en-US" sz="1708" b="1">
                <a:solidFill>
                  <a:srgbClr val="000000"/>
                </a:solidFill>
                <a:latin typeface="+mj-ea"/>
                <a:ea typeface="+mj-ea"/>
              </a:rPr>
              <a:t>를 반환한다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활정화 함수를 계산하는 </a:t>
            </a:r>
            <a:r>
              <a:rPr kumimoji="1" lang="en-US" altLang="ko-KR" sz="1708" b="1">
                <a:solidFill>
                  <a:srgbClr val="000000"/>
                </a:solidFill>
                <a:latin typeface="+mj-ea"/>
                <a:ea typeface="+mj-ea"/>
              </a:rPr>
              <a:t>activation()</a:t>
            </a:r>
            <a:r>
              <a:rPr lang="ko-KR" altLang="en-US" sz="1708" b="1">
                <a:solidFill>
                  <a:srgbClr val="000000"/>
                </a:solidFill>
                <a:latin typeface="+mj-ea"/>
                <a:ea typeface="+mj-ea"/>
              </a:rPr>
              <a:t> 함수는 </a:t>
            </a:r>
            <a:r>
              <a:rPr lang="en-US" altLang="ko-KR" sz="1708" b="1">
                <a:solidFill>
                  <a:srgbClr val="000000"/>
                </a:solidFill>
                <a:latin typeface="+mj-ea"/>
                <a:ea typeface="+mj-ea"/>
              </a:rPr>
              <a:t>SingleLayer </a:t>
            </a:r>
            <a:r>
              <a:rPr lang="ko-KR" altLang="en-US" sz="1708" b="1">
                <a:solidFill>
                  <a:srgbClr val="000000"/>
                </a:solidFill>
                <a:latin typeface="+mj-ea"/>
                <a:ea typeface="+mj-ea"/>
              </a:rPr>
              <a:t>클래스로 부터 상속 받는다</a:t>
            </a:r>
            <a:r>
              <a:rPr lang="en-US" altLang="ko-KR" sz="1708" b="1">
                <a:solidFill>
                  <a:srgbClr val="000000"/>
                </a:solidFill>
                <a:latin typeface="+mj-ea"/>
                <a:ea typeface="+mj-ea"/>
              </a:rPr>
              <a:t>.</a:t>
            </a:r>
            <a:endParaRPr kumimoji="1" lang="en-US" altLang="ko-KR" sz="1708" b="1">
              <a:solidFill>
                <a:srgbClr val="000000"/>
              </a:solidFill>
              <a:latin typeface="+mj-ea"/>
              <a:ea typeface="+mj-ea"/>
            </a:endParaRPr>
          </a:p>
        </p:txBody>
      </p:sp>
      <p:grpSp>
        <p:nvGrpSpPr>
          <p:cNvPr id="5" name="그룹 4">
            <a:extLst>
              <a:ext uri="{FF2B5EF4-FFF2-40B4-BE49-F238E27FC236}">
                <a16:creationId xmlns:a16="http://schemas.microsoft.com/office/drawing/2014/main" id="{882D6962-4471-4833-9521-51238975D427}"/>
              </a:ext>
            </a:extLst>
          </p:cNvPr>
          <p:cNvGrpSpPr/>
          <p:nvPr/>
        </p:nvGrpSpPr>
        <p:grpSpPr>
          <a:xfrm>
            <a:off x="1777778" y="4507365"/>
            <a:ext cx="5555703" cy="1956232"/>
            <a:chOff x="1570853" y="4638562"/>
            <a:chExt cx="5555703" cy="1956232"/>
          </a:xfrm>
        </p:grpSpPr>
        <p:sp>
          <p:nvSpPr>
            <p:cNvPr id="7" name="타원 6">
              <a:extLst>
                <a:ext uri="{FF2B5EF4-FFF2-40B4-BE49-F238E27FC236}">
                  <a16:creationId xmlns:a16="http://schemas.microsoft.com/office/drawing/2014/main" id="{E94EAD17-A972-46A1-8AC3-7EBE483FCC98}"/>
                </a:ext>
              </a:extLst>
            </p:cNvPr>
            <p:cNvSpPr/>
            <p:nvPr/>
          </p:nvSpPr>
          <p:spPr>
            <a:xfrm>
              <a:off x="409117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2B7649A-7C62-47B9-9255-964FDA6BCA65}"/>
                </a:ext>
              </a:extLst>
            </p:cNvPr>
            <p:cNvSpPr/>
            <p:nvPr/>
          </p:nvSpPr>
          <p:spPr>
            <a:xfrm>
              <a:off x="252084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3EDC9CDF-8C94-4920-BFE4-0D000172A2EB}"/>
                </a:ext>
              </a:extLst>
            </p:cNvPr>
            <p:cNvSpPr/>
            <p:nvPr/>
          </p:nvSpPr>
          <p:spPr>
            <a:xfrm>
              <a:off x="5608862"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48A1FCA-021F-410E-9F76-9A6ABFB709A6}"/>
                </a:ext>
              </a:extLst>
            </p:cNvPr>
            <p:cNvCxnSpPr>
              <a:cxnSpLocks/>
              <a:stCxn id="14" idx="3"/>
            </p:cNvCxnSpPr>
            <p:nvPr/>
          </p:nvCxnSpPr>
          <p:spPr>
            <a:xfrm flipV="1">
              <a:off x="1937620" y="5661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34E05543-E9E1-4DD1-BF21-6EC6DCAA87FA}"/>
                </a:ext>
              </a:extLst>
            </p:cNvPr>
            <p:cNvCxnSpPr>
              <a:cxnSpLocks/>
              <a:endCxn id="8" idx="1"/>
            </p:cNvCxnSpPr>
            <p:nvPr/>
          </p:nvCxnSpPr>
          <p:spPr>
            <a:xfrm>
              <a:off x="2265976" y="4989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E01AA73B-4A58-4616-A56C-BFE7F07FAC6F}"/>
                </a:ext>
              </a:extLst>
            </p:cNvPr>
            <p:cNvCxnSpPr>
              <a:cxnSpLocks/>
              <a:endCxn id="8" idx="3"/>
            </p:cNvCxnSpPr>
            <p:nvPr/>
          </p:nvCxnSpPr>
          <p:spPr>
            <a:xfrm flipV="1">
              <a:off x="2258406" y="5909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571260A-C8B1-4976-96A2-F79C503CA9F2}"/>
                    </a:ext>
                  </a:extLst>
                </p:cNvPr>
                <p:cNvSpPr txBox="1"/>
                <p:nvPr/>
              </p:nvSpPr>
              <p:spPr>
                <a:xfrm>
                  <a:off x="1886684"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8571260A-C8B1-4976-96A2-F79C503CA9F2}"/>
                    </a:ext>
                  </a:extLst>
                </p:cNvPr>
                <p:cNvSpPr txBox="1">
                  <a:spLocks noRot="1" noChangeAspect="1" noMove="1" noResize="1" noEditPoints="1" noAdjustHandles="1" noChangeArrowheads="1" noChangeShapeType="1" noTextEdit="1"/>
                </p:cNvSpPr>
                <p:nvPr/>
              </p:nvSpPr>
              <p:spPr>
                <a:xfrm>
                  <a:off x="1886684" y="4638562"/>
                  <a:ext cx="366767" cy="384401"/>
                </a:xfrm>
                <a:prstGeom prst="rect">
                  <a:avLst/>
                </a:prstGeom>
                <a:blipFill>
                  <a:blip r:embed="rId3"/>
                  <a:stretch>
                    <a:fillRect r="-21311"/>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42DEC5-48CE-40EB-8255-FD3AE3B63461}"/>
                </a:ext>
              </a:extLst>
            </p:cNvPr>
            <p:cNvSpPr txBox="1"/>
            <p:nvPr/>
          </p:nvSpPr>
          <p:spPr>
            <a:xfrm>
              <a:off x="1570853" y="5472714"/>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0E98E8-0955-4757-8AA6-2EACF4BDE4D8}"/>
                    </a:ext>
                  </a:extLst>
                </p:cNvPr>
                <p:cNvSpPr txBox="1"/>
                <p:nvPr/>
              </p:nvSpPr>
              <p:spPr>
                <a:xfrm>
                  <a:off x="1937620" y="617863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1C0E98E8-0955-4757-8AA6-2EACF4BDE4D8}"/>
                    </a:ext>
                  </a:extLst>
                </p:cNvPr>
                <p:cNvSpPr txBox="1">
                  <a:spLocks noRot="1" noChangeAspect="1" noMove="1" noResize="1" noEditPoints="1" noAdjustHandles="1" noChangeArrowheads="1" noChangeShapeType="1" noTextEdit="1"/>
                </p:cNvSpPr>
                <p:nvPr/>
              </p:nvSpPr>
              <p:spPr>
                <a:xfrm>
                  <a:off x="1937620" y="6178639"/>
                  <a:ext cx="366767" cy="384401"/>
                </a:xfrm>
                <a:prstGeom prst="rect">
                  <a:avLst/>
                </a:prstGeom>
                <a:blipFill>
                  <a:blip r:embed="rId4"/>
                  <a:stretch>
                    <a:fillRect r="-3333"/>
                  </a:stretch>
                </a:blipFill>
              </p:spPr>
              <p:txBody>
                <a:bodyPr/>
                <a:lstStyle/>
                <a:p>
                  <a:r>
                    <a:rPr lang="ko-KR" altLang="en-US">
                      <a:noFill/>
                    </a:rPr>
                    <a:t> </a:t>
                  </a:r>
                </a:p>
              </p:txBody>
            </p:sp>
          </mc:Fallback>
        </mc:AlternateContent>
        <p:cxnSp>
          <p:nvCxnSpPr>
            <p:cNvPr id="16" name="직선 화살표 연결선 15">
              <a:extLst>
                <a:ext uri="{FF2B5EF4-FFF2-40B4-BE49-F238E27FC236}">
                  <a16:creationId xmlns:a16="http://schemas.microsoft.com/office/drawing/2014/main" id="{9FBE216F-234F-46E3-97E3-E1B085EB5B72}"/>
                </a:ext>
              </a:extLst>
            </p:cNvPr>
            <p:cNvCxnSpPr>
              <a:cxnSpLocks/>
              <a:stCxn id="8" idx="6"/>
              <a:endCxn id="7" idx="2"/>
            </p:cNvCxnSpPr>
            <p:nvPr/>
          </p:nvCxnSpPr>
          <p:spPr>
            <a:xfrm>
              <a:off x="3286114" y="5639047"/>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66E0DF-84BE-45ED-A160-7FA609203971}"/>
                    </a:ext>
                  </a:extLst>
                </p:cNvPr>
                <p:cNvSpPr txBox="1"/>
                <p:nvPr/>
              </p:nvSpPr>
              <p:spPr>
                <a:xfrm>
                  <a:off x="3518646" y="566197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A166E0DF-84BE-45ED-A160-7FA609203971}"/>
                    </a:ext>
                  </a:extLst>
                </p:cNvPr>
                <p:cNvSpPr txBox="1">
                  <a:spLocks noRot="1" noChangeAspect="1" noMove="1" noResize="1" noEditPoints="1" noAdjustHandles="1" noChangeArrowheads="1" noChangeShapeType="1" noTextEdit="1"/>
                </p:cNvSpPr>
                <p:nvPr/>
              </p:nvSpPr>
              <p:spPr>
                <a:xfrm>
                  <a:off x="3518646" y="5661972"/>
                  <a:ext cx="366767" cy="384401"/>
                </a:xfrm>
                <a:prstGeom prst="rect">
                  <a:avLst/>
                </a:prstGeom>
                <a:blipFill>
                  <a:blip r:embed="rId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39738EF7-59D1-4EB1-B9A1-A013D055893E}"/>
                    </a:ext>
                  </a:extLst>
                </p:cNvPr>
                <p:cNvSpPr/>
                <p:nvPr/>
              </p:nvSpPr>
              <p:spPr>
                <a:xfrm>
                  <a:off x="4084505" y="5436058"/>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24" name="직사각형 23">
                  <a:extLst>
                    <a:ext uri="{FF2B5EF4-FFF2-40B4-BE49-F238E27FC236}">
                      <a16:creationId xmlns:a16="http://schemas.microsoft.com/office/drawing/2014/main" id="{39738EF7-59D1-4EB1-B9A1-A013D055893E}"/>
                    </a:ext>
                  </a:extLst>
                </p:cNvPr>
                <p:cNvSpPr>
                  <a:spLocks noRot="1" noChangeAspect="1" noMove="1" noResize="1" noEditPoints="1" noAdjustHandles="1" noChangeArrowheads="1" noChangeShapeType="1" noTextEdit="1"/>
                </p:cNvSpPr>
                <p:nvPr/>
              </p:nvSpPr>
              <p:spPr>
                <a:xfrm>
                  <a:off x="4084505" y="5436058"/>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FFE7E28-A57A-4300-B0E2-2CF76A36CE36}"/>
                    </a:ext>
                  </a:extLst>
                </p:cNvPr>
                <p:cNvSpPr txBox="1"/>
                <p:nvPr/>
              </p:nvSpPr>
              <p:spPr>
                <a:xfrm>
                  <a:off x="2462256" y="5485481"/>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FFE7E28-A57A-4300-B0E2-2CF76A36CE36}"/>
                    </a:ext>
                  </a:extLst>
                </p:cNvPr>
                <p:cNvSpPr txBox="1">
                  <a:spLocks noRot="1" noChangeAspect="1" noMove="1" noResize="1" noEditPoints="1" noAdjustHandles="1" noChangeArrowheads="1" noChangeShapeType="1" noTextEdit="1"/>
                </p:cNvSpPr>
                <p:nvPr/>
              </p:nvSpPr>
              <p:spPr>
                <a:xfrm>
                  <a:off x="2462256" y="5485481"/>
                  <a:ext cx="919289" cy="296684"/>
                </a:xfrm>
                <a:prstGeom prst="rect">
                  <a:avLst/>
                </a:prstGeom>
                <a:blipFill>
                  <a:blip r:embed="rId7"/>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B7E715F-2EAA-45DE-99B4-FA9DBB3D8EEB}"/>
                    </a:ext>
                  </a:extLst>
                </p:cNvPr>
                <p:cNvSpPr txBox="1"/>
                <p:nvPr/>
              </p:nvSpPr>
              <p:spPr>
                <a:xfrm>
                  <a:off x="5433365" y="5508717"/>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28" name="TextBox 27">
                  <a:extLst>
                    <a:ext uri="{FF2B5EF4-FFF2-40B4-BE49-F238E27FC236}">
                      <a16:creationId xmlns:a16="http://schemas.microsoft.com/office/drawing/2014/main" id="{4B7E715F-2EAA-45DE-99B4-FA9DBB3D8EEB}"/>
                    </a:ext>
                  </a:extLst>
                </p:cNvPr>
                <p:cNvSpPr txBox="1">
                  <a:spLocks noRot="1" noChangeAspect="1" noMove="1" noResize="1" noEditPoints="1" noAdjustHandles="1" noChangeArrowheads="1" noChangeShapeType="1" noTextEdit="1"/>
                </p:cNvSpPr>
                <p:nvPr/>
              </p:nvSpPr>
              <p:spPr>
                <a:xfrm>
                  <a:off x="5433365" y="5508717"/>
                  <a:ext cx="1164385" cy="296684"/>
                </a:xfrm>
                <a:prstGeom prst="rect">
                  <a:avLst/>
                </a:prstGeom>
                <a:blipFill>
                  <a:blip r:embed="rId8"/>
                  <a:stretch>
                    <a:fillRect/>
                  </a:stretch>
                </a:blipFill>
              </p:spPr>
              <p:txBody>
                <a:bodyPr/>
                <a:lstStyle/>
                <a:p>
                  <a:r>
                    <a:rPr lang="ko-KR" altLang="en-US">
                      <a:noFill/>
                    </a:rPr>
                    <a:t> </a:t>
                  </a:r>
                </a:p>
              </p:txBody>
            </p:sp>
          </mc:Fallback>
        </mc:AlternateContent>
        <p:cxnSp>
          <p:nvCxnSpPr>
            <p:cNvPr id="29" name="직선 화살표 연결선 28">
              <a:extLst>
                <a:ext uri="{FF2B5EF4-FFF2-40B4-BE49-F238E27FC236}">
                  <a16:creationId xmlns:a16="http://schemas.microsoft.com/office/drawing/2014/main" id="{78C9BEC9-8C56-4F5A-B1B4-9A6AC18BC6EB}"/>
                </a:ext>
              </a:extLst>
            </p:cNvPr>
            <p:cNvCxnSpPr>
              <a:cxnSpLocks/>
              <a:stCxn id="7" idx="6"/>
              <a:endCxn id="9" idx="2"/>
            </p:cNvCxnSpPr>
            <p:nvPr/>
          </p:nvCxnSpPr>
          <p:spPr>
            <a:xfrm>
              <a:off x="4856443"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22FC871-D8DA-4565-B099-DD2FDEC50FB5}"/>
                </a:ext>
              </a:extLst>
            </p:cNvPr>
            <p:cNvCxnSpPr>
              <a:cxnSpLocks/>
            </p:cNvCxnSpPr>
            <p:nvPr/>
          </p:nvCxnSpPr>
          <p:spPr>
            <a:xfrm>
              <a:off x="6374136"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64E1D5D-846C-48A7-B1D0-684CD0CF6CB9}"/>
                </a:ext>
              </a:extLst>
            </p:cNvPr>
            <p:cNvCxnSpPr>
              <a:cxnSpLocks/>
            </p:cNvCxnSpPr>
            <p:nvPr/>
          </p:nvCxnSpPr>
          <p:spPr>
            <a:xfrm>
              <a:off x="5353489" y="4988999"/>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BF98F94-A256-47CD-8140-EB9346FB1AF8}"/>
                    </a:ext>
                  </a:extLst>
                </p:cNvPr>
                <p:cNvSpPr txBox="1"/>
                <p:nvPr/>
              </p:nvSpPr>
              <p:spPr>
                <a:xfrm>
                  <a:off x="4931879"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CBF98F94-A256-47CD-8140-EB9346FB1AF8}"/>
                    </a:ext>
                  </a:extLst>
                </p:cNvPr>
                <p:cNvSpPr txBox="1">
                  <a:spLocks noRot="1" noChangeAspect="1" noMove="1" noResize="1" noEditPoints="1" noAdjustHandles="1" noChangeArrowheads="1" noChangeShapeType="1" noTextEdit="1"/>
                </p:cNvSpPr>
                <p:nvPr/>
              </p:nvSpPr>
              <p:spPr>
                <a:xfrm>
                  <a:off x="4931879" y="4638562"/>
                  <a:ext cx="366767" cy="384401"/>
                </a:xfrm>
                <a:prstGeom prst="rect">
                  <a:avLst/>
                </a:prstGeom>
                <a:blipFill>
                  <a:blip r:embed="rId9"/>
                  <a:stretch>
                    <a:fillRect r="-2333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F2C59C09-3379-4F14-A562-740AA6AB5C19}"/>
                </a:ext>
              </a:extLst>
            </p:cNvPr>
            <p:cNvCxnSpPr>
              <a:cxnSpLocks/>
            </p:cNvCxnSpPr>
            <p:nvPr/>
          </p:nvCxnSpPr>
          <p:spPr>
            <a:xfrm flipV="1">
              <a:off x="5421608" y="5941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338CBC-4FF4-4DA8-9510-60C02E8CF2ED}"/>
                    </a:ext>
                  </a:extLst>
                </p:cNvPr>
                <p:cNvSpPr txBox="1"/>
                <p:nvPr/>
              </p:nvSpPr>
              <p:spPr>
                <a:xfrm>
                  <a:off x="5100822" y="621039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6B338CBC-4FF4-4DA8-9510-60C02E8CF2ED}"/>
                    </a:ext>
                  </a:extLst>
                </p:cNvPr>
                <p:cNvSpPr txBox="1">
                  <a:spLocks noRot="1" noChangeAspect="1" noMove="1" noResize="1" noEditPoints="1" noAdjustHandles="1" noChangeArrowheads="1" noChangeShapeType="1" noTextEdit="1"/>
                </p:cNvSpPr>
                <p:nvPr/>
              </p:nvSpPr>
              <p:spPr>
                <a:xfrm>
                  <a:off x="5100822" y="6210393"/>
                  <a:ext cx="366767" cy="384401"/>
                </a:xfrm>
                <a:prstGeom prst="rect">
                  <a:avLst/>
                </a:prstGeom>
                <a:blipFill>
                  <a:blip r:embed="rId10"/>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DA15A8B-6B81-411A-8C6A-C43A5E4DA751}"/>
                    </a:ext>
                  </a:extLst>
                </p:cNvPr>
                <p:cNvSpPr txBox="1"/>
                <p:nvPr/>
              </p:nvSpPr>
              <p:spPr>
                <a:xfrm>
                  <a:off x="4969360" y="565223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4DA15A8B-6B81-411A-8C6A-C43A5E4DA751}"/>
                    </a:ext>
                  </a:extLst>
                </p:cNvPr>
                <p:cNvSpPr txBox="1">
                  <a:spLocks noRot="1" noChangeAspect="1" noMove="1" noResize="1" noEditPoints="1" noAdjustHandles="1" noChangeArrowheads="1" noChangeShapeType="1" noTextEdit="1"/>
                </p:cNvSpPr>
                <p:nvPr/>
              </p:nvSpPr>
              <p:spPr>
                <a:xfrm>
                  <a:off x="4969360" y="5652233"/>
                  <a:ext cx="366767" cy="384401"/>
                </a:xfrm>
                <a:prstGeom prst="rect">
                  <a:avLst/>
                </a:prstGeom>
                <a:blipFill>
                  <a:blip r:embed="rId11"/>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B713869-B7DB-4075-9E6C-71CEACB80786}"/>
                    </a:ext>
                  </a:extLst>
                </p:cNvPr>
                <p:cNvSpPr txBox="1"/>
                <p:nvPr/>
              </p:nvSpPr>
              <p:spPr>
                <a:xfrm>
                  <a:off x="6623568" y="5631484"/>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9B713869-B7DB-4075-9E6C-71CEACB80786}"/>
                    </a:ext>
                  </a:extLst>
                </p:cNvPr>
                <p:cNvSpPr txBox="1">
                  <a:spLocks noRot="1" noChangeAspect="1" noMove="1" noResize="1" noEditPoints="1" noAdjustHandles="1" noChangeArrowheads="1" noChangeShapeType="1" noTextEdit="1"/>
                </p:cNvSpPr>
                <p:nvPr/>
              </p:nvSpPr>
              <p:spPr>
                <a:xfrm>
                  <a:off x="6623568" y="5631484"/>
                  <a:ext cx="366767" cy="384401"/>
                </a:xfrm>
                <a:prstGeom prst="rect">
                  <a:avLst/>
                </a:prstGeom>
                <a:blipFill>
                  <a:blip r:embed="rId12"/>
                  <a:stretch>
                    <a:fillRect r="-4918"/>
                  </a:stretch>
                </a:blipFill>
              </p:spPr>
              <p:txBody>
                <a:bodyPr/>
                <a:lstStyle/>
                <a:p>
                  <a:r>
                    <a:rPr lang="ko-KR" altLang="en-US">
                      <a:noFill/>
                    </a:rPr>
                    <a:t> </a:t>
                  </a:r>
                </a:p>
              </p:txBody>
            </p:sp>
          </mc:Fallback>
        </mc:AlternateContent>
      </p:grpSp>
      <p:sp>
        <p:nvSpPr>
          <p:cNvPr id="2" name="텍스트 개체 틀 1">
            <a:extLst>
              <a:ext uri="{FF2B5EF4-FFF2-40B4-BE49-F238E27FC236}">
                <a16:creationId xmlns:a16="http://schemas.microsoft.com/office/drawing/2014/main" id="{7438CD4A-226E-4EDA-8444-48A93BE4185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725782C9-94AA-4663-8DF3-AA861BE506B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01405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a:extLst>
              <a:ext uri="{FF2B5EF4-FFF2-40B4-BE49-F238E27FC236}">
                <a16:creationId xmlns:a16="http://schemas.microsoft.com/office/drawing/2014/main" id="{6A58EA8C-A692-47BD-BEA3-BC15156AB7EB}"/>
              </a:ext>
            </a:extLst>
          </p:cNvPr>
          <p:cNvGrpSpPr/>
          <p:nvPr/>
        </p:nvGrpSpPr>
        <p:grpSpPr>
          <a:xfrm>
            <a:off x="4574026" y="1988840"/>
            <a:ext cx="5131502" cy="4097925"/>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2" y="1600725"/>
              <a:ext cx="977318" cy="411506"/>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204377" y="725779"/>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3" name="텍스트 개체 틀 2">
            <a:extLst>
              <a:ext uri="{FF2B5EF4-FFF2-40B4-BE49-F238E27FC236}">
                <a16:creationId xmlns:a16="http://schemas.microsoft.com/office/drawing/2014/main" id="{2B1D262E-68A8-49A6-8F0C-7A0F93D0700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0EF5A885-EF13-4B10-8F02-C5D5CBC6425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3967903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903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97053" y="1601013"/>
            <a:ext cx="8193181" cy="1569660"/>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m = len(x)       # </a:t>
            </a:r>
            <a:r>
              <a:rPr lang="ko-KR" altLang="en-US" sz="1600">
                <a:latin typeface="Consolas" panose="020B0609020204030204" pitchFamily="49" charset="0"/>
              </a:rPr>
              <a:t>샘플 개수</a:t>
            </a:r>
          </a:p>
          <a:p>
            <a:r>
              <a:rPr lang="ko-KR" altLang="en-US" sz="1600">
                <a:latin typeface="Consolas" panose="020B0609020204030204" pitchFamily="49" charset="0"/>
              </a:rPr>
              <a:t>        </a:t>
            </a:r>
            <a:r>
              <a:rPr lang="en-US" altLang="ko-KR" sz="1600">
                <a:latin typeface="Consolas" panose="020B0609020204030204" pitchFamily="49" charset="0"/>
              </a:rPr>
              <a:t># </a:t>
            </a:r>
            <a:r>
              <a:rPr lang="ko-KR" altLang="en-US" sz="1600">
                <a:latin typeface="Consolas" panose="020B0609020204030204" pitchFamily="49" charset="0"/>
              </a:rPr>
              <a:t>출력층의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w2_grad = np.dot(self.a1.T, err) / m</a:t>
            </a:r>
          </a:p>
          <a:p>
            <a:r>
              <a:rPr lang="en-US" altLang="ko-KR" sz="1600">
                <a:latin typeface="Consolas" panose="020B0609020204030204" pitchFamily="49" charset="0"/>
              </a:rPr>
              <a:t>        b2_grad = np.sum(err) / m</a:t>
            </a:r>
          </a:p>
          <a:p>
            <a:r>
              <a:rPr lang="en-US" altLang="ko-KR" sz="1600">
                <a:latin typeface="Consolas" panose="020B0609020204030204" pitchFamily="49" charset="0"/>
              </a:rPr>
              <a:t>        ...</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1530694" y="3959669"/>
                <a:ext cx="3290581" cy="6643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den>
                      </m:f>
                      <m:f>
                        <m:fPr>
                          <m:ctrlPr>
                            <a:rPr lang="en-US" altLang="ko-KR" i="1">
                              <a:latin typeface="Cambria Math" panose="02040503050406030204" pitchFamily="18" charset="0"/>
                            </a:rPr>
                          </m:ctrlPr>
                        </m:fPr>
                        <m:num>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𝐴</m:t>
                          </m:r>
                        </m:e>
                        <m:sub>
                          <m:r>
                            <a:rPr lang="en-US" altLang="ko-KR" i="1">
                              <a:latin typeface="Cambria Math" panose="02040503050406030204" pitchFamily="18" charset="0"/>
                            </a:rPr>
                            <m:t>1</m:t>
                          </m:r>
                        </m:sub>
                        <m:sup>
                          <m:r>
                            <a:rPr lang="en-US" altLang="ko-KR" i="1">
                              <a:latin typeface="Cambria Math" panose="02040503050406030204" pitchFamily="18" charset="0"/>
                            </a:rPr>
                            <m:t>𝑇</m:t>
                          </m:r>
                        </m:sup>
                      </m:sSubSup>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2</m:t>
                          </m:r>
                        </m:sub>
                      </m:sSub>
                      <m:r>
                        <a:rPr lang="en-US" altLang="ko-KR" i="1">
                          <a:latin typeface="Cambria Math" panose="02040503050406030204" pitchFamily="18" charset="0"/>
                        </a:rPr>
                        <m:t>−</m:t>
                      </m:r>
                      <m:r>
                        <a:rPr lang="en-US" altLang="ko-KR" i="1">
                          <a:latin typeface="Cambria Math" panose="02040503050406030204" pitchFamily="18" charset="0"/>
                        </a:rPr>
                        <m:t>𝑌</m:t>
                      </m:r>
                      <m:r>
                        <a:rPr lang="en-US" altLang="ko-KR" i="1">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1530694" y="3959669"/>
                <a:ext cx="3290581" cy="66434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052900" y="4492201"/>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170315" y="4113399"/>
            <a:ext cx="131509" cy="76670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1136576" y="5327920"/>
            <a:ext cx="4743606" cy="369332"/>
          </a:xfrm>
          <a:prstGeom prst="rect">
            <a:avLst/>
          </a:prstGeom>
          <a:noFill/>
        </p:spPr>
        <p:txBody>
          <a:bodyPr wrap="none" rtlCol="0">
            <a:spAutoFit/>
          </a:bodyPr>
          <a:lstStyle/>
          <a:p>
            <a:r>
              <a:rPr lang="en-US" altLang="ko-KR">
                <a:latin typeface="Consolas" panose="020B0609020204030204" pitchFamily="49" charset="0"/>
              </a:rPr>
              <a:t>w2_grad = np.dot(self.a1.T, err)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696918" y="4925245"/>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1A958790-C39D-4ED0-9F16-49523B077B5C}"/>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C64D9733-0871-4884-B6D1-4D5D42D83F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435354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416496" y="81334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6410" y="1500668"/>
            <a:ext cx="8193181" cy="1815882"/>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a:t>
            </a:r>
          </a:p>
          <a:p>
            <a:r>
              <a:rPr lang="en-US" altLang="ko-KR" sz="1600">
                <a:latin typeface="Consolas" panose="020B0609020204030204" pitchFamily="49" charset="0"/>
              </a:rPr>
              <a:t>        err_to_hidden = np.dot(err, self.w2.T) * self.a1 * (1 - self.a1)</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 np.dot(x.T, err_to_hidden) / m</a:t>
            </a:r>
          </a:p>
          <a:p>
            <a:r>
              <a:rPr lang="en-US" altLang="ko-KR" sz="1600">
                <a:latin typeface="Consolas" panose="020B0609020204030204" pitchFamily="49" charset="0"/>
              </a:rPr>
              <a:t>        b1_grad = np.sum(err_to_hidden, axis=0) / m</a:t>
            </a:r>
          </a:p>
          <a:p>
            <a:r>
              <a:rPr lang="en-US" altLang="ko-KR" sz="1600">
                <a:latin typeface="Consolas" panose="020B0609020204030204" pitchFamily="49" charset="0"/>
              </a:rPr>
              <a:t>        return w1_grad, b1_grad, w2_grad, b2_grad</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978859" y="3790501"/>
                <a:ext cx="6066597" cy="635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sz="1708" b="1" i="1">
                          <a:solidFill>
                            <a:srgbClr val="000000"/>
                          </a:solidFill>
                          <a:latin typeface="Cambria Math" panose="02040503050406030204" pitchFamily="18" charset="0"/>
                          <a:ea typeface="Cambria Math" panose="02040503050406030204" pitchFamily="18" charset="0"/>
                        </a:rPr>
                        <m:t> </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sSup>
                        <m:sSupPr>
                          <m:ctrlPr>
                            <a:rPr lang="en-US" altLang="ko-KR" sz="1708" i="1">
                              <a:solidFill>
                                <a:srgbClr val="000000"/>
                              </a:solidFill>
                              <a:latin typeface="Cambria Math" panose="02040503050406030204" pitchFamily="18" charset="0"/>
                              <a:ea typeface="Cambria Math" panose="02040503050406030204" pitchFamily="18" charset="0"/>
                            </a:rPr>
                          </m:ctrlPr>
                        </m:sSupPr>
                        <m:e>
                          <m:r>
                            <a:rPr lang="en-US" altLang="ko-KR" sz="1708" i="1">
                              <a:solidFill>
                                <a:srgbClr val="000000"/>
                              </a:solidFill>
                              <a:latin typeface="Cambria Math" panose="02040503050406030204" pitchFamily="18" charset="0"/>
                              <a:ea typeface="Cambria Math" panose="02040503050406030204" pitchFamily="18" charset="0"/>
                            </a:rPr>
                            <m:t>𝑋</m:t>
                          </m:r>
                        </m:e>
                        <m:sup>
                          <m:r>
                            <a:rPr lang="en-US" altLang="ko-KR" sz="1708" i="1">
                              <a:solidFill>
                                <a:srgbClr val="000000"/>
                              </a:solidFill>
                              <a:latin typeface="Cambria Math" panose="02040503050406030204" pitchFamily="18" charset="0"/>
                              <a:ea typeface="Cambria Math" panose="02040503050406030204" pitchFamily="18" charset="0"/>
                            </a:rPr>
                            <m:t>𝑇</m:t>
                          </m:r>
                        </m:sup>
                      </m:sSup>
                      <m:r>
                        <a:rPr lang="en-US" altLang="ko-KR" sz="1708" i="1">
                          <a:solidFill>
                            <a:srgbClr val="000000"/>
                          </a:solidFill>
                          <a:latin typeface="Cambria Math" panose="02040503050406030204" pitchFamily="18" charset="0"/>
                          <a:ea typeface="Cambria Math" panose="02040503050406030204" pitchFamily="18" charset="0"/>
                        </a:rPr>
                        <m:t>(</m:t>
                      </m:r>
                      <m:d>
                        <m:dPr>
                          <m:ctrlPr>
                            <a:rPr lang="en-US" altLang="ko-KR" sz="1708" i="1">
                              <a:solidFill>
                                <a:srgbClr val="000000"/>
                              </a:solidFill>
                              <a:latin typeface="Cambria Math" panose="02040503050406030204" pitchFamily="18" charset="0"/>
                              <a:ea typeface="Cambria Math" panose="02040503050406030204" pitchFamily="18" charset="0"/>
                            </a:rPr>
                          </m:ctrlPr>
                        </m:dPr>
                        <m:e>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2</m:t>
                              </m:r>
                            </m:sub>
                          </m:sSub>
                          <m:r>
                            <a:rPr lang="en-US" altLang="ko-KR" sz="1708" i="1">
                              <a:solidFill>
                                <a:srgbClr val="000000"/>
                              </a:solidFill>
                              <a:latin typeface="Cambria Math" panose="02040503050406030204" pitchFamily="18" charset="0"/>
                              <a:ea typeface="Cambria Math" panose="02040503050406030204" pitchFamily="18" charset="0"/>
                            </a:rPr>
                            <m:t>−</m:t>
                          </m:r>
                          <m:r>
                            <a:rPr lang="en-US" altLang="ko-KR" sz="1708" i="1">
                              <a:solidFill>
                                <a:srgbClr val="000000"/>
                              </a:solidFill>
                              <a:latin typeface="Cambria Math" panose="02040503050406030204" pitchFamily="18" charset="0"/>
                              <a:ea typeface="Cambria Math" panose="02040503050406030204" pitchFamily="18" charset="0"/>
                            </a:rPr>
                            <m:t>𝑌</m:t>
                          </m:r>
                        </m:e>
                      </m:d>
                      <m:r>
                        <m:rPr>
                          <m:nor/>
                        </m:rPr>
                        <a:rPr lang="en-US" altLang="ko-KR" sz="1708" i="1">
                          <a:latin typeface="Cambria Math" panose="02040503050406030204" pitchFamily="18" charset="0"/>
                          <a:ea typeface="Cambria Math" panose="02040503050406030204" pitchFamily="18" charset="0"/>
                        </a:rPr>
                        <m:t> </m:t>
                      </m:r>
                      <m:sSubSup>
                        <m:sSubSupPr>
                          <m:ctrlPr>
                            <a:rPr lang="en-US" altLang="ko-KR" sz="1708" i="1">
                              <a:latin typeface="Cambria Math" panose="02040503050406030204" pitchFamily="18" charset="0"/>
                              <a:ea typeface="Cambria Math" panose="02040503050406030204" pitchFamily="18" charset="0"/>
                            </a:rPr>
                          </m:ctrlPr>
                        </m:sSubSupPr>
                        <m:e>
                          <m:r>
                            <a:rPr lang="en-US" altLang="ko-KR" sz="1708" i="1">
                              <a:latin typeface="Cambria Math" panose="02040503050406030204" pitchFamily="18" charset="0"/>
                              <a:ea typeface="Cambria Math" panose="02040503050406030204" pitchFamily="18" charset="0"/>
                            </a:rPr>
                            <m:t>𝑊</m:t>
                          </m:r>
                        </m:e>
                        <m:sub>
                          <m:r>
                            <a:rPr lang="en-US" altLang="ko-KR" sz="1708" i="1">
                              <a:latin typeface="Cambria Math" panose="02040503050406030204" pitchFamily="18" charset="0"/>
                              <a:ea typeface="Cambria Math" panose="02040503050406030204" pitchFamily="18" charset="0"/>
                            </a:rPr>
                            <m:t>2</m:t>
                          </m:r>
                        </m:sub>
                        <m:sup>
                          <m:r>
                            <a:rPr lang="en-US" altLang="ko-KR" sz="1708" i="1">
                              <a:latin typeface="Cambria Math" panose="02040503050406030204" pitchFamily="18" charset="0"/>
                              <a:ea typeface="Cambria Math" panose="02040503050406030204" pitchFamily="18" charset="0"/>
                            </a:rPr>
                            <m:t>𝑇</m:t>
                          </m:r>
                        </m:sup>
                      </m:sSubSup>
                      <m:r>
                        <a:rPr lang="en-US" altLang="ko-KR" sz="1708" i="1">
                          <a:solidFill>
                            <a:srgbClr val="000000"/>
                          </a:solidFill>
                          <a:latin typeface="Cambria Math" panose="02040503050406030204" pitchFamily="18" charset="0"/>
                          <a:ea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m:t>
                      </m:r>
                      <m:r>
                        <m:rPr>
                          <m:nor/>
                        </m:rPr>
                        <a:rPr lang="en-US" altLang="ko-KR" sz="1708" i="1">
                          <a:solidFill>
                            <a:srgbClr val="000000"/>
                          </a:solidFill>
                          <a:latin typeface="Cambria Math" panose="02040503050406030204" pitchFamily="18" charset="0"/>
                          <a:ea typeface="Cambria Math" panose="02040503050406030204" pitchFamily="18" charset="0"/>
                        </a:rPr>
                        <m:t>−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978859" y="3790501"/>
                <a:ext cx="6066597" cy="63555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417812" y="4268314"/>
            <a:ext cx="1747594" cy="355162"/>
          </a:xfrm>
          <a:prstGeom prst="rect">
            <a:avLst/>
          </a:prstGeom>
          <a:noFill/>
        </p:spPr>
        <p:txBody>
          <a:bodyPr wrap="none" rtlCol="0">
            <a:spAutoFit/>
          </a:bodyPr>
          <a:lstStyle/>
          <a:p>
            <a:pPr algn="l"/>
            <a:r>
              <a:rPr lang="en-US" altLang="ko-KR" sz="1708">
                <a:latin typeface="Consolas" panose="020B0609020204030204" pitchFamily="49" charset="0"/>
              </a:rPr>
              <a:t>err_to_hidden</a:t>
            </a:r>
            <a:endParaRPr lang="ko-KR" altLang="en-US" sz="1708">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57630" y="3070917"/>
            <a:ext cx="123266" cy="237567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175D9E5D-16A4-48CB-AE66-A0C8ABC44347}"/>
              </a:ext>
            </a:extLst>
          </p:cNvPr>
          <p:cNvSpPr txBox="1"/>
          <p:nvPr/>
        </p:nvSpPr>
        <p:spPr>
          <a:xfrm>
            <a:off x="1013460" y="4830384"/>
            <a:ext cx="7879080" cy="880819"/>
          </a:xfrm>
          <a:prstGeom prst="rect">
            <a:avLst/>
          </a:prstGeom>
          <a:noFill/>
        </p:spPr>
        <p:txBody>
          <a:bodyPr wrap="none" rtlCol="0">
            <a:spAutoFit/>
          </a:bodyPr>
          <a:lstStyle/>
          <a:p>
            <a:r>
              <a:rPr lang="en-US" altLang="ko-KR" sz="1708">
                <a:latin typeface="Consolas" panose="020B0609020204030204" pitchFamily="49" charset="0"/>
              </a:rPr>
              <a:t>err_to_hidden = np.dot(err, self.w2.T) * self.a1 * (1 - self.a1)</a:t>
            </a:r>
          </a:p>
          <a:p>
            <a:r>
              <a:rPr lang="en-US" altLang="ko-KR" sz="1708">
                <a:latin typeface="Consolas" panose="020B0609020204030204" pitchFamily="49" charset="0"/>
              </a:rPr>
              <a:t>w1_grad = np.dot(x.T, err_to_hidden) / m      </a:t>
            </a:r>
          </a:p>
          <a:p>
            <a:r>
              <a:rPr lang="en-US" altLang="ko-KR" sz="1708">
                <a:latin typeface="Consolas" panose="020B0609020204030204" pitchFamily="49" charset="0"/>
              </a:rPr>
              <a:t>b1_grad = np.sum(err_to_hidden, axis=0)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145083" y="4493892"/>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68CA1DED-462A-4DAF-A223-F6901C7F649F}"/>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882B4548-78BA-409A-BDD3-0456AADB392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399566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579215" y="1304764"/>
            <a:ext cx="8749880" cy="1323439"/>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a:t>
            </a:r>
          </a:p>
          <a:p>
            <a:r>
              <a:rPr lang="en-US" altLang="ko-KR" sz="1600">
                <a:latin typeface="Consolas" panose="020B0609020204030204" pitchFamily="49" charset="0"/>
              </a:rPr>
              <a:t>    self.w1 = np.ones((n_features,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뉴런수</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뉴런수</a:t>
            </a:r>
          </a:p>
          <a:p>
            <a:r>
              <a:rPr lang="ko-KR" altLang="en-US" sz="1600">
                <a:latin typeface="Consolas" panose="020B0609020204030204" pitchFamily="49" charset="0"/>
              </a:rPr>
              <a:t>    </a:t>
            </a:r>
            <a:r>
              <a:rPr lang="en-US" altLang="ko-KR" sz="1600">
                <a:latin typeface="Consolas" panose="020B0609020204030204" pitchFamily="49" charset="0"/>
              </a:rPr>
              <a:t>self.w2 = np.ones((self.units, 1))           # (</a:t>
            </a:r>
            <a:r>
              <a:rPr lang="ko-KR" altLang="en-US" sz="1600">
                <a:latin typeface="Consolas" panose="020B0609020204030204" pitchFamily="49" charset="0"/>
              </a:rPr>
              <a:t>은닉층의 뉴런수</a:t>
            </a:r>
            <a:r>
              <a:rPr lang="en-US" altLang="ko-KR" sz="1600">
                <a:latin typeface="Consolas" panose="020B0609020204030204" pitchFamily="49" charset="0"/>
              </a:rPr>
              <a:t>, 1)</a:t>
            </a:r>
          </a:p>
          <a:p>
            <a:r>
              <a:rPr lang="en-US" altLang="ko-KR" sz="1600">
                <a:latin typeface="Consolas" panose="020B0609020204030204" pitchFamily="49" charset="0"/>
              </a:rPr>
              <a:t>    self.b2 = 0</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579215" y="2672916"/>
            <a:ext cx="8749880" cy="3539430"/>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self.init_weights(x.shape[1])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a = self.training(x, y, m)</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F76E614-BBB1-4860-80A2-99FC4D0500A6}"/>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FDC13758-F5AC-4259-870A-976094D850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3998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AEBF12F5-8557-49B6-A8D7-F6EF2347E684}"/>
              </a:ext>
            </a:extLst>
          </p:cNvPr>
          <p:cNvSpPr/>
          <p:nvPr/>
        </p:nvSpPr>
        <p:spPr>
          <a:xfrm>
            <a:off x="712687" y="5288650"/>
            <a:ext cx="8308763"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reg_loss(self):</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가중치에 규제를 적용합니다</a:t>
            </a:r>
            <a:r>
              <a:rPr lang="en-US" altLang="ko-KR" sz="1600">
                <a:latin typeface="Consolas" panose="020B0609020204030204" pitchFamily="49" charset="0"/>
              </a:rPr>
              <a:t>.</a:t>
            </a:r>
          </a:p>
          <a:p>
            <a:r>
              <a:rPr lang="en-US" altLang="ko-KR" sz="1600">
                <a:latin typeface="Consolas" panose="020B0609020204030204" pitchFamily="49" charset="0"/>
              </a:rPr>
              <a:t>    return self.l1 * (np.sum(np.abs(self.w1)) + np.sum(np.abs(self.w2))) + \ self.l2 / 2 * (np.sum(self.w1**2) + np.sum(self.w2**2))</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12688" y="1240399"/>
            <a:ext cx="830876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 m):</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a - y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오차를 역전파하여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b1_grad, w2_grad, b2_grad = self.backprop(x, err)</a:t>
            </a:r>
          </a:p>
          <a:p>
            <a:r>
              <a:rPr lang="en-US" altLang="ko-KR" sz="1600">
                <a:latin typeface="Consolas" panose="020B0609020204030204" pitchFamily="49" charset="0"/>
              </a:rPr>
              <a:t>    # </a:t>
            </a:r>
            <a:r>
              <a:rPr lang="ko-KR" altLang="en-US" sz="1600">
                <a:latin typeface="Consolas" panose="020B0609020204030204" pitchFamily="49" charset="0"/>
              </a:rPr>
              <a:t>그래디언트에서 페널티 항의 미분 값을 뺍니다</a:t>
            </a:r>
          </a:p>
          <a:p>
            <a:r>
              <a:rPr lang="ko-KR" altLang="en-US" sz="1600">
                <a:latin typeface="Consolas" panose="020B0609020204030204" pitchFamily="49" charset="0"/>
              </a:rPr>
              <a:t>    </a:t>
            </a:r>
            <a:r>
              <a:rPr lang="en-US" altLang="ko-KR" sz="1600">
                <a:latin typeface="Consolas" panose="020B0609020204030204" pitchFamily="49" charset="0"/>
              </a:rPr>
              <a:t>w1_grad += (self.l1 * np.sign(self.w1) + self.l2 * self.w1) / m</a:t>
            </a:r>
          </a:p>
          <a:p>
            <a:r>
              <a:rPr lang="en-US" altLang="ko-KR" sz="1600">
                <a:latin typeface="Consolas" panose="020B0609020204030204" pitchFamily="49" charset="0"/>
              </a:rPr>
              <a:t>    w2_grad += (self.l1 * np.sign(self.w2) + self.l2 * self.w2) / m</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self.w1 -= self.lr * w1_grad</a:t>
            </a:r>
          </a:p>
          <a:p>
            <a:r>
              <a:rPr lang="en-US" altLang="ko-KR" sz="1600">
                <a:latin typeface="Consolas" panose="020B0609020204030204" pitchFamily="49" charset="0"/>
              </a:rPr>
              <a:t>    self.b1 -= self.lr * b1_grad</a:t>
            </a:r>
          </a:p>
          <a:p>
            <a:r>
              <a:rPr lang="en-US" altLang="ko-KR" sz="1600">
                <a:latin typeface="Consolas" panose="020B0609020204030204" pitchFamily="49" charset="0"/>
              </a:rPr>
              <a:t>    # </a:t>
            </a:r>
            <a:r>
              <a:rPr lang="ko-KR" altLang="en-US" sz="1600">
                <a:latin typeface="Consolas" panose="020B0609020204030204" pitchFamily="49" charset="0"/>
              </a:rPr>
              <a:t>출력층의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self.w2 -= self.lr * w2_grad</a:t>
            </a:r>
          </a:p>
          <a:p>
            <a:r>
              <a:rPr lang="en-US" altLang="ko-KR" sz="1600">
                <a:latin typeface="Consolas" panose="020B0609020204030204" pitchFamily="49" charset="0"/>
              </a:rPr>
              <a:t>    self.b2 -= self.lr * b2_grad</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21BA99EA-FF7E-46FA-BFFC-2D7D69190FB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E418EA2B-EA46-44DA-BC0D-CC0438DD436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94A0A95-5B92-467A-BEFE-9D8517EFA4B3}"/>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Tree>
    <p:extLst>
      <p:ext uri="{BB962C8B-B14F-4D97-AF65-F5344CB8AC3E}">
        <p14:creationId xmlns:p14="http://schemas.microsoft.com/office/powerpoint/2010/main" val="38669269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3816"/>
            <a:ext cx="371127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56175" y="2960948"/>
            <a:ext cx="8194064"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plt.plot(dual_layer.losses)</a:t>
            </a:r>
          </a:p>
          <a:p>
            <a:r>
              <a:rPr lang="en-US" altLang="ko-KR" sz="1600">
                <a:latin typeface="Consolas" panose="020B0609020204030204" pitchFamily="49" charset="0"/>
              </a:rPr>
              <a:t>plt.plot(dual_layer.val_losses)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473899"/>
            <a:ext cx="8194064" cy="1077218"/>
          </a:xfrm>
          <a:prstGeom prst="rect">
            <a:avLst/>
          </a:prstGeom>
          <a:solidFill>
            <a:srgbClr val="E2E2F6"/>
          </a:solidFill>
        </p:spPr>
        <p:txBody>
          <a:bodyPr wrap="square">
            <a:spAutoFit/>
          </a:bodyPr>
          <a:lstStyle/>
          <a:p>
            <a:r>
              <a:rPr lang="en-US" altLang="ko-KR" sz="1600">
                <a:latin typeface="Consolas" panose="020B0609020204030204" pitchFamily="49" charset="0"/>
              </a:rPr>
              <a:t>dual_layer = DualLayer(l2=0.01)</a:t>
            </a:r>
          </a:p>
          <a:p>
            <a:r>
              <a:rPr lang="en-US" altLang="ko-KR" sz="1600">
                <a:latin typeface="Consolas" panose="020B0609020204030204" pitchFamily="49" charset="0"/>
              </a:rPr>
              <a:t>dual_layer.fit(x_train_scaled, y_train, </a:t>
            </a:r>
          </a:p>
          <a:p>
            <a:r>
              <a:rPr lang="en-US" altLang="ko-KR" sz="1600">
                <a:latin typeface="Consolas" panose="020B0609020204030204" pitchFamily="49" charset="0"/>
              </a:rPr>
              <a:t>               x_val=x_val_scaled, y_val=y_val, epochs=20000)</a:t>
            </a:r>
          </a:p>
          <a:p>
            <a:r>
              <a:rPr lang="en-US" altLang="ko-KR" sz="1600">
                <a:latin typeface="Consolas" panose="020B0609020204030204" pitchFamily="49" charset="0"/>
              </a:rPr>
              <a:t>dual_layer.score(x_val_scaled, y_val)</a:t>
            </a:r>
            <a:endParaRPr lang="ko-KR" altLang="en-US" sz="1600">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50065" y="2551117"/>
            <a:ext cx="1765227" cy="296684"/>
          </a:xfrm>
          <a:prstGeom prst="rect">
            <a:avLst/>
          </a:prstGeom>
        </p:spPr>
        <p:txBody>
          <a:bodyPr wrap="none">
            <a:spAutoFit/>
          </a:bodyPr>
          <a:lstStyle/>
          <a:p>
            <a:r>
              <a:rPr lang="en-US" altLang="ko-KR" sz="1328">
                <a:latin typeface="Consolas" panose="020B0609020204030204" pitchFamily="49" charset="0"/>
                <a:ea typeface="고도 M" panose="02000503000000020004" pitchFamily="2" charset="-127"/>
              </a:rPr>
              <a:t>0.978021978021978</a:t>
            </a:r>
            <a:endParaRPr lang="ko-KR" altLang="en-US" sz="1328">
              <a:latin typeface="Consolas" panose="020B0609020204030204" pitchFamily="49" charset="0"/>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592" y="4876798"/>
            <a:ext cx="2635316" cy="178825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7F28477-EF5C-498F-A149-614FC1E868D7}"/>
              </a:ext>
            </a:extLst>
          </p:cNvPr>
          <p:cNvSpPr>
            <a:spLocks noGrp="1"/>
          </p:cNvSpPr>
          <p:nvPr>
            <p:ph type="body" sz="quarter" idx="19"/>
          </p:nvPr>
        </p:nvSpPr>
        <p:spPr/>
        <p:txBody>
          <a:bodyPr/>
          <a:lstStyle/>
          <a:p>
            <a:r>
              <a:rPr lang="ko-KR" altLang="en-US"/>
              <a:t>다층 신경망 구현</a:t>
            </a:r>
          </a:p>
        </p:txBody>
      </p:sp>
      <p:sp>
        <p:nvSpPr>
          <p:cNvPr id="5" name="텍스트 개체 틀 6">
            <a:extLst>
              <a:ext uri="{FF2B5EF4-FFF2-40B4-BE49-F238E27FC236}">
                <a16:creationId xmlns:a16="http://schemas.microsoft.com/office/drawing/2014/main" id="{42486896-A045-4C47-B933-304A1B5E1D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6715899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785241"/>
            <a:ext cx="2416046"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50064" y="3176972"/>
            <a:ext cx="8194064" cy="738664"/>
          </a:xfrm>
          <a:prstGeom prst="rect">
            <a:avLst/>
          </a:prstGeom>
          <a:solidFill>
            <a:srgbClr val="E2E2F6"/>
          </a:solidFill>
        </p:spPr>
        <p:txBody>
          <a:bodyPr wrap="square">
            <a:spAutoFit/>
          </a:bodyPr>
          <a:lstStyle/>
          <a:p>
            <a:r>
              <a:rPr lang="en-US" altLang="ko-KR" sz="1400" err="1">
                <a:latin typeface="Consolas" panose="020B0609020204030204" pitchFamily="49" charset="0"/>
              </a:rPr>
              <a:t>random_init_net</a:t>
            </a:r>
            <a:r>
              <a:rPr lang="en-US" altLang="ko-KR" sz="1400">
                <a:latin typeface="Consolas" panose="020B0609020204030204" pitchFamily="49" charset="0"/>
              </a:rPr>
              <a:t> = </a:t>
            </a:r>
            <a:r>
              <a:rPr lang="en-US" altLang="ko-KR" sz="1400" err="1">
                <a:latin typeface="Consolas" panose="020B0609020204030204" pitchFamily="49" charset="0"/>
              </a:rPr>
              <a:t>RandomInitNetwork</a:t>
            </a:r>
            <a:r>
              <a:rPr lang="en-US" altLang="ko-KR" sz="1400">
                <a:latin typeface="Consolas" panose="020B0609020204030204" pitchFamily="49" charset="0"/>
              </a:rPr>
              <a:t>(l2=0.01)</a:t>
            </a:r>
          </a:p>
          <a:p>
            <a:r>
              <a:rPr lang="en-US" altLang="ko-KR" sz="1400" err="1">
                <a:latin typeface="Consolas" panose="020B0609020204030204" pitchFamily="49" charset="0"/>
              </a:rPr>
              <a:t>random_init_net.fit</a:t>
            </a:r>
            <a:r>
              <a:rPr lang="en-US" altLang="ko-KR" sz="1400">
                <a:latin typeface="Consolas" panose="020B0609020204030204" pitchFamily="49" charset="0"/>
              </a:rPr>
              <a:t>(</a:t>
            </a:r>
            <a:r>
              <a:rPr lang="en-US" altLang="ko-KR" sz="1400" err="1">
                <a:latin typeface="Consolas" panose="020B0609020204030204" pitchFamily="49" charset="0"/>
              </a:rPr>
              <a:t>x_train_scaled</a:t>
            </a:r>
            <a:r>
              <a:rPr lang="en-US" altLang="ko-KR" sz="1400">
                <a:latin typeface="Consolas" panose="020B0609020204030204" pitchFamily="49" charset="0"/>
              </a:rPr>
              <a:t>, </a:t>
            </a:r>
            <a:r>
              <a:rPr lang="en-US" altLang="ko-KR" sz="1400" err="1">
                <a:latin typeface="Consolas" panose="020B0609020204030204" pitchFamily="49" charset="0"/>
              </a:rPr>
              <a:t>y_train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x_val</a:t>
            </a:r>
            <a:r>
              <a:rPr lang="en-US" altLang="ko-KR" sz="1400">
                <a:latin typeface="Consolas" panose="020B0609020204030204" pitchFamily="49" charset="0"/>
              </a:rPr>
              <a:t>=</a:t>
            </a:r>
            <a:r>
              <a:rPr lang="en-US" altLang="ko-KR" sz="1400" err="1">
                <a:latin typeface="Consolas" panose="020B0609020204030204" pitchFamily="49" charset="0"/>
              </a:rPr>
              <a:t>x_val_scaled</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r>
              <a:rPr lang="en-US" altLang="ko-KR" sz="1400" err="1">
                <a:latin typeface="Consolas" panose="020B0609020204030204" pitchFamily="49" charset="0"/>
              </a:rPr>
              <a:t>y_val</a:t>
            </a:r>
            <a:r>
              <a:rPr lang="en-US" altLang="ko-KR" sz="1400">
                <a:latin typeface="Consolas" panose="020B0609020204030204" pitchFamily="49" charset="0"/>
              </a:rPr>
              <a:t>, epochs=500)</a:t>
            </a:r>
            <a:endParaRPr lang="ko-KR" altLang="en-US" sz="14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304764"/>
            <a:ext cx="8194064" cy="1754326"/>
          </a:xfrm>
          <a:prstGeom prst="rect">
            <a:avLst/>
          </a:prstGeom>
          <a:solidFill>
            <a:srgbClr val="E2E2F6"/>
          </a:solidFill>
        </p:spPr>
        <p:txBody>
          <a:bodyPr wrap="square">
            <a:spAutoFit/>
          </a:bodyPr>
          <a:lstStyle/>
          <a:p>
            <a:r>
              <a:rPr lang="en-US" altLang="ko-KR" sz="1200">
                <a:latin typeface="Consolas" panose="020B0609020204030204" pitchFamily="49" charset="0"/>
              </a:rPr>
              <a:t>class </a:t>
            </a:r>
            <a:r>
              <a:rPr lang="en-US" altLang="ko-KR" sz="1200" err="1">
                <a:latin typeface="Consolas" panose="020B0609020204030204" pitchFamily="49" charset="0"/>
              </a:rPr>
              <a:t>RandomInitNetwork</a:t>
            </a:r>
            <a:r>
              <a:rPr lang="en-US" altLang="ko-KR" sz="1200">
                <a:latin typeface="Consolas" panose="020B0609020204030204" pitchFamily="49" charset="0"/>
              </a:rPr>
              <a:t>(</a:t>
            </a:r>
            <a:r>
              <a:rPr lang="en-US" altLang="ko-KR" sz="1200" err="1">
                <a:latin typeface="Consolas" panose="020B0609020204030204" pitchFamily="49" charset="0"/>
              </a:rPr>
              <a:t>DualLayer</a:t>
            </a:r>
            <a:r>
              <a:rPr lang="en-US" altLang="ko-KR" sz="1200">
                <a:latin typeface="Consolas" panose="020B0609020204030204" pitchFamily="49" charset="0"/>
              </a:rPr>
              <a:t>):</a:t>
            </a:r>
          </a:p>
          <a:p>
            <a:r>
              <a:rPr lang="en-US" altLang="ko-KR" sz="1200">
                <a:latin typeface="Consolas" panose="020B0609020204030204" pitchFamily="49" charset="0"/>
              </a:rPr>
              <a:t>    </a:t>
            </a:r>
          </a:p>
          <a:p>
            <a:r>
              <a:rPr lang="en-US" altLang="ko-KR" sz="1200">
                <a:latin typeface="Consolas" panose="020B0609020204030204" pitchFamily="49" charset="0"/>
              </a:rPr>
              <a:t>    def </a:t>
            </a:r>
            <a:r>
              <a:rPr lang="en-US" altLang="ko-KR" sz="1200" err="1">
                <a:latin typeface="Consolas" panose="020B0609020204030204" pitchFamily="49" charset="0"/>
              </a:rPr>
              <a:t>init_weights</a:t>
            </a:r>
            <a:r>
              <a:rPr lang="en-US" altLang="ko-KR" sz="1200">
                <a:latin typeface="Consolas" panose="020B0609020204030204" pitchFamily="49" charset="0"/>
              </a:rPr>
              <a:t>(self, </a:t>
            </a:r>
            <a:r>
              <a:rPr lang="en-US" altLang="ko-KR" sz="1200" err="1">
                <a:latin typeface="Consolas" panose="020B0609020204030204" pitchFamily="49" charset="0"/>
              </a:rPr>
              <a:t>n_features</a:t>
            </a:r>
            <a:r>
              <a:rPr lang="en-US" altLang="ko-KR" sz="1200">
                <a:latin typeface="Consolas" panose="020B0609020204030204" pitchFamily="49" charset="0"/>
              </a:rPr>
              <a:t>):</a:t>
            </a:r>
          </a:p>
          <a:p>
            <a:r>
              <a:rPr lang="en-US" altLang="ko-KR" sz="1200">
                <a:latin typeface="Consolas" panose="020B0609020204030204" pitchFamily="49" charset="0"/>
              </a:rPr>
              <a:t>        </a:t>
            </a:r>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a:latin typeface="Consolas" panose="020B0609020204030204" pitchFamily="49" charset="0"/>
              </a:rPr>
              <a:t>        self.w1 = </a:t>
            </a:r>
            <a:r>
              <a:rPr lang="en-US" altLang="ko-KR" sz="1200" err="1">
                <a:latin typeface="Consolas" panose="020B0609020204030204" pitchFamily="49" charset="0"/>
              </a:rPr>
              <a:t>np.random.normal</a:t>
            </a:r>
            <a:r>
              <a:rPr lang="en-US" altLang="ko-KR" sz="1200">
                <a:latin typeface="Consolas" panose="020B0609020204030204" pitchFamily="49" charset="0"/>
              </a:rPr>
              <a:t>(0, 1, </a:t>
            </a:r>
          </a:p>
          <a:p>
            <a:r>
              <a:rPr lang="en-US" altLang="ko-KR" sz="1200">
                <a:latin typeface="Consolas" panose="020B0609020204030204" pitchFamily="49" charset="0"/>
              </a:rPr>
              <a:t>                                   (</a:t>
            </a:r>
            <a:r>
              <a:rPr lang="en-US" altLang="ko-KR" sz="1200" err="1">
                <a:latin typeface="Consolas" panose="020B0609020204030204" pitchFamily="49" charset="0"/>
              </a:rPr>
              <a:t>n_features</a:t>
            </a:r>
            <a:r>
              <a:rPr lang="en-US" altLang="ko-KR" sz="1200">
                <a:latin typeface="Consolas" panose="020B0609020204030204" pitchFamily="49" charset="0"/>
              </a:rPr>
              <a:t>, </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특성 개수</a:t>
            </a:r>
            <a:r>
              <a:rPr lang="en-US" altLang="ko-KR" sz="1200">
                <a:latin typeface="Consolas" panose="020B0609020204030204" pitchFamily="49" charset="0"/>
              </a:rPr>
              <a:t>, </a:t>
            </a:r>
            <a:r>
              <a:rPr lang="ko-KR" altLang="en-US" sz="1200">
                <a:latin typeface="Consolas" panose="020B0609020204030204" pitchFamily="49" charset="0"/>
              </a:rPr>
              <a:t>은닉층의 크기</a:t>
            </a:r>
            <a:r>
              <a:rPr lang="en-US" altLang="ko-KR" sz="1200">
                <a:latin typeface="Consolas" panose="020B0609020204030204" pitchFamily="49" charset="0"/>
              </a:rPr>
              <a:t>)</a:t>
            </a:r>
          </a:p>
          <a:p>
            <a:r>
              <a:rPr lang="en-US" altLang="ko-KR" sz="1200">
                <a:latin typeface="Consolas" panose="020B0609020204030204" pitchFamily="49" charset="0"/>
              </a:rPr>
              <a:t>        self.b1 = </a:t>
            </a:r>
            <a:r>
              <a:rPr lang="en-US" altLang="ko-KR" sz="1200" err="1">
                <a:latin typeface="Consolas" panose="020B0609020204030204" pitchFamily="49" charset="0"/>
              </a:rPr>
              <a:t>np.zeros</a:t>
            </a:r>
            <a:r>
              <a:rPr lang="en-US" altLang="ko-KR" sz="1200">
                <a:latin typeface="Consolas" panose="020B0609020204030204" pitchFamily="49" charset="0"/>
              </a:rPr>
              <a:t>(</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은닉층의 크기</a:t>
            </a:r>
          </a:p>
          <a:p>
            <a:r>
              <a:rPr lang="ko-KR" altLang="en-US" sz="1200">
                <a:latin typeface="Consolas" panose="020B0609020204030204" pitchFamily="49" charset="0"/>
              </a:rPr>
              <a:t>        </a:t>
            </a:r>
            <a:r>
              <a:rPr lang="en-US" altLang="ko-KR" sz="1200">
                <a:latin typeface="Consolas" panose="020B0609020204030204" pitchFamily="49" charset="0"/>
              </a:rPr>
              <a:t>self.w2 = </a:t>
            </a:r>
            <a:r>
              <a:rPr lang="en-US" altLang="ko-KR" sz="1200" err="1">
                <a:latin typeface="Consolas" panose="020B0609020204030204" pitchFamily="49" charset="0"/>
              </a:rPr>
              <a:t>np.random.normal</a:t>
            </a:r>
            <a:r>
              <a:rPr lang="en-US" altLang="ko-KR" sz="1200">
                <a:latin typeface="Consolas" panose="020B0609020204030204" pitchFamily="49" charset="0"/>
              </a:rPr>
              <a:t>(0, 1, (</a:t>
            </a:r>
            <a:r>
              <a:rPr lang="en-US" altLang="ko-KR" sz="1200" err="1">
                <a:latin typeface="Consolas" panose="020B0609020204030204" pitchFamily="49" charset="0"/>
              </a:rPr>
              <a:t>self.units</a:t>
            </a:r>
            <a:r>
              <a:rPr lang="en-US" altLang="ko-KR" sz="1200">
                <a:latin typeface="Consolas" panose="020B0609020204030204" pitchFamily="49" charset="0"/>
              </a:rPr>
              <a:t>, 1))     # (</a:t>
            </a:r>
            <a:r>
              <a:rPr lang="ko-KR" altLang="en-US" sz="1200">
                <a:latin typeface="Consolas" panose="020B0609020204030204" pitchFamily="49" charset="0"/>
              </a:rPr>
              <a:t>은닉층의 크기</a:t>
            </a:r>
            <a:r>
              <a:rPr lang="en-US" altLang="ko-KR" sz="1200">
                <a:latin typeface="Consolas" panose="020B0609020204030204" pitchFamily="49" charset="0"/>
              </a:rPr>
              <a:t>, 1)</a:t>
            </a:r>
          </a:p>
          <a:p>
            <a:r>
              <a:rPr lang="en-US" altLang="ko-KR" sz="1200">
                <a:latin typeface="Consolas" panose="020B0609020204030204" pitchFamily="49" charset="0"/>
              </a:rPr>
              <a:t>        self.b2 = 0</a:t>
            </a:r>
            <a:endParaRPr lang="ko-KR" altLang="en-US" sz="1200">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50065" y="4041068"/>
            <a:ext cx="4202936" cy="1384995"/>
          </a:xfrm>
          <a:prstGeom prst="rect">
            <a:avLst/>
          </a:prstGeom>
          <a:solidFill>
            <a:srgbClr val="E2E2F6"/>
          </a:solidFill>
        </p:spPr>
        <p:txBody>
          <a:bodyPr wrap="square">
            <a:spAutoFit/>
          </a:bodyPr>
          <a:lstStyle/>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random_init_net.losses</a:t>
            </a:r>
            <a:r>
              <a:rPr lang="en-US" altLang="ko-KR" sz="1400">
                <a:latin typeface="Consolas" panose="020B0609020204030204" pitchFamily="49" charset="0"/>
              </a:rPr>
              <a:t>)</a:t>
            </a:r>
          </a:p>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random_init_net.val_losses</a:t>
            </a:r>
            <a:r>
              <a:rPr lang="en-US" altLang="ko-KR" sz="1400">
                <a:latin typeface="Consolas" panose="020B0609020204030204" pitchFamily="49" charset="0"/>
              </a:rPr>
              <a:t>)</a:t>
            </a:r>
          </a:p>
          <a:p>
            <a:r>
              <a:rPr lang="en-US" altLang="ko-KR" sz="1400" err="1">
                <a:latin typeface="Consolas" panose="020B0609020204030204" pitchFamily="49" charset="0"/>
              </a:rPr>
              <a:t>plt.ylabel</a:t>
            </a:r>
            <a:r>
              <a:rPr lang="en-US" altLang="ko-KR" sz="1400">
                <a:latin typeface="Consolas" panose="020B0609020204030204" pitchFamily="49" charset="0"/>
              </a:rPr>
              <a:t>('loss')</a:t>
            </a:r>
          </a:p>
          <a:p>
            <a:r>
              <a:rPr lang="en-US" altLang="ko-KR" sz="1400" err="1">
                <a:latin typeface="Consolas" panose="020B0609020204030204" pitchFamily="49" charset="0"/>
              </a:rPr>
              <a:t>plt.xlabel</a:t>
            </a:r>
            <a:r>
              <a:rPr lang="en-US" altLang="ko-KR" sz="1400">
                <a:latin typeface="Consolas" panose="020B0609020204030204" pitchFamily="49" charset="0"/>
              </a:rPr>
              <a:t>('epoch')</a:t>
            </a:r>
          </a:p>
          <a:p>
            <a:r>
              <a:rPr lang="en-US" altLang="ko-KR" sz="1400" err="1">
                <a:latin typeface="Consolas" panose="020B0609020204030204" pitchFamily="49" charset="0"/>
              </a:rPr>
              <a:t>plt.legend</a:t>
            </a:r>
            <a:r>
              <a:rPr lang="en-US" altLang="ko-KR" sz="1400">
                <a:latin typeface="Consolas" panose="020B0609020204030204" pitchFamily="49" charset="0"/>
              </a:rPr>
              <a:t>(['</a:t>
            </a:r>
            <a:r>
              <a:rPr lang="en-US" altLang="ko-KR" sz="1400" err="1">
                <a:latin typeface="Consolas" panose="020B0609020204030204" pitchFamily="49" charset="0"/>
              </a:rPr>
              <a:t>train_loss</a:t>
            </a:r>
            <a:r>
              <a:rPr lang="en-US" altLang="ko-KR" sz="1400">
                <a:latin typeface="Consolas" panose="020B0609020204030204" pitchFamily="49" charset="0"/>
              </a:rPr>
              <a:t>', '</a:t>
            </a:r>
            <a:r>
              <a:rPr lang="en-US" altLang="ko-KR" sz="1400" err="1">
                <a:latin typeface="Consolas" panose="020B0609020204030204" pitchFamily="49" charset="0"/>
              </a:rPr>
              <a:t>val_loss</a:t>
            </a:r>
            <a:r>
              <a:rPr lang="en-US" altLang="ko-KR" sz="1400">
                <a:latin typeface="Consolas" panose="020B0609020204030204" pitchFamily="49" charset="0"/>
              </a:rPr>
              <a:t>'])</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024" y="4044928"/>
            <a:ext cx="3456384" cy="234604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FD55B8B-AED4-4EA1-8800-40903FD0014C}"/>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00DBF0C7-EC80-45CD-9092-871A155E028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216771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13506" y="1042530"/>
            <a:ext cx="9132949" cy="2708434"/>
          </a:xfrm>
          <a:prstGeom prst="rect">
            <a:avLst/>
          </a:prstGeom>
          <a:noFill/>
        </p:spPr>
        <p:txBody>
          <a:bodyPr wrap="none" rtlCol="0">
            <a:spAutoFit/>
          </a:bodyPr>
          <a:lstStyle/>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미니배치 경사 하강법 이란</a:t>
            </a:r>
            <a:r>
              <a:rPr kumimoji="1" lang="en-US" altLang="ko-KR">
                <a:solidFill>
                  <a:srgbClr val="000000"/>
                </a:solidFill>
                <a:latin typeface="+mj-ea"/>
                <a:ea typeface="+mj-ea"/>
              </a:rPr>
              <a:t>?</a:t>
            </a:r>
          </a:p>
          <a:p>
            <a:pPr marL="742950" lvl="1" indent="-285750" defTabSz="867583" fontAlgn="base" latinLnBrk="1">
              <a:spcBef>
                <a:spcPct val="0"/>
              </a:spcBef>
              <a:spcAft>
                <a:spcPct val="0"/>
              </a:spcAft>
              <a:buFont typeface="Arial" panose="020B0604020202020204" pitchFamily="34" charset="0"/>
              <a:buChar char="•"/>
              <a:defRPr/>
            </a:pPr>
            <a:r>
              <a:rPr lang="en-US" altLang="ko-KR">
                <a:solidFill>
                  <a:srgbClr val="000000"/>
                </a:solidFill>
                <a:latin typeface="+mj-ea"/>
                <a:ea typeface="+mj-ea"/>
              </a:rPr>
              <a:t>  </a:t>
            </a:r>
            <a:r>
              <a:rPr lang="ko-KR" altLang="en-US" sz="1400">
                <a:solidFill>
                  <a:srgbClr val="000000"/>
                </a:solidFill>
                <a:latin typeface="+mj-ea"/>
                <a:ea typeface="+mj-ea"/>
              </a:rPr>
              <a:t>배치 경사 하강법과 비슷하지만 에포크마다 전체 데이터를 사용하는 것이 아니라 </a:t>
            </a:r>
            <a:endParaRPr lang="en-US" altLang="ko-KR" sz="1400">
              <a:solidFill>
                <a:srgbClr val="000000"/>
              </a:solidFill>
              <a:latin typeface="+mj-ea"/>
              <a:ea typeface="+mj-ea"/>
            </a:endParaRPr>
          </a:p>
          <a:p>
            <a:pPr lvl="1" defTabSz="867583" fontAlgn="base" latinLnBrk="1">
              <a:spcBef>
                <a:spcPct val="0"/>
              </a:spcBef>
              <a:spcAft>
                <a:spcPct val="0"/>
              </a:spcAft>
              <a:defRPr/>
            </a:pPr>
            <a:r>
              <a:rPr lang="ko-KR" altLang="en-US" sz="1400">
                <a:solidFill>
                  <a:srgbClr val="000000"/>
                </a:solidFill>
                <a:latin typeface="+mj-ea"/>
                <a:ea typeface="+mj-ea"/>
              </a:rPr>
              <a:t>        조금씩 나누어 계산을 수행하고</a:t>
            </a:r>
            <a:endParaRPr lang="en-US" altLang="ko-KR" sz="1400">
              <a:solidFill>
                <a:srgbClr val="000000"/>
              </a:solidFill>
              <a:latin typeface="+mj-ea"/>
              <a:ea typeface="+mj-ea"/>
            </a:endParaRPr>
          </a:p>
          <a:p>
            <a:pPr marL="742950" lvl="1" indent="-285750" defTabSz="867583" fontAlgn="base" latinLnBrk="1">
              <a:spcBef>
                <a:spcPct val="0"/>
              </a:spcBef>
              <a:spcAft>
                <a:spcPct val="0"/>
              </a:spcAft>
              <a:buFont typeface="Arial" panose="020B0604020202020204" pitchFamily="34" charset="0"/>
              <a:buChar char="•"/>
              <a:defRPr/>
            </a:pPr>
            <a:r>
              <a:rPr kumimoji="1" lang="en-US" altLang="ko-KR" sz="1400">
                <a:solidFill>
                  <a:srgbClr val="000000"/>
                </a:solidFill>
                <a:latin typeface="+mj-ea"/>
                <a:ea typeface="+mj-ea"/>
              </a:rPr>
              <a:t>  </a:t>
            </a:r>
            <a:r>
              <a:rPr kumimoji="1" lang="ko-KR" altLang="en-US" sz="1400">
                <a:solidFill>
                  <a:srgbClr val="000000"/>
                </a:solidFill>
                <a:latin typeface="+mj-ea"/>
                <a:ea typeface="+mj-ea"/>
              </a:rPr>
              <a:t>그레디언트를 구하여 가중치를 업데이트 한다</a:t>
            </a:r>
            <a:r>
              <a:rPr kumimoji="1" lang="en-US" altLang="ko-KR" sz="1400">
                <a:solidFill>
                  <a:srgbClr val="000000"/>
                </a:solidFill>
                <a:latin typeface="+mj-ea"/>
                <a:ea typeface="+mj-ea"/>
              </a:rPr>
              <a:t>.</a:t>
            </a:r>
          </a:p>
          <a:p>
            <a:pPr marL="285750" indent="-285750" defTabSz="867583" fontAlgn="base" latinLnBrk="1">
              <a:spcBef>
                <a:spcPct val="0"/>
              </a:spcBef>
              <a:spcAft>
                <a:spcPct val="0"/>
              </a:spcAft>
              <a:buFont typeface="고도 M" panose="02000503000000020004" pitchFamily="2" charset="-127"/>
              <a:buChar char="◈"/>
              <a:defRPr/>
            </a:pPr>
            <a:endParaRPr lang="en-US" altLang="ko-KR">
              <a:solidFill>
                <a:srgbClr val="000000"/>
              </a:solidFill>
              <a:latin typeface="+mj-ea"/>
              <a:ea typeface="+mj-ea"/>
            </a:endParaRPr>
          </a:p>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가중치 업데이트 방법</a:t>
            </a:r>
            <a:endParaRPr kumimoji="1" lang="en-US" altLang="ko-KR">
              <a:solidFill>
                <a:srgbClr val="000000"/>
              </a:solidFill>
              <a:latin typeface="+mj-ea"/>
              <a:ea typeface="+mj-ea"/>
            </a:endParaRP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작게 나눈 미니 배치만큼 가중치를 업데이트 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크기는 보통 </a:t>
            </a:r>
            <a:r>
              <a:rPr kumimoji="1" lang="en-US" altLang="ko-KR" sz="1400">
                <a:solidFill>
                  <a:srgbClr val="000000"/>
                </a:solidFill>
                <a:latin typeface="+mj-ea"/>
                <a:ea typeface="+mj-ea"/>
              </a:rPr>
              <a:t>16,32,64</a:t>
            </a:r>
            <a:r>
              <a:rPr kumimoji="1" lang="ko-KR" altLang="en-US" sz="1400">
                <a:solidFill>
                  <a:srgbClr val="000000"/>
                </a:solidFill>
                <a:latin typeface="+mj-ea"/>
                <a:ea typeface="+mj-ea"/>
              </a:rPr>
              <a:t>등 </a:t>
            </a:r>
            <a:r>
              <a:rPr kumimoji="1" lang="en-US" altLang="ko-KR" sz="1400">
                <a:solidFill>
                  <a:srgbClr val="000000"/>
                </a:solidFill>
                <a:latin typeface="+mj-ea"/>
                <a:ea typeface="+mj-ea"/>
              </a:rPr>
              <a:t>2</a:t>
            </a:r>
            <a:r>
              <a:rPr kumimoji="1" lang="ko-KR" altLang="en-US" sz="1400">
                <a:solidFill>
                  <a:srgbClr val="000000"/>
                </a:solidFill>
                <a:latin typeface="+mj-ea"/>
                <a:ea typeface="+mj-ea"/>
              </a:rPr>
              <a:t>의 배수를 사용한다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크기가 </a:t>
            </a:r>
            <a:r>
              <a:rPr lang="en-US" altLang="ko-KR" sz="1400">
                <a:solidFill>
                  <a:srgbClr val="000000"/>
                </a:solidFill>
                <a:latin typeface="+mj-ea"/>
                <a:ea typeface="+mj-ea"/>
              </a:rPr>
              <a:t>1</a:t>
            </a:r>
            <a:r>
              <a:rPr lang="ko-KR" altLang="en-US" sz="1400">
                <a:solidFill>
                  <a:srgbClr val="000000"/>
                </a:solidFill>
                <a:latin typeface="+mj-ea"/>
                <a:ea typeface="+mj-ea"/>
              </a:rPr>
              <a:t>이면 확률적 경사 하강법이 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크기가 작으면 확률적 경사 하강법 처럼 작동하고 크면 배치 경사 하강법 처럼 작동한다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크기도 하이퍼파라미터이고 튜닝의 대상이다</a:t>
            </a:r>
            <a:r>
              <a:rPr lang="en-US" altLang="ko-KR" sz="1400">
                <a:solidFill>
                  <a:srgbClr val="000000"/>
                </a:solidFill>
                <a:latin typeface="+mj-ea"/>
                <a:ea typeface="+mj-ea"/>
              </a:rPr>
              <a:t>.</a:t>
            </a:r>
            <a:endParaRPr kumimoji="1" lang="ko-KR" altLang="en-US" sz="1400">
              <a:solidFill>
                <a:srgbClr val="000000"/>
              </a:solidFill>
              <a:latin typeface="+mj-ea"/>
              <a:ea typeface="+mj-ea"/>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26928" y="5082540"/>
            <a:ext cx="898772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__init__(self, units=10, </a:t>
            </a:r>
            <a:r>
              <a:rPr lang="en-US" altLang="ko-KR" sz="1600">
                <a:solidFill>
                  <a:srgbClr val="FF0000"/>
                </a:solidFill>
                <a:latin typeface="Consolas" panose="020B0609020204030204" pitchFamily="49" charset="0"/>
              </a:rPr>
              <a:t>batch_size=32</a:t>
            </a:r>
            <a:r>
              <a:rPr lang="en-US" altLang="ko-KR" sz="1600">
                <a:latin typeface="Consolas" panose="020B0609020204030204" pitchFamily="49" charset="0"/>
              </a:rPr>
              <a:t>, learning_rate=0.1, l1=0, l2=0):</a:t>
            </a:r>
          </a:p>
          <a:p>
            <a:r>
              <a:rPr lang="en-US" altLang="ko-KR" sz="1600">
                <a:latin typeface="Consolas" panose="020B0609020204030204" pitchFamily="49" charset="0"/>
              </a:rPr>
              <a:t>    super().__init__(units, learning_rate, l1, l2)</a:t>
            </a:r>
          </a:p>
          <a:p>
            <a:r>
              <a:rPr lang="en-US" altLang="ko-KR" sz="1600">
                <a:latin typeface="Consolas" panose="020B0609020204030204" pitchFamily="49" charset="0"/>
              </a:rPr>
              <a:t>    self.batch_size = batch_size     # </a:t>
            </a:r>
            <a:r>
              <a:rPr lang="ko-KR" altLang="en-US" sz="1600">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704528" y="4525721"/>
            <a:ext cx="5904373" cy="30777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400" b="1">
                <a:solidFill>
                  <a:srgbClr val="000000"/>
                </a:solidFill>
                <a:latin typeface="+mj-ea"/>
                <a:ea typeface="+mj-ea"/>
              </a:rPr>
              <a:t>__init__ () </a:t>
            </a:r>
            <a:r>
              <a:rPr kumimoji="1" lang="ko-KR" altLang="en-US" sz="1400" b="1">
                <a:solidFill>
                  <a:srgbClr val="000000"/>
                </a:solidFill>
                <a:latin typeface="+mj-ea"/>
                <a:ea typeface="+mj-ea"/>
              </a:rPr>
              <a:t>함수에서 </a:t>
            </a:r>
            <a:r>
              <a:rPr kumimoji="1" lang="en-US" altLang="ko-KR" sz="1400" b="1">
                <a:solidFill>
                  <a:srgbClr val="000000"/>
                </a:solidFill>
                <a:latin typeface="+mj-ea"/>
                <a:ea typeface="+mj-ea"/>
              </a:rPr>
              <a:t>batch_size</a:t>
            </a:r>
            <a:r>
              <a:rPr kumimoji="1" lang="ko-KR" altLang="en-US" sz="1400" b="1">
                <a:solidFill>
                  <a:srgbClr val="000000"/>
                </a:solidFill>
                <a:latin typeface="+mj-ea"/>
                <a:ea typeface="+mj-ea"/>
              </a:rPr>
              <a:t>를 인자로 받아서 멤버 함수에 저장한다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31892" y="4041068"/>
            <a:ext cx="2831224"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미니배치 경사 하강법 구현</a:t>
            </a:r>
            <a:endParaRPr kumimoji="1" lang="en-US" altLang="ko-KR"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F1280D62-4B4B-4645-88A2-120BBB0AF8A7}"/>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9556D05A-2FD1-418C-860D-8E64DE99397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8747332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776536" y="1221869"/>
            <a:ext cx="8460939" cy="4185761"/>
          </a:xfrm>
          <a:prstGeom prst="rect">
            <a:avLst/>
          </a:prstGeom>
          <a:solidFill>
            <a:srgbClr val="E2E2F6"/>
          </a:solidFill>
        </p:spPr>
        <p:txBody>
          <a:bodyPr wrap="square">
            <a:spAutoFit/>
          </a:bodyPr>
          <a:lstStyle/>
          <a:p>
            <a:r>
              <a:rPr lang="en-US" altLang="ko-KR" sz="1400">
                <a:latin typeface="Consolas" panose="020B0609020204030204" pitchFamily="49" charset="0"/>
              </a:rPr>
              <a:t> def fit(self, x, y, epochs=100, </a:t>
            </a:r>
            <a:r>
              <a:rPr lang="en-US" altLang="ko-KR" sz="1400" err="1">
                <a:latin typeface="Consolas" panose="020B0609020204030204" pitchFamily="49" charset="0"/>
              </a:rPr>
              <a:t>x_val</a:t>
            </a:r>
            <a:r>
              <a:rPr lang="en-US" altLang="ko-KR" sz="1400">
                <a:latin typeface="Consolas" panose="020B0609020204030204" pitchFamily="49" charset="0"/>
              </a:rPr>
              <a:t>=None, </a:t>
            </a:r>
            <a:r>
              <a:rPr lang="en-US" altLang="ko-KR" sz="1400" err="1">
                <a:latin typeface="Consolas" panose="020B0609020204030204" pitchFamily="49" charset="0"/>
              </a:rPr>
              <a:t>y_val</a:t>
            </a:r>
            <a:r>
              <a:rPr lang="en-US" altLang="ko-KR" sz="1400">
                <a:latin typeface="Consolas" panose="020B0609020204030204" pitchFamily="49" charset="0"/>
              </a:rPr>
              <a:t>=None):</a:t>
            </a:r>
          </a:p>
          <a:p>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 = </a:t>
            </a:r>
            <a:r>
              <a:rPr lang="en-US" altLang="ko-KR" sz="1400" err="1">
                <a:latin typeface="Consolas" panose="020B0609020204030204" pitchFamily="49" charset="0"/>
              </a:rPr>
              <a:t>y_val.reshape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self.init_weights</a:t>
            </a:r>
            <a:r>
              <a:rPr lang="en-US" altLang="ko-KR" sz="1400">
                <a:latin typeface="Consolas" panose="020B0609020204030204" pitchFamily="49" charset="0"/>
              </a:rPr>
              <a:t>(</a:t>
            </a:r>
            <a:r>
              <a:rPr lang="en-US" altLang="ko-KR" sz="1400" err="1">
                <a:latin typeface="Consolas" panose="020B0609020204030204" pitchFamily="49" charset="0"/>
              </a:rPr>
              <a:t>x.shape</a:t>
            </a:r>
            <a:r>
              <a:rPr lang="en-US" altLang="ko-KR" sz="1400">
                <a:latin typeface="Consolas" panose="020B0609020204030204" pitchFamily="49" charset="0"/>
              </a:rPr>
              <a:t>[1])    # </a:t>
            </a:r>
            <a:r>
              <a:rPr lang="ko-KR" altLang="en-US" sz="1400">
                <a:latin typeface="Consolas" panose="020B0609020204030204" pitchFamily="49" charset="0"/>
              </a:rPr>
              <a:t>은닉층과 출력층의 가중치를 초기화합니다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np.random.seed</a:t>
            </a:r>
            <a:r>
              <a:rPr lang="en-US" altLang="ko-KR" sz="1400">
                <a:latin typeface="Consolas" panose="020B0609020204030204" pitchFamily="49" charset="0"/>
              </a:rPr>
              <a:t>(42)</a:t>
            </a:r>
          </a:p>
          <a:p>
            <a:r>
              <a:rPr lang="en-US" altLang="ko-KR" sz="1400">
                <a:latin typeface="Consolas" panose="020B0609020204030204" pitchFamily="49" charset="0"/>
              </a:rPr>
              <a:t>        # epochs</a:t>
            </a:r>
            <a:r>
              <a:rPr lang="ko-KR" altLang="en-US" sz="1400">
                <a:latin typeface="Consolas" panose="020B0609020204030204" pitchFamily="49" charset="0"/>
              </a:rPr>
              <a:t>만큼 반복합니다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range(epochs):</a:t>
            </a:r>
          </a:p>
          <a:p>
            <a:r>
              <a:rPr lang="en-US" altLang="ko-KR" sz="1400">
                <a:latin typeface="Consolas" panose="020B0609020204030204" pitchFamily="49" charset="0"/>
              </a:rPr>
              <a:t>            loss = 0</a:t>
            </a:r>
          </a:p>
          <a:p>
            <a:r>
              <a:rPr lang="en-US" altLang="ko-KR" sz="1400">
                <a:latin typeface="Consolas" panose="020B0609020204030204" pitchFamily="49" charset="0"/>
              </a:rPr>
              <a:t>            # </a:t>
            </a:r>
            <a:r>
              <a:rPr lang="ko-KR" altLang="en-US" sz="1400" err="1">
                <a:latin typeface="Consolas" panose="020B0609020204030204" pitchFamily="49" charset="0"/>
              </a:rPr>
              <a:t>제너레이터</a:t>
            </a:r>
            <a:r>
              <a:rPr lang="ko-KR" altLang="en-US" sz="1400">
                <a:latin typeface="Consolas" panose="020B0609020204030204" pitchFamily="49" charset="0"/>
              </a:rPr>
              <a:t> 함수에서 반환한 미니배치를 순환합니다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in </a:t>
            </a:r>
            <a:r>
              <a:rPr lang="en-US" altLang="ko-KR" sz="1400" err="1">
                <a:latin typeface="Consolas" panose="020B0609020204030204" pitchFamily="49" charset="0"/>
              </a:rPr>
              <a:t>self.gen_batch</a:t>
            </a:r>
            <a:r>
              <a:rPr lang="en-US" altLang="ko-KR" sz="1400">
                <a:latin typeface="Consolas" panose="020B0609020204030204" pitchFamily="49" charset="0"/>
              </a:rPr>
              <a:t>(x, y):</a:t>
            </a:r>
          </a:p>
          <a:p>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 </a:t>
            </a:r>
            <a:r>
              <a:rPr lang="en-US" altLang="ko-KR" sz="1400" err="1">
                <a:latin typeface="Consolas" panose="020B0609020204030204" pitchFamily="49" charset="0"/>
              </a:rPr>
              <a:t>y_batch.reshape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m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 </a:t>
            </a:r>
            <a:r>
              <a:rPr lang="ko-KR" altLang="en-US" sz="1400">
                <a:latin typeface="Consolas" panose="020B0609020204030204" pitchFamily="49" charset="0"/>
              </a:rPr>
              <a:t>샘플 개수를 저장합니다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self.training</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m)</a:t>
            </a:r>
          </a:p>
          <a:p>
            <a:r>
              <a:rPr lang="en-US" altLang="ko-KR" sz="1400">
                <a:latin typeface="Consolas" panose="020B0609020204030204" pitchFamily="49" charset="0"/>
              </a:rPr>
              <a:t>                #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np.clip</a:t>
            </a:r>
            <a:r>
              <a:rPr lang="en-US" altLang="ko-KR" sz="1400">
                <a:latin typeface="Consolas" panose="020B0609020204030204" pitchFamily="49" charset="0"/>
              </a:rPr>
              <a:t>(a, 1e-10, 1-1e-10)</a:t>
            </a:r>
          </a:p>
          <a:p>
            <a:r>
              <a:rPr lang="en-US" altLang="ko-KR" sz="1400">
                <a:latin typeface="Consolas" panose="020B0609020204030204" pitchFamily="49" charset="0"/>
              </a:rPr>
              <a:t>                # </a:t>
            </a:r>
            <a:r>
              <a:rPr lang="ko-KR" altLang="en-US" sz="1400">
                <a:latin typeface="Consolas" panose="020B0609020204030204" pitchFamily="49" charset="0"/>
              </a:rPr>
              <a:t>로그 손실과 규제 손실을 더하여 리스트에 추가합니다</a:t>
            </a:r>
            <a:r>
              <a:rPr lang="en-US" altLang="ko-KR" sz="1400">
                <a:latin typeface="Consolas" panose="020B0609020204030204" pitchFamily="49" charset="0"/>
              </a:rPr>
              <a:t>.</a:t>
            </a:r>
          </a:p>
          <a:p>
            <a:r>
              <a:rPr lang="en-US" altLang="ko-KR" sz="1400">
                <a:latin typeface="Consolas" panose="020B0609020204030204" pitchFamily="49" charset="0"/>
              </a:rPr>
              <a:t>                loss += </a:t>
            </a:r>
            <a:r>
              <a:rPr lang="en-US" altLang="ko-KR" sz="1400" err="1">
                <a:latin typeface="Consolas" panose="020B0609020204030204" pitchFamily="49" charset="0"/>
              </a:rPr>
              <a:t>np.sum</a:t>
            </a:r>
            <a:r>
              <a:rPr lang="en-US" altLang="ko-KR" sz="1400">
                <a:latin typeface="Consolas" panose="020B0609020204030204" pitchFamily="49" charset="0"/>
              </a:rPr>
              <a:t>(-(</a:t>
            </a:r>
            <a:r>
              <a:rPr lang="en-US" altLang="ko-KR" sz="1400" err="1">
                <a:latin typeface="Consolas" panose="020B0609020204030204" pitchFamily="49" charset="0"/>
              </a:rPr>
              <a:t>y_batch</a:t>
            </a:r>
            <a:r>
              <a:rPr lang="en-US" altLang="ko-KR" sz="1400">
                <a:latin typeface="Consolas" panose="020B0609020204030204" pitchFamily="49" charset="0"/>
              </a:rPr>
              <a:t>*np.log(a) + (1-y_batch)*np.log(1-a)))</a:t>
            </a:r>
          </a:p>
          <a:p>
            <a:r>
              <a:rPr lang="en-US" altLang="ko-KR" sz="1400">
                <a:latin typeface="Consolas" panose="020B0609020204030204" pitchFamily="49" charset="0"/>
              </a:rPr>
              <a:t>            </a:t>
            </a:r>
            <a:r>
              <a:rPr lang="en-US" altLang="ko-KR" sz="1400" err="1">
                <a:latin typeface="Consolas" panose="020B0609020204030204" pitchFamily="49" charset="0"/>
              </a:rPr>
              <a:t>self.losses.append</a:t>
            </a:r>
            <a:r>
              <a:rPr lang="en-US" altLang="ko-KR" sz="1400">
                <a:latin typeface="Consolas" panose="020B0609020204030204" pitchFamily="49" charset="0"/>
              </a:rPr>
              <a:t>((loss + </a:t>
            </a:r>
            <a:r>
              <a:rPr lang="en-US" altLang="ko-KR" sz="1400" err="1">
                <a:latin typeface="Consolas" panose="020B0609020204030204" pitchFamily="49" charset="0"/>
              </a:rPr>
              <a:t>self.reg_loss</a:t>
            </a:r>
            <a:r>
              <a:rPr lang="en-US" altLang="ko-KR" sz="1400">
                <a:latin typeface="Consolas" panose="020B0609020204030204" pitchFamily="49" charset="0"/>
              </a:rPr>
              <a:t>()) / </a:t>
            </a:r>
            <a:r>
              <a:rPr lang="en-US" altLang="ko-KR" sz="1400" err="1">
                <a:latin typeface="Consolas" panose="020B0609020204030204" pitchFamily="49" charset="0"/>
              </a:rPr>
              <a:t>len</a:t>
            </a:r>
            <a:r>
              <a:rPr lang="en-US" altLang="ko-KR" sz="1400">
                <a:latin typeface="Consolas" panose="020B0609020204030204" pitchFamily="49" charset="0"/>
              </a:rPr>
              <a:t>(x))</a:t>
            </a:r>
          </a:p>
          <a:p>
            <a:r>
              <a:rPr lang="en-US" altLang="ko-KR" sz="1400">
                <a:latin typeface="Consolas" panose="020B0609020204030204" pitchFamily="49" charset="0"/>
              </a:rPr>
              <a:t>            # </a:t>
            </a:r>
            <a:r>
              <a:rPr lang="ko-KR" altLang="en-US" sz="1400">
                <a:latin typeface="Consolas" panose="020B0609020204030204" pitchFamily="49" charset="0"/>
              </a:rPr>
              <a:t>검증 세트에 대한 손실을 계산합니다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self.update_val_loss</a:t>
            </a:r>
            <a:r>
              <a:rPr lang="en-US" altLang="ko-KR" sz="1400">
                <a:latin typeface="Consolas" panose="020B0609020204030204" pitchFamily="49" charset="0"/>
              </a:rPr>
              <a:t>(</a:t>
            </a:r>
            <a:r>
              <a:rPr lang="en-US" altLang="ko-KR" sz="1400" err="1">
                <a:latin typeface="Consolas" panose="020B0609020204030204" pitchFamily="49" charset="0"/>
              </a:rPr>
              <a:t>x_val</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380492" y="800615"/>
            <a:ext cx="1837362"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704528" y="5636131"/>
            <a:ext cx="6124946" cy="584775"/>
          </a:xfrm>
          <a:prstGeom prst="rect">
            <a:avLst/>
          </a:prstGeom>
          <a:noFill/>
        </p:spPr>
        <p:txBody>
          <a:bodyPr wrap="none" rtlCol="0">
            <a:spAutoFit/>
          </a:bodyPr>
          <a:lstStyle/>
          <a:p>
            <a:pPr lvl="0"/>
            <a:r>
              <a:rPr lang="en-US" altLang="ko-KR" sz="1600" b="1">
                <a:latin typeface="+mj-ea"/>
                <a:ea typeface="+mj-ea"/>
              </a:rPr>
              <a:t>self.gen_batch(x, y) </a:t>
            </a:r>
            <a:r>
              <a:rPr lang="ko-KR" altLang="en-US" sz="1600" b="1">
                <a:latin typeface="+mj-ea"/>
                <a:ea typeface="+mj-ea"/>
              </a:rPr>
              <a:t>함수를 이용하여 특정한 </a:t>
            </a:r>
            <a:r>
              <a:rPr lang="en-US" altLang="ko-KR" sz="1600" b="1">
                <a:latin typeface="+mj-ea"/>
                <a:ea typeface="+mj-ea"/>
              </a:rPr>
              <a:t>range</a:t>
            </a:r>
            <a:r>
              <a:rPr lang="ko-KR" altLang="en-US" sz="1600" b="1">
                <a:latin typeface="+mj-ea"/>
                <a:ea typeface="+mj-ea"/>
              </a:rPr>
              <a:t>를 추출 하여</a:t>
            </a:r>
            <a:endParaRPr lang="en-US" altLang="ko-KR" sz="1600" b="1">
              <a:latin typeface="+mj-ea"/>
              <a:ea typeface="+mj-ea"/>
            </a:endParaRPr>
          </a:p>
          <a:p>
            <a:pPr lvl="0"/>
            <a:r>
              <a:rPr kumimoji="1" lang="en-US" altLang="ko-KR" sz="1600" b="1">
                <a:solidFill>
                  <a:srgbClr val="000000"/>
                </a:solidFill>
                <a:latin typeface="+mj-ea"/>
                <a:ea typeface="+mj-ea"/>
              </a:rPr>
              <a:t>training </a:t>
            </a:r>
            <a:r>
              <a:rPr kumimoji="1" lang="ko-KR" altLang="en-US" sz="1600" b="1">
                <a:solidFill>
                  <a:srgbClr val="000000"/>
                </a:solidFill>
                <a:latin typeface="+mj-ea"/>
                <a:ea typeface="+mj-ea"/>
              </a:rPr>
              <a:t>하여 </a:t>
            </a:r>
            <a:r>
              <a:rPr kumimoji="1" lang="en-US" altLang="ko-KR" sz="1600" b="1">
                <a:solidFill>
                  <a:srgbClr val="000000"/>
                </a:solidFill>
                <a:latin typeface="+mj-ea"/>
                <a:ea typeface="+mj-ea"/>
              </a:rPr>
              <a:t>w, b</a:t>
            </a:r>
            <a:r>
              <a:rPr kumimoji="1" lang="ko-KR" altLang="en-US" sz="1600" b="1">
                <a:solidFill>
                  <a:srgbClr val="000000"/>
                </a:solidFill>
                <a:latin typeface="+mj-ea"/>
                <a:ea typeface="+mj-ea"/>
              </a:rPr>
              <a:t>를 미니배치 마다 업데이트 시킨다</a:t>
            </a:r>
            <a:r>
              <a:rPr kumimoji="1" lang="en-US" altLang="ko-KR" sz="1600" b="1">
                <a:solidFill>
                  <a:srgbClr val="000000"/>
                </a:solidFill>
                <a:latin typeface="+mj-ea"/>
                <a:ea typeface="+mj-ea"/>
              </a:rPr>
              <a:t>.</a:t>
            </a:r>
            <a:endParaRPr kumimoji="1"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0A35C448-F5C0-4BC6-B206-AA26BA115E25}"/>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DE31F6C8-4398-4B24-8AC2-A3B21180D8B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441748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67401" y="1340768"/>
            <a:ext cx="8971198" cy="2893100"/>
          </a:xfrm>
          <a:prstGeom prst="rect">
            <a:avLst/>
          </a:prstGeom>
          <a:solidFill>
            <a:srgbClr val="E2E2F6"/>
          </a:solidFill>
        </p:spPr>
        <p:txBody>
          <a:bodyPr wrap="square">
            <a:spAutoFit/>
          </a:bodyPr>
          <a:lstStyle/>
          <a:p>
            <a:r>
              <a:rPr lang="en-US" altLang="ko-KR" sz="1400">
                <a:latin typeface="Consolas" panose="020B0609020204030204" pitchFamily="49" charset="0"/>
              </a:rPr>
              <a:t> # </a:t>
            </a:r>
            <a:r>
              <a:rPr lang="ko-KR" altLang="en-US" sz="1400">
                <a:latin typeface="Consolas" panose="020B0609020204030204" pitchFamily="49" charset="0"/>
              </a:rPr>
              <a:t>미니배치 제너레이터 함수</a:t>
            </a:r>
          </a:p>
          <a:p>
            <a:r>
              <a:rPr lang="ko-KR" altLang="en-US" sz="1400">
                <a:latin typeface="Consolas" panose="020B0609020204030204" pitchFamily="49" charset="0"/>
              </a:rPr>
              <a:t>    </a:t>
            </a:r>
            <a:r>
              <a:rPr lang="en-US" altLang="ko-KR" sz="1400">
                <a:latin typeface="Consolas" panose="020B0609020204030204" pitchFamily="49" charset="0"/>
              </a:rPr>
              <a:t>def gen_batch(self, x, y):</a:t>
            </a:r>
          </a:p>
          <a:p>
            <a:r>
              <a:rPr lang="en-US" altLang="ko-KR" sz="1400">
                <a:latin typeface="Consolas" panose="020B0609020204030204" pitchFamily="49" charset="0"/>
              </a:rPr>
              <a:t>        length = len(x)</a:t>
            </a:r>
          </a:p>
          <a:p>
            <a:r>
              <a:rPr lang="en-US" altLang="ko-KR" sz="1400">
                <a:latin typeface="Consolas" panose="020B0609020204030204" pitchFamily="49" charset="0"/>
              </a:rPr>
              <a:t>        bins = length // self.batch_size # </a:t>
            </a:r>
            <a:r>
              <a:rPr lang="ko-KR" altLang="en-US" sz="1400">
                <a:latin typeface="Consolas" panose="020B0609020204030204" pitchFamily="49" charset="0"/>
              </a:rPr>
              <a:t>미니배치 횟수</a:t>
            </a:r>
          </a:p>
          <a:p>
            <a:r>
              <a:rPr lang="ko-KR" altLang="en-US" sz="1400">
                <a:latin typeface="Consolas" panose="020B0609020204030204" pitchFamily="49" charset="0"/>
              </a:rPr>
              <a:t>        </a:t>
            </a:r>
            <a:r>
              <a:rPr lang="en-US" altLang="ko-KR" sz="1400">
                <a:latin typeface="Consolas" panose="020B0609020204030204" pitchFamily="49" charset="0"/>
              </a:rPr>
              <a:t>if length % self.batch_size:     # 32</a:t>
            </a:r>
            <a:r>
              <a:rPr lang="ko-KR" altLang="en-US" sz="1400">
                <a:latin typeface="Consolas" panose="020B0609020204030204" pitchFamily="49" charset="0"/>
              </a:rPr>
              <a:t>로 나누어 떨어지지 않는 나머지가 있는가</a:t>
            </a:r>
            <a:r>
              <a:rPr lang="en-US" altLang="ko-KR" sz="1400">
                <a:latin typeface="Consolas" panose="020B0609020204030204" pitchFamily="49" charset="0"/>
              </a:rPr>
              <a:t>?</a:t>
            </a:r>
          </a:p>
          <a:p>
            <a:r>
              <a:rPr lang="en-US" altLang="ko-KR" sz="1400">
                <a:latin typeface="Consolas" panose="020B0609020204030204" pitchFamily="49" charset="0"/>
              </a:rPr>
              <a:t>            bins += 1                    # </a:t>
            </a:r>
            <a:r>
              <a:rPr lang="ko-KR" altLang="en-US" sz="1400">
                <a:latin typeface="Consolas" panose="020B0609020204030204" pitchFamily="49" charset="0"/>
              </a:rPr>
              <a:t>나누어 떨어지지 않을 때</a:t>
            </a:r>
          </a:p>
          <a:p>
            <a:r>
              <a:rPr lang="ko-KR" altLang="en-US" sz="1400">
                <a:latin typeface="Consolas" panose="020B0609020204030204" pitchFamily="49" charset="0"/>
              </a:rPr>
              <a:t>        </a:t>
            </a:r>
            <a:r>
              <a:rPr lang="en-US" altLang="ko-KR" sz="1400">
                <a:latin typeface="Consolas" panose="020B0609020204030204" pitchFamily="49" charset="0"/>
              </a:rPr>
              <a:t>indexes = np.random.permutation(np.arange(len(x))) # </a:t>
            </a:r>
            <a:r>
              <a:rPr lang="ko-KR" altLang="en-US" sz="1400">
                <a:latin typeface="Consolas" panose="020B0609020204030204" pitchFamily="49" charset="0"/>
              </a:rPr>
              <a:t>인덱스를 섞습니다</a:t>
            </a:r>
            <a:r>
              <a:rPr lang="en-US" altLang="ko-KR" sz="1400">
                <a:latin typeface="Consolas" panose="020B0609020204030204" pitchFamily="49" charset="0"/>
              </a:rPr>
              <a:t>.</a:t>
            </a:r>
          </a:p>
          <a:p>
            <a:r>
              <a:rPr lang="en-US" altLang="ko-KR" sz="1400">
                <a:latin typeface="Consolas" panose="020B0609020204030204" pitchFamily="49" charset="0"/>
              </a:rPr>
              <a:t>        x = x[indexes]</a:t>
            </a:r>
          </a:p>
          <a:p>
            <a:r>
              <a:rPr lang="en-US" altLang="ko-KR" sz="1400">
                <a:latin typeface="Consolas" panose="020B0609020204030204" pitchFamily="49" charset="0"/>
              </a:rPr>
              <a:t>        y = y[indexes]</a:t>
            </a:r>
          </a:p>
          <a:p>
            <a:r>
              <a:rPr lang="en-US" altLang="ko-KR" sz="1400">
                <a:latin typeface="Consolas" panose="020B0609020204030204" pitchFamily="49" charset="0"/>
              </a:rPr>
              <a:t>        for i in range(bins):</a:t>
            </a:r>
          </a:p>
          <a:p>
            <a:r>
              <a:rPr lang="en-US" altLang="ko-KR" sz="1400">
                <a:latin typeface="Consolas" panose="020B0609020204030204" pitchFamily="49" charset="0"/>
              </a:rPr>
              <a:t>            start = self.batch_size * i</a:t>
            </a:r>
          </a:p>
          <a:p>
            <a:r>
              <a:rPr lang="en-US" altLang="ko-KR" sz="1400">
                <a:latin typeface="Consolas" panose="020B0609020204030204" pitchFamily="49" charset="0"/>
              </a:rPr>
              <a:t>            end = self.batch_size * (i + 1)</a:t>
            </a:r>
          </a:p>
          <a:p>
            <a:r>
              <a:rPr lang="en-US" altLang="ko-KR" sz="1400">
                <a:latin typeface="Consolas" panose="020B0609020204030204" pitchFamily="49" charset="0"/>
              </a:rPr>
              <a:t>            </a:t>
            </a:r>
            <a:r>
              <a:rPr lang="en-US" altLang="ko-KR" sz="1400">
                <a:solidFill>
                  <a:srgbClr val="FF0000"/>
                </a:solidFill>
                <a:latin typeface="Consolas" panose="020B0609020204030204" pitchFamily="49" charset="0"/>
              </a:rPr>
              <a:t>yield </a:t>
            </a:r>
            <a:r>
              <a:rPr lang="en-US" altLang="ko-KR" sz="1400">
                <a:latin typeface="Consolas" panose="020B0609020204030204" pitchFamily="49" charset="0"/>
              </a:rPr>
              <a:t>x[start:end], y[start:end]   # batch_size</a:t>
            </a:r>
            <a:r>
              <a:rPr lang="ko-KR" altLang="en-US" sz="1400">
                <a:latin typeface="Consolas" panose="020B0609020204030204" pitchFamily="49" charset="0"/>
              </a:rPr>
              <a:t>만큼 슬라이싱하여 반환합니다</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46298" y="779441"/>
            <a:ext cx="281250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gen_batch() </a:t>
            </a:r>
            <a:r>
              <a:rPr kumimoji="1" lang="ko-KR" altLang="en-US" sz="2000" b="1">
                <a:solidFill>
                  <a:srgbClr val="000000"/>
                </a:solidFill>
                <a:latin typeface="+mj-ea"/>
                <a:ea typeface="+mj-ea"/>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80324" y="4404820"/>
            <a:ext cx="7031092" cy="1384995"/>
          </a:xfrm>
          <a:prstGeom prst="rect">
            <a:avLst/>
          </a:prstGeom>
          <a:noFill/>
        </p:spPr>
        <p:txBody>
          <a:bodyPr wrap="none" rtlCol="0">
            <a:spAutoFit/>
          </a:bodyPr>
          <a:lstStyle/>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파이썬 제너레이터로 구현한다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제너레이터를 사용하면 명시적으로 리스트를 만들지 않으면서 필요한 만큼 데이터를 </a:t>
            </a:r>
            <a:endParaRPr kumimoji="1" lang="en-US" altLang="ko-KR" sz="1400" b="1">
              <a:solidFill>
                <a:srgbClr val="000000"/>
              </a:solidFill>
              <a:latin typeface="+mj-ea"/>
              <a:ea typeface="+mj-ea"/>
            </a:endParaRPr>
          </a:p>
          <a:p>
            <a:pPr lvl="0"/>
            <a:r>
              <a:rPr kumimoji="1" lang="ko-KR" altLang="en-US" sz="1400" b="1">
                <a:solidFill>
                  <a:srgbClr val="000000"/>
                </a:solidFill>
                <a:latin typeface="+mj-ea"/>
                <a:ea typeface="+mj-ea"/>
              </a:rPr>
              <a:t>추출할 수 있으므로 효율적이다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 함수를 사용하려면 </a:t>
            </a:r>
            <a:r>
              <a:rPr kumimoji="1" lang="en-US" altLang="ko-KR" sz="1400" b="1">
                <a:solidFill>
                  <a:srgbClr val="000000"/>
                </a:solidFill>
                <a:latin typeface="+mj-ea"/>
                <a:ea typeface="+mj-ea"/>
              </a:rPr>
              <a:t>yield</a:t>
            </a:r>
            <a:r>
              <a:rPr kumimoji="1" lang="ko-KR" altLang="en-US" sz="1400" b="1">
                <a:solidFill>
                  <a:srgbClr val="000000"/>
                </a:solidFill>
                <a:latin typeface="+mj-ea"/>
                <a:ea typeface="+mj-ea"/>
              </a:rPr>
              <a:t>문을 사용하면 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a:t>
            </a:r>
            <a:r>
              <a:rPr kumimoji="1" lang="en-US" altLang="ko-KR" sz="1400" b="1">
                <a:solidFill>
                  <a:srgbClr val="000000"/>
                </a:solidFill>
                <a:latin typeface="+mj-ea"/>
                <a:ea typeface="+mj-ea"/>
              </a:rPr>
              <a:t>batch_size </a:t>
            </a:r>
            <a:r>
              <a:rPr kumimoji="1" lang="ko-KR" altLang="en-US" sz="1400" b="1">
                <a:solidFill>
                  <a:srgbClr val="000000"/>
                </a:solidFill>
                <a:latin typeface="+mj-ea"/>
                <a:ea typeface="+mj-ea"/>
              </a:rPr>
              <a:t>만큼씩 </a:t>
            </a:r>
            <a:r>
              <a:rPr kumimoji="1" lang="en-US" altLang="ko-KR" sz="1400" b="1">
                <a:solidFill>
                  <a:srgbClr val="000000"/>
                </a:solidFill>
                <a:latin typeface="+mj-ea"/>
                <a:ea typeface="+mj-ea"/>
              </a:rPr>
              <a:t>x,y </a:t>
            </a:r>
            <a:r>
              <a:rPr kumimoji="1" lang="ko-KR" altLang="en-US" sz="1400" b="1">
                <a:solidFill>
                  <a:srgbClr val="000000"/>
                </a:solidFill>
                <a:latin typeface="+mj-ea"/>
                <a:ea typeface="+mj-ea"/>
              </a:rPr>
              <a:t>배열을 건너뛰며 미니 배치를 반환한다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함수가 호출될 때마다 훈련 데이터 배열의 인덱스를 섞는다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80226F01-D99F-4B04-9FF3-4155614E4A66}"/>
              </a:ext>
            </a:extLst>
          </p:cNvPr>
          <p:cNvSpPr>
            <a:spLocks noGrp="1"/>
          </p:cNvSpPr>
          <p:nvPr>
            <p:ph type="body" sz="quarter" idx="19"/>
          </p:nvPr>
        </p:nvSpPr>
        <p:spPr/>
        <p:txBody>
          <a:bodyPr/>
          <a:lstStyle/>
          <a:p>
            <a:r>
              <a:rPr lang="ko-KR" altLang="en-US"/>
              <a:t>미니배치 경사 하강법</a:t>
            </a:r>
          </a:p>
        </p:txBody>
      </p:sp>
      <p:sp>
        <p:nvSpPr>
          <p:cNvPr id="5" name="텍스트 개체 틀 6">
            <a:extLst>
              <a:ext uri="{FF2B5EF4-FFF2-40B4-BE49-F238E27FC236}">
                <a16:creationId xmlns:a16="http://schemas.microsoft.com/office/drawing/2014/main" id="{584CACD0-E5D4-4721-9212-C0AE11A29AD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620012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42225" y="1290029"/>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=32)</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31028" y="873391"/>
            <a:ext cx="4547399"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32 )</a:t>
            </a:r>
            <a:endParaRPr kumimoji="1" lang="ko-KR" altLang="en-US" b="1">
              <a:solidFill>
                <a:srgbClr val="000000"/>
              </a:solidFill>
              <a:latin typeface="+mj-ea"/>
              <a:ea typeface="+mj-ea"/>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09391" y="2376300"/>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42225" y="2688220"/>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266" y="435442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948E1AD-6E8B-40D9-AC80-A72C5D296511}"/>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4EF034B1-C2F7-494A-B8CF-56EDEE83242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932292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61941" y="1582998"/>
            <a:ext cx="9102757" cy="4539032"/>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294349" cy="417272"/>
            </a:xfrm>
            <a:prstGeom prst="rect">
              <a:avLst/>
            </a:prstGeom>
            <a:noFill/>
          </p:spPr>
          <p:txBody>
            <a:bodyPr wrap="none" rtlCol="0">
              <a:spAutoFit/>
            </a:bodyPr>
            <a:lstStyle/>
            <a:p>
              <a:r>
                <a:rPr lang="en-US" altLang="ko-KR" sz="1708">
                  <a:hlinkClick r:id="rId3"/>
                </a:rPr>
                <a:t>https://www.anaconda.com/products/individual</a:t>
              </a:r>
              <a:endParaRPr lang="ko-KR" altLang="en-US" sz="1708"/>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42308" y="1010403"/>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708" b="1">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1D2953AF-69CC-4EC0-8201-F06FBD0236AC}"/>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4" name="텍스트 개체 틀 3">
            <a:extLst>
              <a:ext uri="{FF2B5EF4-FFF2-40B4-BE49-F238E27FC236}">
                <a16:creationId xmlns:a16="http://schemas.microsoft.com/office/drawing/2014/main" id="{96FFEFB5-F3C3-4E4E-9B5A-3AB3F5831A3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14" name="Rectangle 8">
            <a:extLst>
              <a:ext uri="{FF2B5EF4-FFF2-40B4-BE49-F238E27FC236}">
                <a16:creationId xmlns:a16="http://schemas.microsoft.com/office/drawing/2014/main" id="{F37C7EE3-0FA8-4995-868B-E323666F209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설치</a:t>
            </a:r>
            <a:endParaRPr lang="en-US" altLang="ko-KR" sz="2000" b="1" dirty="0">
              <a:latin typeface="+mj-ea"/>
              <a:ea typeface="+mj-ea"/>
            </a:endParaRPr>
          </a:p>
        </p:txBody>
      </p:sp>
    </p:spTree>
    <p:extLst>
      <p:ext uri="{BB962C8B-B14F-4D97-AF65-F5344CB8AC3E}">
        <p14:creationId xmlns:p14="http://schemas.microsoft.com/office/powerpoint/2010/main" val="2243896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086195" y="262711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086195" y="344053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635579" y="1984792"/>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991506" y="230437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991505" y="3064550"/>
            <a:ext cx="0" cy="375989"/>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531559"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991506" y="3877970"/>
            <a:ext cx="1" cy="375543"/>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596783" y="2704865"/>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478077" y="2845834"/>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596783" y="3538466"/>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478077" y="3679436"/>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821640"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7503362" y="5072922"/>
            <a:ext cx="1268763" cy="437431"/>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6991507" y="4690945"/>
            <a:ext cx="1146239"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137746" y="4690945"/>
            <a:ext cx="1143842"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7677798" y="5765224"/>
            <a:ext cx="919892" cy="328072"/>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137745" y="5510354"/>
            <a:ext cx="0" cy="25487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403048" y="5072922"/>
            <a:ext cx="1268763" cy="437431"/>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b="1">
                <a:solidFill>
                  <a:schemeClr val="tx1"/>
                </a:solidFill>
                <a:latin typeface="+mj-ea"/>
                <a:ea typeface="+mj-ea"/>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671810" y="5291638"/>
            <a:ext cx="2005988" cy="63762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403048" y="3679436"/>
            <a:ext cx="193734" cy="1612202"/>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403048" y="2845835"/>
            <a:ext cx="193734" cy="2445804"/>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339724" y="4330887"/>
            <a:ext cx="768159" cy="442942"/>
          </a:xfrm>
          <a:prstGeom prst="rect">
            <a:avLst/>
          </a:prstGeom>
          <a:noFill/>
        </p:spPr>
        <p:txBody>
          <a:bodyPr wrap="none" rtlCol="0">
            <a:spAutoFit/>
          </a:bodyPr>
          <a:lstStyle/>
          <a:p>
            <a:pPr algn="l"/>
            <a:r>
              <a:rPr lang="ko-KR" altLang="en-US" sz="1139" b="1">
                <a:latin typeface="+mj-ea"/>
                <a:ea typeface="+mj-ea"/>
              </a:rPr>
              <a:t>가중치</a:t>
            </a:r>
            <a:endParaRPr lang="en-US" altLang="ko-KR" sz="1139" b="1">
              <a:latin typeface="+mj-ea"/>
              <a:ea typeface="+mj-ea"/>
            </a:endParaRPr>
          </a:p>
          <a:p>
            <a:pPr algn="l"/>
            <a:r>
              <a:rPr lang="ko-KR" altLang="en-US" sz="1139" b="1">
                <a:latin typeface="+mj-ea"/>
                <a:ea typeface="+mj-ea"/>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294496" y="694987"/>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latin typeface="+mj-ea"/>
                <a:ea typeface="+mj-ea"/>
              </a:rPr>
              <a:t>차이를 줄이기 위한 방법으로 앞의 층들의 가중치를 수정해준다</a:t>
            </a:r>
            <a:r>
              <a:rPr lang="en-US" altLang="ko-KR" sz="1708" b="1">
                <a:latin typeface="+mj-ea"/>
                <a:ea typeface="+mj-ea"/>
              </a:rPr>
              <a:t>. (</a:t>
            </a:r>
            <a:r>
              <a:rPr lang="ko-KR" altLang="en-US" sz="1708" b="1">
                <a:latin typeface="+mj-ea"/>
                <a:ea typeface="+mj-ea"/>
              </a:rPr>
              <a:t>역전파</a:t>
            </a:r>
            <a:r>
              <a:rPr lang="en-US" altLang="ko-KR" sz="1708" b="1">
                <a:latin typeface="+mj-ea"/>
                <a:ea typeface="+mj-ea"/>
              </a:rPr>
              <a:t>)</a:t>
            </a:r>
          </a:p>
          <a:p>
            <a:pPr>
              <a:buFont typeface="+mj-lt"/>
              <a:buAutoNum type="arabicPeriod"/>
            </a:pPr>
            <a:r>
              <a:rPr lang="ko-KR" altLang="en-US" sz="1708" b="1">
                <a:latin typeface="+mj-ea"/>
                <a:ea typeface="+mj-ea"/>
              </a:rPr>
              <a:t>이 방법의 반복으로 규칙을 계속 개선한다</a:t>
            </a:r>
            <a:r>
              <a:rPr lang="en-US" altLang="ko-KR" sz="1708" b="1">
                <a:latin typeface="+mj-ea"/>
                <a:ea typeface="+mj-ea"/>
              </a:rPr>
              <a:t>.</a:t>
            </a:r>
          </a:p>
        </p:txBody>
      </p:sp>
      <p:sp>
        <p:nvSpPr>
          <p:cNvPr id="3" name="텍스트 개체 틀 2">
            <a:extLst>
              <a:ext uri="{FF2B5EF4-FFF2-40B4-BE49-F238E27FC236}">
                <a16:creationId xmlns:a16="http://schemas.microsoft.com/office/drawing/2014/main" id="{22A75D3F-1CD5-4A90-A1C6-500DC022F92B}"/>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7415B256-40B2-4822-AB67-F0EA4439E68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316046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18359" y="1342006"/>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=128)</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446832" y="2419224"/>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27938" y="2816427"/>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530" y="4486606"/>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BDAA54E-966E-4559-842D-053D9B7CA5EF}"/>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024C6218-D86F-4264-875A-C4AD2189FE4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C334934-4EA1-4423-9682-141A381EFB60}"/>
              </a:ext>
            </a:extLst>
          </p:cNvPr>
          <p:cNvSpPr txBox="1"/>
          <p:nvPr/>
        </p:nvSpPr>
        <p:spPr>
          <a:xfrm>
            <a:off x="431028" y="873391"/>
            <a:ext cx="4680448"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128 )</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67002927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72749" y="152021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72749" y="1520211"/>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72749" y="232938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72749" y="2329381"/>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11857" y="176001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11857" y="1760017"/>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11858"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11858" y="3173365"/>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67792" y="18784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67793"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73384"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9317"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8682" y="1748178"/>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8682" y="2557348"/>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8682" y="1987983"/>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8682" y="1748178"/>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86876" y="1987983"/>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86877" y="3401331"/>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48402" y="3401332"/>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15384" y="5237986"/>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27416" y="5089112"/>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737436" y="3687778"/>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080388" y="4851314"/>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416504" y="3217475"/>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416504" y="3217475"/>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11858" y="454393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m:rPr>
                              <m:sty m:val="p"/>
                            </m:rPr>
                            <a:rPr lang="en-US" altLang="ko-KR" sz="1708" i="1">
                              <a:solidFill>
                                <a:schemeClr val="tx1"/>
                              </a:solidFill>
                              <a:latin typeface="Cambria Math" panose="02040503050406030204" pitchFamily="18" charset="0"/>
                            </a:rPr>
                            <m:t>m</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11858" y="4543937"/>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67793" y="466236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86877" y="3401332"/>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50" idx="0"/>
          </p:cNvCxnSpPr>
          <p:nvPr/>
        </p:nvCxnSpPr>
        <p:spPr>
          <a:xfrm rot="16200000" flipH="1">
            <a:off x="6368463" y="3581268"/>
            <a:ext cx="864165" cy="72337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4"/>
            <a:endCxn id="30" idx="1"/>
          </p:cNvCxnSpPr>
          <p:nvPr/>
        </p:nvCxnSpPr>
        <p:spPr>
          <a:xfrm rot="16200000" flipH="1">
            <a:off x="4689429" y="4769350"/>
            <a:ext cx="278864" cy="50305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72748" y="313855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72748" y="3138551"/>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72747" y="47270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72747" y="4727049"/>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8682" y="2557348"/>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8682" y="1748178"/>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8681" y="1987984"/>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8681" y="3366518"/>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8681" y="3366518"/>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8680" y="1987984"/>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8680" y="3401332"/>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8680" y="4771904"/>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46725" y="3907859"/>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46725" y="3907859"/>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97544" y="3817834"/>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97544" y="3817834"/>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364094" y="3657230"/>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41897" y="4375038"/>
            <a:ext cx="1040670" cy="355162"/>
          </a:xfrm>
          <a:prstGeom prst="rect">
            <a:avLst/>
          </a:prstGeom>
          <a:noFill/>
        </p:spPr>
        <p:txBody>
          <a:bodyPr wrap="none" rtlCol="0">
            <a:spAutoFit/>
          </a:bodyPr>
          <a:lstStyle/>
          <a:p>
            <a:pPr algn="l"/>
            <a:r>
              <a:rPr lang="en-US" altLang="ko-KR" sz="1708" b="1">
                <a:latin typeface="+mj-ea"/>
                <a:ea typeface="+mj-ea"/>
              </a:rPr>
              <a:t>Sigmoid</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7C55490B-FE09-47CB-8F55-9762586733C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1BF36B3-AD52-4073-8D8A-724400A548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7797494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57C090F0-87E4-4B47-91AC-119D3B98E3F2}"/>
              </a:ext>
            </a:extLst>
          </p:cNvPr>
          <p:cNvSpPr txBox="1"/>
          <p:nvPr/>
        </p:nvSpPr>
        <p:spPr>
          <a:xfrm>
            <a:off x="6609122" y="810426"/>
            <a:ext cx="1641796" cy="400110"/>
          </a:xfrm>
          <a:prstGeom prst="rect">
            <a:avLst/>
          </a:prstGeom>
          <a:noFill/>
        </p:spPr>
        <p:txBody>
          <a:bodyPr wrap="none" rtlCol="0">
            <a:spAutoFit/>
          </a:bodyPr>
          <a:lstStyle/>
          <a:p>
            <a:pPr algn="l"/>
            <a:r>
              <a:rPr lang="en-US" altLang="ko-KR" sz="2000" b="1">
                <a:latin typeface="+mj-ea"/>
                <a:ea typeface="+mj-ea"/>
              </a:rPr>
              <a:t>L : MSE =&gt; </a:t>
            </a:r>
            <a:endParaRPr lang="ko-KR" altLang="en-US" sz="2000" b="1">
              <a:latin typeface="+mj-ea"/>
              <a:ea typeface="+mj-ea"/>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609122" y="1226681"/>
            <a:ext cx="1576072" cy="400110"/>
          </a:xfrm>
          <a:prstGeom prst="rect">
            <a:avLst/>
          </a:prstGeom>
          <a:noFill/>
        </p:spPr>
        <p:txBody>
          <a:bodyPr wrap="none" rtlCol="0">
            <a:spAutoFit/>
          </a:bodyPr>
          <a:lstStyle/>
          <a:p>
            <a:pPr algn="l"/>
            <a:r>
              <a:rPr lang="en-US" altLang="ko-KR" sz="2000" b="1">
                <a:latin typeface="+mj-ea"/>
                <a:ea typeface="+mj-ea"/>
              </a:rPr>
              <a:t>L : BCE =&gt; </a:t>
            </a:r>
            <a:endParaRPr lang="ko-KR" altLang="en-US" sz="2000" b="1">
              <a:latin typeface="+mj-ea"/>
              <a:ea typeface="+mj-ea"/>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605804" y="1695766"/>
            <a:ext cx="1596596" cy="400110"/>
          </a:xfrm>
          <a:prstGeom prst="rect">
            <a:avLst/>
          </a:prstGeom>
          <a:noFill/>
        </p:spPr>
        <p:txBody>
          <a:bodyPr wrap="square" rtlCol="0">
            <a:spAutoFit/>
          </a:bodyPr>
          <a:lstStyle/>
          <a:p>
            <a:pPr algn="l"/>
            <a:r>
              <a:rPr lang="en-US" altLang="ko-KR" sz="2000" b="1">
                <a:latin typeface="+mj-ea"/>
                <a:ea typeface="+mj-ea"/>
              </a:rPr>
              <a:t>L : CCE =&gt; </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8256303" y="843004"/>
                <a:ext cx="115275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8256303" y="843004"/>
                <a:ext cx="1152751" cy="350417"/>
              </a:xfrm>
              <a:prstGeom prst="rect">
                <a:avLst/>
              </a:prstGeom>
              <a:blipFill>
                <a:blip r:embed="rId3"/>
                <a:stretch>
                  <a:fillRect l="-4233" t="-18966" r="-4233"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8256302" y="1241207"/>
                <a:ext cx="115326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𝑎</m:t>
                      </m:r>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8256302" y="1241207"/>
                <a:ext cx="1153264" cy="350417"/>
              </a:xfrm>
              <a:prstGeom prst="rect">
                <a:avLst/>
              </a:prstGeom>
              <a:blipFill>
                <a:blip r:embed="rId4"/>
                <a:stretch>
                  <a:fillRect l="-4211" r="-3684"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8262608" y="1688333"/>
                <a:ext cx="455766"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8262608" y="1688333"/>
                <a:ext cx="455766" cy="350417"/>
              </a:xfrm>
              <a:prstGeom prst="rect">
                <a:avLst/>
              </a:prstGeom>
              <a:blipFill>
                <a:blip r:embed="rId5"/>
                <a:stretch>
                  <a:fillRect l="-4000" r="-4000" b="-7018"/>
                </a:stretch>
              </a:blipFill>
            </p:spPr>
            <p:txBody>
              <a:bodyPr/>
              <a:lstStyle/>
              <a:p>
                <a:r>
                  <a:rPr lang="ko-KR" altLang="en-US">
                    <a:noFill/>
                  </a:rPr>
                  <a:t> </a:t>
                </a:r>
              </a:p>
            </p:txBody>
          </p:sp>
        </mc:Fallback>
      </mc:AlternateContent>
      <p:grpSp>
        <p:nvGrpSpPr>
          <p:cNvPr id="8" name="그룹 7">
            <a:extLst>
              <a:ext uri="{FF2B5EF4-FFF2-40B4-BE49-F238E27FC236}">
                <a16:creationId xmlns:a16="http://schemas.microsoft.com/office/drawing/2014/main" id="{32FEE18C-38E2-4A97-A01B-908C9D6E40DF}"/>
              </a:ext>
            </a:extLst>
          </p:cNvPr>
          <p:cNvGrpSpPr/>
          <p:nvPr/>
        </p:nvGrpSpPr>
        <p:grpSpPr>
          <a:xfrm>
            <a:off x="884548" y="1938673"/>
            <a:ext cx="8248148" cy="4322878"/>
            <a:chOff x="1281689" y="2023792"/>
            <a:chExt cx="8248148" cy="4322878"/>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64264" y="202379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64264" y="2023792"/>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64264" y="283296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64264" y="2832962"/>
                  <a:ext cx="455934" cy="455934"/>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03372" y="226359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03372" y="2263598"/>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03373"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03373" y="3676946"/>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59307" y="238202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59308"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51695"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0832"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0197" y="2251759"/>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0197" y="3060929"/>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0197" y="2491564"/>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0197" y="2251759"/>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78391" y="2491564"/>
              <a:ext cx="1173304"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78392" y="3904912"/>
              <a:ext cx="117330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39917" y="3904913"/>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06899" y="574156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18931" y="5592693"/>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878287" y="539914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4896575" y="5436685"/>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03373" y="504751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03373" y="5047518"/>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59308" y="516594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78392" y="3904913"/>
              <a:ext cx="1173303"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29" idx="0"/>
            </p:cNvCxnSpPr>
            <p:nvPr/>
          </p:nvCxnSpPr>
          <p:spPr>
            <a:xfrm rot="5400000">
              <a:off x="6114073" y="5086758"/>
              <a:ext cx="498353" cy="1264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575072" y="5424177"/>
              <a:ext cx="392738"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64263" y="364213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64263" y="3642132"/>
                  <a:ext cx="455934" cy="455934"/>
                </a:xfrm>
                <a:prstGeom prst="ellipse">
                  <a:avLst/>
                </a:prstGeom>
                <a:blipFill>
                  <a:blip r:embed="rId11"/>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64262" y="523063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64262" y="5230630"/>
                  <a:ext cx="455934" cy="455934"/>
                </a:xfrm>
                <a:prstGeom prst="ellipse">
                  <a:avLst/>
                </a:prstGeom>
                <a:blipFill>
                  <a:blip r:embed="rId12"/>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0197" y="3060929"/>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0197" y="2251759"/>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0196" y="2491565"/>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0196" y="3870099"/>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0196" y="3870099"/>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0195" y="2491565"/>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0195" y="3904913"/>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0195" y="5275485"/>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38240" y="4411440"/>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38240" y="4411440"/>
                  <a:ext cx="335028" cy="467179"/>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89059" y="4321415"/>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89059" y="4321415"/>
                  <a:ext cx="335028" cy="467179"/>
                </a:xfrm>
                <a:prstGeom prst="rect">
                  <a:avLst/>
                </a:prstGeom>
                <a:blipFill>
                  <a:blip r:embed="rId14"/>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449516" y="5066107"/>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5851695" y="279560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5851695" y="456065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678391" y="2491564"/>
              <a:ext cx="1173304" cy="229706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316917" y="29116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536001" y="3021184"/>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404104" y="2837327"/>
                  <a:ext cx="628441"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404104" y="2837327"/>
                  <a:ext cx="628441" cy="442750"/>
                </a:xfrm>
                <a:prstGeom prst="rect">
                  <a:avLst/>
                </a:prstGeom>
                <a:blipFill>
                  <a:blip r:embed="rId15"/>
                  <a:stretch>
                    <a:fillRect t="-5479" r="-22115" b="-8219"/>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316917" y="4681708"/>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536001" y="4791251"/>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678391" y="2491564"/>
              <a:ext cx="1173304" cy="5320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678392" y="3023569"/>
              <a:ext cx="1173303" cy="88134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678392" y="3023569"/>
              <a:ext cx="1173303" cy="22519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678392" y="3904912"/>
              <a:ext cx="1173303" cy="8837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678392" y="4788625"/>
              <a:ext cx="1173303" cy="4868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404103" y="3651093"/>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404103" y="3651093"/>
                  <a:ext cx="635174" cy="442750"/>
                </a:xfrm>
                <a:prstGeom prst="rect">
                  <a:avLst/>
                </a:prstGeom>
                <a:blipFill>
                  <a:blip r:embed="rId16"/>
                  <a:stretch>
                    <a:fillRect t="-5479" r="-21905"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404102" y="4569619"/>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404102" y="4569619"/>
                  <a:ext cx="635174" cy="442750"/>
                </a:xfrm>
                <a:prstGeom prst="rect">
                  <a:avLst/>
                </a:prstGeom>
                <a:blipFill>
                  <a:blip r:embed="rId17"/>
                  <a:stretch>
                    <a:fillRect t="-5556" r="-21905" b="-9722"/>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2875586" y="5946560"/>
              <a:ext cx="822661" cy="400110"/>
            </a:xfrm>
            <a:prstGeom prst="rect">
              <a:avLst/>
            </a:prstGeom>
            <a:noFill/>
          </p:spPr>
          <p:txBody>
            <a:bodyPr wrap="none" rtlCol="0">
              <a:spAutoFit/>
            </a:bodyPr>
            <a:lstStyle/>
            <a:p>
              <a:pPr algn="l"/>
              <a:r>
                <a:rPr lang="en-US" altLang="ko-KR" sz="2000" b="1">
                  <a:latin typeface="+mj-ea"/>
                  <a:ea typeface="+mj-ea"/>
                </a:rPr>
                <a:t>(n, k)</a:t>
              </a:r>
              <a:endParaRPr lang="ko-KR" altLang="en-US" sz="2000" b="1">
                <a:latin typeface="+mj-ea"/>
                <a:ea typeface="+mj-ea"/>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4871894" y="5938897"/>
              <a:ext cx="827278" cy="400110"/>
            </a:xfrm>
            <a:prstGeom prst="rect">
              <a:avLst/>
            </a:prstGeom>
            <a:noFill/>
          </p:spPr>
          <p:txBody>
            <a:bodyPr wrap="none" rtlCol="0">
              <a:spAutoFit/>
            </a:bodyPr>
            <a:lstStyle/>
            <a:p>
              <a:pPr algn="l"/>
              <a:r>
                <a:rPr lang="en-US" altLang="ko-KR" sz="2000" b="1">
                  <a:latin typeface="+mj-ea"/>
                  <a:ea typeface="+mj-ea"/>
                </a:rPr>
                <a:t>(k, 3)</a:t>
              </a:r>
              <a:endParaRPr lang="ko-KR" altLang="en-US" sz="2000" b="1">
                <a:latin typeface="+mj-ea"/>
                <a:ea typeface="+mj-ea"/>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070941" y="5768175"/>
              <a:ext cx="3458896" cy="400110"/>
            </a:xfrm>
            <a:prstGeom prst="rect">
              <a:avLst/>
            </a:prstGeom>
            <a:noFill/>
          </p:spPr>
          <p:txBody>
            <a:bodyPr wrap="none" rtlCol="0">
              <a:spAutoFit/>
            </a:bodyPr>
            <a:lstStyle/>
            <a:p>
              <a:pPr algn="l"/>
              <a:r>
                <a:rPr lang="en-US" altLang="ko-KR" sz="2000" b="1">
                  <a:latin typeface="+mj-ea"/>
                  <a:ea typeface="+mj-ea"/>
                </a:rPr>
                <a:t>L : Category Cross Entropy</a:t>
              </a:r>
              <a:endParaRPr lang="ko-KR" altLang="en-US" sz="2000" b="1">
                <a:latin typeface="+mj-ea"/>
                <a:ea typeface="+mj-ea"/>
              </a:endParaRPr>
            </a:p>
          </p:txBody>
        </p:sp>
        <p:sp>
          <p:nvSpPr>
            <p:cNvPr id="3" name="TextBox 2">
              <a:extLst>
                <a:ext uri="{FF2B5EF4-FFF2-40B4-BE49-F238E27FC236}">
                  <a16:creationId xmlns:a16="http://schemas.microsoft.com/office/drawing/2014/main" id="{7D869C2C-8540-4159-8757-763A0DC86D76}"/>
                </a:ext>
              </a:extLst>
            </p:cNvPr>
            <p:cNvSpPr txBox="1"/>
            <p:nvPr/>
          </p:nvSpPr>
          <p:spPr>
            <a:xfrm>
              <a:off x="6179091" y="2535663"/>
              <a:ext cx="1060868" cy="355162"/>
            </a:xfrm>
            <a:prstGeom prst="rect">
              <a:avLst/>
            </a:prstGeom>
            <a:noFill/>
          </p:spPr>
          <p:txBody>
            <a:bodyPr wrap="none" rtlCol="0">
              <a:spAutoFit/>
            </a:bodyPr>
            <a:lstStyle/>
            <a:p>
              <a:pPr algn="l"/>
              <a:r>
                <a:rPr lang="en-US" altLang="ko-KR" sz="1708" b="1">
                  <a:latin typeface="+mj-ea"/>
                  <a:ea typeface="+mj-ea"/>
                </a:rPr>
                <a:t>SoftMax</a:t>
              </a:r>
              <a:endParaRPr lang="ko-KR" altLang="en-US" sz="1708" b="1">
                <a:latin typeface="+mj-ea"/>
                <a:ea typeface="+mj-ea"/>
              </a:endParaRPr>
            </a:p>
          </p:txBody>
        </p:sp>
        <p:sp>
          <p:nvSpPr>
            <p:cNvPr id="69" name="TextBox 68">
              <a:extLst>
                <a:ext uri="{FF2B5EF4-FFF2-40B4-BE49-F238E27FC236}">
                  <a16:creationId xmlns:a16="http://schemas.microsoft.com/office/drawing/2014/main" id="{F4723618-4415-4F82-83AC-8EFE384B0F3A}"/>
                </a:ext>
              </a:extLst>
            </p:cNvPr>
            <p:cNvSpPr txBox="1"/>
            <p:nvPr/>
          </p:nvSpPr>
          <p:spPr>
            <a:xfrm>
              <a:off x="1281689" y="5938810"/>
              <a:ext cx="917239" cy="400110"/>
            </a:xfrm>
            <a:prstGeom prst="rect">
              <a:avLst/>
            </a:prstGeom>
            <a:noFill/>
          </p:spPr>
          <p:txBody>
            <a:bodyPr wrap="none" rtlCol="0">
              <a:spAutoFit/>
            </a:bodyPr>
            <a:lstStyle/>
            <a:p>
              <a:pPr algn="l"/>
              <a:r>
                <a:rPr lang="en-US" altLang="ko-KR" sz="2000" b="1">
                  <a:latin typeface="+mj-ea"/>
                  <a:ea typeface="+mj-ea"/>
                </a:rPr>
                <a:t>(m, n)</a:t>
              </a:r>
              <a:endParaRPr lang="ko-KR" altLang="en-US" sz="2000" b="1">
                <a:latin typeface="+mj-ea"/>
                <a:ea typeface="+mj-ea"/>
              </a:endParaRPr>
            </a:p>
          </p:txBody>
        </p:sp>
      </p:grpSp>
      <p:sp>
        <p:nvSpPr>
          <p:cNvPr id="4" name="텍스트 개체 틀 3">
            <a:extLst>
              <a:ext uri="{FF2B5EF4-FFF2-40B4-BE49-F238E27FC236}">
                <a16:creationId xmlns:a16="http://schemas.microsoft.com/office/drawing/2014/main" id="{94717429-7B31-456A-A72C-7571A5A4774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AA861677-3F2B-4BEF-A16F-C259DA73180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E57E1605-4465-4268-8BEC-EA653D4782D0}"/>
              </a:ext>
            </a:extLst>
          </p:cNvPr>
          <p:cNvSpPr txBox="1"/>
          <p:nvPr/>
        </p:nvSpPr>
        <p:spPr>
          <a:xfrm>
            <a:off x="7939291" y="2744703"/>
            <a:ext cx="1511952" cy="461665"/>
          </a:xfrm>
          <a:prstGeom prst="rect">
            <a:avLst/>
          </a:prstGeom>
          <a:noFill/>
        </p:spPr>
        <p:txBody>
          <a:bodyPr wrap="none" rtlCol="0">
            <a:spAutoFit/>
          </a:bodyPr>
          <a:lstStyle/>
          <a:p>
            <a:pPr algn="l"/>
            <a:r>
              <a:rPr lang="ko-KR" altLang="en-US" sz="2400">
                <a:latin typeface="Consolas" panose="020B0609020204030204" pitchFamily="49" charset="0"/>
              </a:rPr>
              <a:t>개 </a:t>
            </a:r>
            <a:r>
              <a:rPr lang="en-US" altLang="ko-KR" sz="2400">
                <a:latin typeface="Consolas" panose="020B0609020204030204" pitchFamily="49" charset="0"/>
              </a:rPr>
              <a:t>: 60%</a:t>
            </a:r>
            <a:endParaRPr lang="ko-KR" altLang="en-US" sz="2400">
              <a:latin typeface="Consolas" panose="020B0609020204030204" pitchFamily="49" charset="0"/>
            </a:endParaRPr>
          </a:p>
        </p:txBody>
      </p:sp>
      <p:sp>
        <p:nvSpPr>
          <p:cNvPr id="71" name="TextBox 70">
            <a:extLst>
              <a:ext uri="{FF2B5EF4-FFF2-40B4-BE49-F238E27FC236}">
                <a16:creationId xmlns:a16="http://schemas.microsoft.com/office/drawing/2014/main" id="{288864F6-08FE-453F-81F4-E380499F4340}"/>
              </a:ext>
            </a:extLst>
          </p:cNvPr>
          <p:cNvSpPr txBox="1"/>
          <p:nvPr/>
        </p:nvSpPr>
        <p:spPr>
          <a:xfrm>
            <a:off x="7937582" y="3690997"/>
            <a:ext cx="2127505" cy="461665"/>
          </a:xfrm>
          <a:prstGeom prst="rect">
            <a:avLst/>
          </a:prstGeom>
          <a:noFill/>
        </p:spPr>
        <p:txBody>
          <a:bodyPr wrap="none" rtlCol="0">
            <a:spAutoFit/>
          </a:bodyPr>
          <a:lstStyle/>
          <a:p>
            <a:pPr algn="l"/>
            <a:r>
              <a:rPr lang="ko-KR" altLang="en-US" sz="2400">
                <a:latin typeface="Consolas" panose="020B0609020204030204" pitchFamily="49" charset="0"/>
              </a:rPr>
              <a:t>고양이 </a:t>
            </a:r>
            <a:r>
              <a:rPr lang="en-US" altLang="ko-KR" sz="2400">
                <a:latin typeface="Consolas" panose="020B0609020204030204" pitchFamily="49" charset="0"/>
              </a:rPr>
              <a:t>: 30%</a:t>
            </a:r>
            <a:endParaRPr lang="ko-KR" altLang="en-US" sz="2400">
              <a:latin typeface="Consolas" panose="020B0609020204030204" pitchFamily="49" charset="0"/>
            </a:endParaRPr>
          </a:p>
        </p:txBody>
      </p:sp>
      <p:sp>
        <p:nvSpPr>
          <p:cNvPr id="72" name="TextBox 71">
            <a:extLst>
              <a:ext uri="{FF2B5EF4-FFF2-40B4-BE49-F238E27FC236}">
                <a16:creationId xmlns:a16="http://schemas.microsoft.com/office/drawing/2014/main" id="{D49FE6B7-4BFB-4F85-B2CA-038DEB6C134C}"/>
              </a:ext>
            </a:extLst>
          </p:cNvPr>
          <p:cNvSpPr txBox="1"/>
          <p:nvPr/>
        </p:nvSpPr>
        <p:spPr>
          <a:xfrm>
            <a:off x="7939291" y="4744617"/>
            <a:ext cx="1819729" cy="461665"/>
          </a:xfrm>
          <a:prstGeom prst="rect">
            <a:avLst/>
          </a:prstGeom>
          <a:noFill/>
        </p:spPr>
        <p:txBody>
          <a:bodyPr wrap="none" rtlCol="0">
            <a:spAutoFit/>
          </a:bodyPr>
          <a:lstStyle/>
          <a:p>
            <a:pPr algn="l"/>
            <a:r>
              <a:rPr lang="ko-KR" altLang="en-US" sz="2400">
                <a:latin typeface="Consolas" panose="020B0609020204030204" pitchFamily="49" charset="0"/>
              </a:rPr>
              <a:t>사슴 </a:t>
            </a:r>
            <a:r>
              <a:rPr lang="en-US" altLang="ko-KR" sz="2400">
                <a:latin typeface="Consolas" panose="020B0609020204030204" pitchFamily="49" charset="0"/>
              </a:rPr>
              <a:t>: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393313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64512">
            <a:extLst>
              <a:ext uri="{FF2B5EF4-FFF2-40B4-BE49-F238E27FC236}">
                <a16:creationId xmlns:a16="http://schemas.microsoft.com/office/drawing/2014/main" id="{04E5D0CC-C997-4DDF-AFCE-F0747C1CE798}"/>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1504509" y="3320661"/>
            <a:ext cx="577006" cy="55659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1504509" y="4110350"/>
            <a:ext cx="577006" cy="55659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1504509" y="4900041"/>
            <a:ext cx="577006" cy="55659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211" y="4124498"/>
            <a:ext cx="1173759" cy="58873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5240" y="3176972"/>
            <a:ext cx="742424" cy="742424"/>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5240" y="4080641"/>
            <a:ext cx="632588" cy="632588"/>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35240" y="4874474"/>
            <a:ext cx="588731" cy="588731"/>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061108" y="3598960"/>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061108" y="439276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061108" y="5180756"/>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2586047" y="3416557"/>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2590829" y="4211308"/>
            <a:ext cx="545342" cy="355162"/>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2590829" y="5017736"/>
            <a:ext cx="545342" cy="355162"/>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3990732" y="3387581"/>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068323" y="4306115"/>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072889" y="5085011"/>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040557" y="3637877"/>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5" name="TextBox 4">
            <a:extLst>
              <a:ext uri="{FF2B5EF4-FFF2-40B4-BE49-F238E27FC236}">
                <a16:creationId xmlns:a16="http://schemas.microsoft.com/office/drawing/2014/main" id="{C32D8736-C314-463E-B6BE-9EDFCFFE1AE3}"/>
              </a:ext>
            </a:extLst>
          </p:cNvPr>
          <p:cNvSpPr txBox="1"/>
          <p:nvPr/>
        </p:nvSpPr>
        <p:spPr>
          <a:xfrm>
            <a:off x="4018047" y="4559922"/>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7" name="TextBox 6">
            <a:extLst>
              <a:ext uri="{FF2B5EF4-FFF2-40B4-BE49-F238E27FC236}">
                <a16:creationId xmlns:a16="http://schemas.microsoft.com/office/drawing/2014/main" id="{B2567AEF-6112-4404-8384-CF960FB85E06}"/>
              </a:ext>
            </a:extLst>
          </p:cNvPr>
          <p:cNvSpPr txBox="1"/>
          <p:nvPr/>
        </p:nvSpPr>
        <p:spPr>
          <a:xfrm>
            <a:off x="4066534" y="5387168"/>
            <a:ext cx="623889" cy="355162"/>
          </a:xfrm>
          <a:prstGeom prst="rect">
            <a:avLst/>
          </a:prstGeom>
          <a:noFill/>
        </p:spPr>
        <p:txBody>
          <a:bodyPr wrap="none" rtlCol="0">
            <a:spAutoFit/>
          </a:bodyPr>
          <a:lstStyle/>
          <a:p>
            <a:pPr algn="l"/>
            <a:r>
              <a:rPr lang="ko-KR" altLang="en-US" sz="1708" b="1">
                <a:latin typeface="+mj-ea"/>
                <a:ea typeface="+mj-ea"/>
              </a:rPr>
              <a:t>로켓</a:t>
            </a:r>
          </a:p>
        </p:txBody>
      </p:sp>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6061" y="3958155"/>
            <a:ext cx="1031255" cy="729989"/>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그룹 91">
            <a:extLst>
              <a:ext uri="{FF2B5EF4-FFF2-40B4-BE49-F238E27FC236}">
                <a16:creationId xmlns:a16="http://schemas.microsoft.com/office/drawing/2014/main" id="{6DA75A9D-EDB0-4273-B62E-CE5E0F2677C7}"/>
              </a:ext>
            </a:extLst>
          </p:cNvPr>
          <p:cNvGrpSpPr/>
          <p:nvPr/>
        </p:nvGrpSpPr>
        <p:grpSpPr>
          <a:xfrm>
            <a:off x="6388290" y="3288279"/>
            <a:ext cx="577006" cy="55659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388290" y="4077968"/>
            <a:ext cx="577006" cy="55659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388290" y="4901801"/>
            <a:ext cx="577006" cy="55659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59899" y="3112362"/>
            <a:ext cx="742424" cy="742424"/>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19021" y="4048259"/>
            <a:ext cx="632588" cy="632588"/>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19021" y="4842092"/>
            <a:ext cx="588731" cy="588731"/>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44889" y="3566578"/>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44889" y="4360382"/>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44889" y="514837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74610" y="3389237"/>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74610" y="4178926"/>
            <a:ext cx="545342" cy="355162"/>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74610" y="4985354"/>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805243" y="337681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832007" y="4269526"/>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847267" y="5014947"/>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439675" y="3684274"/>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13" name="TextBox 12">
            <a:extLst>
              <a:ext uri="{FF2B5EF4-FFF2-40B4-BE49-F238E27FC236}">
                <a16:creationId xmlns:a16="http://schemas.microsoft.com/office/drawing/2014/main" id="{AD1A2844-058B-4439-BE4C-D622C0CD4AF3}"/>
              </a:ext>
            </a:extLst>
          </p:cNvPr>
          <p:cNvSpPr txBox="1"/>
          <p:nvPr/>
        </p:nvSpPr>
        <p:spPr>
          <a:xfrm>
            <a:off x="8439675" y="4561969"/>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14" name="TextBox 13">
            <a:extLst>
              <a:ext uri="{FF2B5EF4-FFF2-40B4-BE49-F238E27FC236}">
                <a16:creationId xmlns:a16="http://schemas.microsoft.com/office/drawing/2014/main" id="{866EB349-0299-4802-BF77-83890CA030C5}"/>
              </a:ext>
            </a:extLst>
          </p:cNvPr>
          <p:cNvSpPr txBox="1"/>
          <p:nvPr/>
        </p:nvSpPr>
        <p:spPr>
          <a:xfrm>
            <a:off x="8439675" y="5396887"/>
            <a:ext cx="623889" cy="355162"/>
          </a:xfrm>
          <a:prstGeom prst="rect">
            <a:avLst/>
          </a:prstGeom>
          <a:noFill/>
        </p:spPr>
        <p:txBody>
          <a:bodyPr wrap="none" rtlCol="0">
            <a:spAutoFit/>
          </a:bodyPr>
          <a:lstStyle/>
          <a:p>
            <a:pPr algn="l"/>
            <a:r>
              <a:rPr lang="ko-KR" altLang="en-US" sz="1708" b="1">
                <a:latin typeface="+mj-ea"/>
                <a:ea typeface="+mj-ea"/>
              </a:rPr>
              <a:t>로켓</a:t>
            </a: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3" name="TextBox 72">
            <a:extLst>
              <a:ext uri="{FF2B5EF4-FFF2-40B4-BE49-F238E27FC236}">
                <a16:creationId xmlns:a16="http://schemas.microsoft.com/office/drawing/2014/main" id="{AE7883E0-7DBF-7B97-3509-7E86D908BEB5}"/>
              </a:ext>
            </a:extLst>
          </p:cNvPr>
          <p:cNvSpPr txBox="1"/>
          <p:nvPr/>
        </p:nvSpPr>
        <p:spPr>
          <a:xfrm>
            <a:off x="5646355" y="3395592"/>
            <a:ext cx="545342" cy="355162"/>
          </a:xfrm>
          <a:prstGeom prst="rect">
            <a:avLst/>
          </a:prstGeom>
          <a:noFill/>
        </p:spPr>
        <p:txBody>
          <a:bodyPr wrap="none" rtlCol="0">
            <a:spAutoFit/>
          </a:bodyPr>
          <a:lstStyle/>
          <a:p>
            <a:pPr algn="l"/>
            <a:r>
              <a:rPr lang="en-US" altLang="ko-KR" sz="1708">
                <a:latin typeface="Consolas" panose="020B0609020204030204" pitchFamily="49" charset="0"/>
              </a:rPr>
              <a:t>0.0</a:t>
            </a:r>
            <a:endParaRPr lang="ko-KR" altLang="en-US" sz="1708">
              <a:latin typeface="Consolas" panose="020B0609020204030204" pitchFamily="49" charset="0"/>
            </a:endParaRPr>
          </a:p>
        </p:txBody>
      </p:sp>
    </p:spTree>
    <p:extLst>
      <p:ext uri="{BB962C8B-B14F-4D97-AF65-F5344CB8AC3E}">
        <p14:creationId xmlns:p14="http://schemas.microsoft.com/office/powerpoint/2010/main" val="85209846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38F76BE9-16BB-4161-9193-EF9B31B298C0}"/>
              </a:ext>
            </a:extLst>
          </p:cNvPr>
          <p:cNvGrpSpPr/>
          <p:nvPr/>
        </p:nvGrpSpPr>
        <p:grpSpPr>
          <a:xfrm>
            <a:off x="2101666" y="3316732"/>
            <a:ext cx="540962" cy="521830"/>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01666" y="4057092"/>
            <a:ext cx="540962" cy="521830"/>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01666" y="4797454"/>
            <a:ext cx="540962" cy="521830"/>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280" y="4070356"/>
            <a:ext cx="1100438" cy="551955"/>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4481" y="3944763"/>
            <a:ext cx="966836" cy="684389"/>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531" y="3182019"/>
            <a:ext cx="696047" cy="696047"/>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0531" y="4029239"/>
            <a:ext cx="593072" cy="59307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30531" y="4773484"/>
            <a:ext cx="551955" cy="551955"/>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623496"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623496"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623496"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12012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12012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12012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413485" y="3316732"/>
            <a:ext cx="540962" cy="521830"/>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413485" y="4057092"/>
            <a:ext cx="540962" cy="521830"/>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413485" y="4829463"/>
            <a:ext cx="540962" cy="521830"/>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2350" y="3182019"/>
            <a:ext cx="696047" cy="696047"/>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2350" y="4029239"/>
            <a:ext cx="593072" cy="59307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2350" y="4773484"/>
            <a:ext cx="551955" cy="551955"/>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35315"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35315"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35315"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3194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3194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3194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432583" y="3379472"/>
            <a:ext cx="736707" cy="332976"/>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505327" y="4240628"/>
            <a:ext cx="736707" cy="332976"/>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517957" y="4915274"/>
            <a:ext cx="736707" cy="332976"/>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679460" y="3399739"/>
            <a:ext cx="736707" cy="332976"/>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704552" y="4236684"/>
            <a:ext cx="736707" cy="332976"/>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718858" y="4935541"/>
            <a:ext cx="736707" cy="332976"/>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381808" y="3427075"/>
            <a:ext cx="623991" cy="332976"/>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358058" y="4230098"/>
            <a:ext cx="623991" cy="332976"/>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355900" y="5042676"/>
            <a:ext cx="623991" cy="332976"/>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479296" y="3614133"/>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458192" y="4478581"/>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503650" y="5254152"/>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342995" y="3687991"/>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8336727" y="4510859"/>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8611057" y="5293623"/>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5" name="TextBox 14">
            <a:extLst>
              <a:ext uri="{FF2B5EF4-FFF2-40B4-BE49-F238E27FC236}">
                <a16:creationId xmlns:a16="http://schemas.microsoft.com/office/drawing/2014/main" id="{C6277CE2-82BD-4997-9AC4-FA800E14C720}"/>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6" name="TextBox 15">
            <a:extLst>
              <a:ext uri="{FF2B5EF4-FFF2-40B4-BE49-F238E27FC236}">
                <a16:creationId xmlns:a16="http://schemas.microsoft.com/office/drawing/2014/main" id="{B4ACFD3D-F65A-4EE7-B6E5-ACFA1B8138AE}"/>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spTree>
    <p:extLst>
      <p:ext uri="{BB962C8B-B14F-4D97-AF65-F5344CB8AC3E}">
        <p14:creationId xmlns:p14="http://schemas.microsoft.com/office/powerpoint/2010/main" val="180172940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타원 58">
            <a:extLst>
              <a:ext uri="{FF2B5EF4-FFF2-40B4-BE49-F238E27FC236}">
                <a16:creationId xmlns:a16="http://schemas.microsoft.com/office/drawing/2014/main" id="{69C0C719-14D7-441D-98A0-072B223400B6}"/>
              </a:ext>
            </a:extLst>
          </p:cNvPr>
          <p:cNvSpPr/>
          <p:nvPr/>
        </p:nvSpPr>
        <p:spPr>
          <a:xfrm>
            <a:off x="2013373" y="340815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013373" y="4197840"/>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013373" y="498753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201" y="4236185"/>
            <a:ext cx="1173759" cy="588731"/>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569972" y="3686450"/>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569972" y="4480254"/>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569972" y="5268246"/>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471115" y="1138295"/>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712640" y="1762254"/>
                <a:ext cx="1990930" cy="677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m:rPr>
                                      <m:sty m:val="p"/>
                                    </m:rPr>
                                    <a:rPr lang="en-US" altLang="ko-KR" sz="2277" i="1">
                                      <a:latin typeface="Cambria Math" panose="02040503050406030204" pitchFamily="18" charset="0"/>
                                    </a:rPr>
                                    <m:t>i</m:t>
                                  </m:r>
                                </m:sub>
                              </m:sSub>
                            </m:sup>
                          </m:sSup>
                        </m:num>
                        <m:den>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3</m:t>
                                  </m:r>
                                </m:sub>
                              </m:sSub>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712640" y="1762254"/>
                <a:ext cx="1990930" cy="677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392682" y="3286443"/>
                <a:ext cx="1990813" cy="5659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392682" y="3286443"/>
                <a:ext cx="1990813" cy="56592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559461" y="4127769"/>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559461" y="4127769"/>
                <a:ext cx="1653979" cy="5659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613414" y="4961183"/>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613414" y="4961183"/>
                <a:ext cx="1653979" cy="56592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757669" y="3249924"/>
                <a:ext cx="456855"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757669" y="3249924"/>
                <a:ext cx="456855" cy="38440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774440" y="4067361"/>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774440" y="4067361"/>
                <a:ext cx="462498" cy="384401"/>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784644" y="4894449"/>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oMath>
                  </m:oMathPara>
                </a14:m>
                <a:endParaRPr lang="ko-KR" altLang="en-US" sz="1898"/>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784644" y="4894449"/>
                <a:ext cx="462498" cy="384401"/>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1989327" y="562462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2" name="TextBox 1">
            <a:extLst>
              <a:ext uri="{FF2B5EF4-FFF2-40B4-BE49-F238E27FC236}">
                <a16:creationId xmlns:a16="http://schemas.microsoft.com/office/drawing/2014/main" id="{5E05F079-7D75-4DFE-BDDF-EEA71AE67559}"/>
              </a:ext>
            </a:extLst>
          </p:cNvPr>
          <p:cNvSpPr txBox="1"/>
          <p:nvPr/>
        </p:nvSpPr>
        <p:spPr>
          <a:xfrm>
            <a:off x="110969" y="3499676"/>
            <a:ext cx="665567" cy="355162"/>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4" name="TextBox 3">
            <a:extLst>
              <a:ext uri="{FF2B5EF4-FFF2-40B4-BE49-F238E27FC236}">
                <a16:creationId xmlns:a16="http://schemas.microsoft.com/office/drawing/2014/main" id="{84336036-1A4D-47A4-AF5F-38BA6B1E109E}"/>
              </a:ext>
            </a:extLst>
          </p:cNvPr>
          <p:cNvSpPr txBox="1"/>
          <p:nvPr/>
        </p:nvSpPr>
        <p:spPr>
          <a:xfrm>
            <a:off x="83335" y="4346782"/>
            <a:ext cx="665567" cy="355162"/>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5" name="TextBox 4">
            <a:extLst>
              <a:ext uri="{FF2B5EF4-FFF2-40B4-BE49-F238E27FC236}">
                <a16:creationId xmlns:a16="http://schemas.microsoft.com/office/drawing/2014/main" id="{4D37BCE7-FD51-405B-9832-688E8DA511FE}"/>
              </a:ext>
            </a:extLst>
          </p:cNvPr>
          <p:cNvSpPr txBox="1"/>
          <p:nvPr/>
        </p:nvSpPr>
        <p:spPr>
          <a:xfrm>
            <a:off x="83335" y="5222923"/>
            <a:ext cx="665567" cy="355162"/>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3DC3C38-D1CC-4FF7-BF33-AD28999633A5}"/>
                  </a:ext>
                </a:extLst>
              </p:cNvPr>
              <p:cNvSpPr txBox="1"/>
              <p:nvPr/>
            </p:nvSpPr>
            <p:spPr>
              <a:xfrm>
                <a:off x="6138588" y="324992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9.0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B3DC3C38-D1CC-4FF7-BF33-AD28999633A5}"/>
                  </a:ext>
                </a:extLst>
              </p:cNvPr>
              <p:cNvSpPr txBox="1">
                <a:spLocks noRot="1" noChangeAspect="1" noMove="1" noResize="1" noEditPoints="1" noAdjustHandles="1" noChangeArrowheads="1" noChangeShapeType="1" noTextEdit="1"/>
              </p:cNvSpPr>
              <p:nvPr/>
            </p:nvSpPr>
            <p:spPr>
              <a:xfrm>
                <a:off x="6138588" y="3249924"/>
                <a:ext cx="1990813" cy="554062"/>
              </a:xfrm>
              <a:prstGeom prst="rect">
                <a:avLst/>
              </a:prstGeom>
              <a:blipFill>
                <a:blip r:embed="rId11"/>
                <a:stretch>
                  <a:fillRect/>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22B7866C-37D2-4FC5-AABA-AC332E1DEC99}"/>
              </a:ext>
            </a:extLst>
          </p:cNvPr>
          <p:cNvSpPr txBox="1"/>
          <p:nvPr/>
        </p:nvSpPr>
        <p:spPr>
          <a:xfrm>
            <a:off x="8307145" y="3327609"/>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AA08AC0C-88D3-4030-B632-BAC84EE481CA}"/>
              </a:ext>
            </a:extLst>
          </p:cNvPr>
          <p:cNvSpPr txBox="1"/>
          <p:nvPr/>
        </p:nvSpPr>
        <p:spPr>
          <a:xfrm>
            <a:off x="8307932" y="3577905"/>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66C57C-21E0-46F5-BE6D-B9BDB740F89E}"/>
                  </a:ext>
                </a:extLst>
              </p:cNvPr>
              <p:cNvSpPr txBox="1"/>
              <p:nvPr/>
            </p:nvSpPr>
            <p:spPr>
              <a:xfrm>
                <a:off x="6138588" y="4149408"/>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4.0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C266C57C-21E0-46F5-BE6D-B9BDB740F89E}"/>
                  </a:ext>
                </a:extLst>
              </p:cNvPr>
              <p:cNvSpPr txBox="1">
                <a:spLocks noRot="1" noChangeAspect="1" noMove="1" noResize="1" noEditPoints="1" noAdjustHandles="1" noChangeArrowheads="1" noChangeShapeType="1" noTextEdit="1"/>
              </p:cNvSpPr>
              <p:nvPr/>
            </p:nvSpPr>
            <p:spPr>
              <a:xfrm>
                <a:off x="6138588" y="4149408"/>
                <a:ext cx="1990813" cy="5540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57B9AC-6BB1-4989-97B5-2CE1ACFEDF5E}"/>
                  </a:ext>
                </a:extLst>
              </p:cNvPr>
              <p:cNvSpPr txBox="1"/>
              <p:nvPr/>
            </p:nvSpPr>
            <p:spPr>
              <a:xfrm>
                <a:off x="6138588" y="501237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2.3</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5957B9AC-6BB1-4989-97B5-2CE1ACFEDF5E}"/>
                  </a:ext>
                </a:extLst>
              </p:cNvPr>
              <p:cNvSpPr txBox="1">
                <a:spLocks noRot="1" noChangeAspect="1" noMove="1" noResize="1" noEditPoints="1" noAdjustHandles="1" noChangeArrowheads="1" noChangeShapeType="1" noTextEdit="1"/>
              </p:cNvSpPr>
              <p:nvPr/>
            </p:nvSpPr>
            <p:spPr>
              <a:xfrm>
                <a:off x="6138588" y="5012374"/>
                <a:ext cx="1990813" cy="554062"/>
              </a:xfrm>
              <a:prstGeom prst="rect">
                <a:avLst/>
              </a:prstGeom>
              <a:blipFill>
                <a:blip r:embed="rId13"/>
                <a:stretch>
                  <a:fillRect/>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1A91DCAB-069B-4380-AC91-A4C322129384}"/>
              </a:ext>
            </a:extLst>
          </p:cNvPr>
          <p:cNvSpPr txBox="1"/>
          <p:nvPr/>
        </p:nvSpPr>
        <p:spPr>
          <a:xfrm>
            <a:off x="8365652" y="4175389"/>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9" name="TextBox 8">
            <a:extLst>
              <a:ext uri="{FF2B5EF4-FFF2-40B4-BE49-F238E27FC236}">
                <a16:creationId xmlns:a16="http://schemas.microsoft.com/office/drawing/2014/main" id="{EAC433FD-3FA2-4562-A501-33311CAFDCA9}"/>
              </a:ext>
            </a:extLst>
          </p:cNvPr>
          <p:cNvSpPr txBox="1"/>
          <p:nvPr/>
        </p:nvSpPr>
        <p:spPr>
          <a:xfrm>
            <a:off x="8363864" y="5014726"/>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11" name="TextBox 10">
            <a:extLst>
              <a:ext uri="{FF2B5EF4-FFF2-40B4-BE49-F238E27FC236}">
                <a16:creationId xmlns:a16="http://schemas.microsoft.com/office/drawing/2014/main" id="{99BE6711-A8DA-4252-9A09-20868ACF68BD}"/>
              </a:ext>
            </a:extLst>
          </p:cNvPr>
          <p:cNvSpPr txBox="1"/>
          <p:nvPr/>
        </p:nvSpPr>
        <p:spPr>
          <a:xfrm>
            <a:off x="8315376" y="4429196"/>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12" name="TextBox 11">
            <a:extLst>
              <a:ext uri="{FF2B5EF4-FFF2-40B4-BE49-F238E27FC236}">
                <a16:creationId xmlns:a16="http://schemas.microsoft.com/office/drawing/2014/main" id="{E0940A4D-E637-4103-BD5D-46768B76C04F}"/>
              </a:ext>
            </a:extLst>
          </p:cNvPr>
          <p:cNvSpPr txBox="1"/>
          <p:nvPr/>
        </p:nvSpPr>
        <p:spPr>
          <a:xfrm>
            <a:off x="8363864" y="5256442"/>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13" name="텍스트 개체 틀 12">
            <a:extLst>
              <a:ext uri="{FF2B5EF4-FFF2-40B4-BE49-F238E27FC236}">
                <a16:creationId xmlns:a16="http://schemas.microsoft.com/office/drawing/2014/main" id="{ADD60BC6-2E20-471C-858C-37E98BCF89FB}"/>
              </a:ext>
            </a:extLst>
          </p:cNvPr>
          <p:cNvSpPr>
            <a:spLocks noGrp="1"/>
          </p:cNvSpPr>
          <p:nvPr>
            <p:ph type="body" sz="quarter" idx="19"/>
          </p:nvPr>
        </p:nvSpPr>
        <p:spPr/>
        <p:txBody>
          <a:bodyPr/>
          <a:lstStyle/>
          <a:p>
            <a:r>
              <a:rPr lang="ko-KR" altLang="en-US"/>
              <a:t>다중 분류 신경망</a:t>
            </a:r>
          </a:p>
        </p:txBody>
      </p:sp>
      <p:sp>
        <p:nvSpPr>
          <p:cNvPr id="15" name="텍스트 개체 틀 6">
            <a:extLst>
              <a:ext uri="{FF2B5EF4-FFF2-40B4-BE49-F238E27FC236}">
                <a16:creationId xmlns:a16="http://schemas.microsoft.com/office/drawing/2014/main" id="{6CF4E745-33EF-462E-8BA4-9FD317ABAED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2" name="TextBox 31">
            <a:extLst>
              <a:ext uri="{FF2B5EF4-FFF2-40B4-BE49-F238E27FC236}">
                <a16:creationId xmlns:a16="http://schemas.microsoft.com/office/drawing/2014/main" id="{7BAA3E21-A7EB-45F9-A9B3-C0DF7AA46EEB}"/>
              </a:ext>
            </a:extLst>
          </p:cNvPr>
          <p:cNvSpPr txBox="1"/>
          <p:nvPr/>
        </p:nvSpPr>
        <p:spPr>
          <a:xfrm>
            <a:off x="9681456" y="3568116"/>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33" name="TextBox 32">
            <a:extLst>
              <a:ext uri="{FF2B5EF4-FFF2-40B4-BE49-F238E27FC236}">
                <a16:creationId xmlns:a16="http://schemas.microsoft.com/office/drawing/2014/main" id="{11FEF459-71B8-49DA-93E0-1AF4F006B455}"/>
              </a:ext>
            </a:extLst>
          </p:cNvPr>
          <p:cNvSpPr txBox="1"/>
          <p:nvPr/>
        </p:nvSpPr>
        <p:spPr>
          <a:xfrm>
            <a:off x="9660352" y="4432564"/>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35" name="TextBox 34">
            <a:extLst>
              <a:ext uri="{FF2B5EF4-FFF2-40B4-BE49-F238E27FC236}">
                <a16:creationId xmlns:a16="http://schemas.microsoft.com/office/drawing/2014/main" id="{E2D32D2B-FCFC-4132-8E63-0E96D3841A0E}"/>
              </a:ext>
            </a:extLst>
          </p:cNvPr>
          <p:cNvSpPr txBox="1"/>
          <p:nvPr/>
        </p:nvSpPr>
        <p:spPr>
          <a:xfrm>
            <a:off x="9705810" y="5208135"/>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Tree>
    <p:extLst>
      <p:ext uri="{BB962C8B-B14F-4D97-AF65-F5344CB8AC3E}">
        <p14:creationId xmlns:p14="http://schemas.microsoft.com/office/powerpoint/2010/main" val="10421038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573016"/>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0.9</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2.20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573016"/>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573016"/>
                <a:ext cx="2758897"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0.8</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573016"/>
                <a:ext cx="2758897"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573016"/>
                <a:ext cx="2710806"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0.7</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=0.85</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573016"/>
                <a:ext cx="2710806"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466639"/>
                <a:ext cx="2754046" cy="455959"/>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0.59</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466639"/>
                <a:ext cx="2754046" cy="455959"/>
              </a:xfrm>
              <a:prstGeom prst="rect">
                <a:avLst/>
              </a:prstGeom>
              <a:blipFill>
                <a:blip r:embed="rId8"/>
                <a:stretch>
                  <a:fillRect l="-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629850" y="4425212"/>
                <a:ext cx="2754046" cy="4560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0.26</m:t>
                    </m:r>
                  </m:oMath>
                </a14:m>
                <a:endParaRPr lang="ko-KR" altLang="en-US" sz="1898">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629850" y="4425212"/>
                <a:ext cx="2754046" cy="45608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6915094" y="4407432"/>
                <a:ext cx="2754046" cy="45916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0.15</m:t>
                    </m:r>
                  </m:oMath>
                </a14:m>
                <a:endParaRPr lang="ko-KR" altLang="en-US" sz="1898">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6915094" y="4407432"/>
                <a:ext cx="2754046" cy="459165"/>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074099" y="5265204"/>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265204"/>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265204"/>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93" name="타원 92">
            <a:extLst>
              <a:ext uri="{FF2B5EF4-FFF2-40B4-BE49-F238E27FC236}">
                <a16:creationId xmlns:a16="http://schemas.microsoft.com/office/drawing/2014/main" id="{8D1F4F85-65B7-40EA-9A42-2A7EE7917F1C}"/>
              </a:ext>
            </a:extLst>
          </p:cNvPr>
          <p:cNvSpPr/>
          <p:nvPr/>
        </p:nvSpPr>
        <p:spPr>
          <a:xfrm>
            <a:off x="7025844" y="146738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7025844" y="200649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7025844" y="2545603"/>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48475" y="2021132"/>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39123" y="1369288"/>
            <a:ext cx="506843" cy="506843"/>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39124" y="1986211"/>
            <a:ext cx="431860" cy="431860"/>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39124" y="2528150"/>
            <a:ext cx="401919" cy="401919"/>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7405828" y="1657373"/>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7405828" y="2199292"/>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7405828" y="273724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7767460" y="1536305"/>
            <a:ext cx="425116" cy="267637"/>
          </a:xfrm>
          <a:prstGeom prst="rect">
            <a:avLst/>
          </a:prstGeom>
          <a:noFill/>
        </p:spPr>
        <p:txBody>
          <a:bodyPr wrap="none" rtlCol="0">
            <a:spAutoFit/>
          </a:bodyPr>
          <a:lstStyle/>
          <a:p>
            <a:pPr algn="l"/>
            <a:r>
              <a:rPr lang="en-US" altLang="ko-KR" sz="1139">
                <a:latin typeface="Consolas" panose="020B0609020204030204" pitchFamily="49" charset="0"/>
              </a:rPr>
              <a:t>0.9</a:t>
            </a:r>
            <a:endParaRPr lang="ko-KR" altLang="en-US" sz="1139">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7767460" y="2075416"/>
            <a:ext cx="425116" cy="267637"/>
          </a:xfrm>
          <a:prstGeom prst="rect">
            <a:avLst/>
          </a:prstGeom>
          <a:noFill/>
        </p:spPr>
        <p:txBody>
          <a:bodyPr wrap="none" rtlCol="0">
            <a:spAutoFit/>
          </a:bodyPr>
          <a:lstStyle/>
          <a:p>
            <a:pPr algn="l"/>
            <a:r>
              <a:rPr lang="en-US" altLang="ko-KR" sz="1139">
                <a:latin typeface="Consolas" panose="020B0609020204030204" pitchFamily="49" charset="0"/>
              </a:rPr>
              <a:t>0.8</a:t>
            </a:r>
            <a:endParaRPr lang="ko-KR" altLang="en-US" sz="1139">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7767460" y="2625953"/>
            <a:ext cx="425116" cy="267637"/>
          </a:xfrm>
          <a:prstGeom prst="rect">
            <a:avLst/>
          </a:prstGeom>
          <a:noFill/>
        </p:spPr>
        <p:txBody>
          <a:bodyPr wrap="none" rtlCol="0">
            <a:spAutoFit/>
          </a:bodyPr>
          <a:lstStyle/>
          <a:p>
            <a:pPr algn="l"/>
            <a:r>
              <a:rPr lang="en-US" altLang="ko-KR" sz="1139">
                <a:latin typeface="Consolas" panose="020B0609020204030204" pitchFamily="49" charset="0"/>
              </a:rPr>
              <a:t>0.7</a:t>
            </a:r>
            <a:endParaRPr lang="ko-KR" altLang="en-US" sz="1139">
              <a:latin typeface="Consolas" panose="020B0609020204030204" pitchFamily="49" charset="0"/>
            </a:endParaRPr>
          </a:p>
        </p:txBody>
      </p:sp>
      <p:sp>
        <p:nvSpPr>
          <p:cNvPr id="2" name="텍스트 개체 틀 1">
            <a:extLst>
              <a:ext uri="{FF2B5EF4-FFF2-40B4-BE49-F238E27FC236}">
                <a16:creationId xmlns:a16="http://schemas.microsoft.com/office/drawing/2014/main" id="{387452A2-F74D-4EAE-8331-F670B0390B45}"/>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C0E3FF5-AD15-411E-A68B-7D702A681F0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1" name="TextBox 30">
            <a:extLst>
              <a:ext uri="{FF2B5EF4-FFF2-40B4-BE49-F238E27FC236}">
                <a16:creationId xmlns:a16="http://schemas.microsoft.com/office/drawing/2014/main" id="{2DDEFB0B-016A-AC47-E6EE-812467B2E90A}"/>
              </a:ext>
            </a:extLst>
          </p:cNvPr>
          <p:cNvSpPr txBox="1"/>
          <p:nvPr/>
        </p:nvSpPr>
        <p:spPr>
          <a:xfrm>
            <a:off x="6278459" y="1514865"/>
            <a:ext cx="425116" cy="267637"/>
          </a:xfrm>
          <a:prstGeom prst="rect">
            <a:avLst/>
          </a:prstGeom>
          <a:noFill/>
        </p:spPr>
        <p:txBody>
          <a:bodyPr wrap="none" rtlCol="0">
            <a:spAutoFit/>
          </a:bodyPr>
          <a:lstStyle/>
          <a:p>
            <a:pPr algn="l"/>
            <a:r>
              <a:rPr lang="en-US" altLang="ko-KR" sz="1139">
                <a:latin typeface="Consolas" panose="020B0609020204030204" pitchFamily="49" charset="0"/>
              </a:rPr>
              <a:t>2.2</a:t>
            </a:r>
            <a:endParaRPr lang="ko-KR" altLang="en-US" sz="1139">
              <a:latin typeface="Consolas" panose="020B0609020204030204" pitchFamily="49" charset="0"/>
            </a:endParaRPr>
          </a:p>
        </p:txBody>
      </p:sp>
      <p:sp>
        <p:nvSpPr>
          <p:cNvPr id="34" name="TextBox 33">
            <a:extLst>
              <a:ext uri="{FF2B5EF4-FFF2-40B4-BE49-F238E27FC236}">
                <a16:creationId xmlns:a16="http://schemas.microsoft.com/office/drawing/2014/main" id="{640B116E-DF40-ACA3-67B2-A78181FE41D9}"/>
              </a:ext>
            </a:extLst>
          </p:cNvPr>
          <p:cNvSpPr txBox="1"/>
          <p:nvPr/>
        </p:nvSpPr>
        <p:spPr>
          <a:xfrm>
            <a:off x="1532620" y="5665544"/>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44" name="TextBox 43">
            <a:extLst>
              <a:ext uri="{FF2B5EF4-FFF2-40B4-BE49-F238E27FC236}">
                <a16:creationId xmlns:a16="http://schemas.microsoft.com/office/drawing/2014/main" id="{D4483F1A-9134-E436-05A9-EC37A2C4CE0A}"/>
              </a:ext>
            </a:extLst>
          </p:cNvPr>
          <p:cNvSpPr txBox="1"/>
          <p:nvPr/>
        </p:nvSpPr>
        <p:spPr>
          <a:xfrm>
            <a:off x="4560103" y="5653262"/>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A19B4D13-42B2-65D5-AD82-34036CD06E0E}"/>
              </a:ext>
            </a:extLst>
          </p:cNvPr>
          <p:cNvSpPr txBox="1"/>
          <p:nvPr/>
        </p:nvSpPr>
        <p:spPr>
          <a:xfrm>
            <a:off x="7746226" y="5653262"/>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821198"/>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0.5</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0.00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821198"/>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0.2</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821198"/>
                <a:ext cx="2874313"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0.1</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=−2.20</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821198"/>
                <a:ext cx="2874313"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714821"/>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0.74</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714821"/>
                <a:ext cx="2811469" cy="718787"/>
              </a:xfrm>
              <a:prstGeom prst="rect">
                <a:avLst/>
              </a:prstGeom>
              <a:blipFill>
                <a:blip r:embed="rId8"/>
                <a:stretch>
                  <a:fillRect l="-1085" b="-254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05936" y="5485122"/>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489335"/>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485122"/>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764936" y="4714821"/>
                <a:ext cx="2811469" cy="71891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0.18</m:t>
                    </m:r>
                  </m:oMath>
                </a14:m>
                <a:endParaRPr lang="ko-KR" altLang="en-US" sz="1898">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764936" y="4714821"/>
                <a:ext cx="2811469" cy="718915"/>
              </a:xfrm>
              <a:prstGeom prst="rect">
                <a:avLst/>
              </a:prstGeom>
              <a:blipFill>
                <a:blip r:embed="rId16"/>
                <a:stretch>
                  <a:fillRect l="-1085" b="-25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6920144" y="4720656"/>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0.08</m:t>
                    </m:r>
                  </m:oMath>
                </a14:m>
                <a:endParaRPr lang="ko-KR" altLang="en-US" sz="1898">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6920144" y="4720656"/>
                <a:ext cx="2811469" cy="718787"/>
              </a:xfrm>
              <a:prstGeom prst="rect">
                <a:avLst/>
              </a:prstGeom>
              <a:blipFill>
                <a:blip r:embed="rId17"/>
                <a:stretch>
                  <a:fillRect l="-868" b="-254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588B027-8228-4B9B-827D-8E49E85CA1EF}"/>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11EE613-FA4E-4CFD-872B-771FE95D2A4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9" name="타원 48">
            <a:extLst>
              <a:ext uri="{FF2B5EF4-FFF2-40B4-BE49-F238E27FC236}">
                <a16:creationId xmlns:a16="http://schemas.microsoft.com/office/drawing/2014/main" id="{EB4C03A8-BA23-43A1-B054-CA52B99AE627}"/>
              </a:ext>
            </a:extLst>
          </p:cNvPr>
          <p:cNvSpPr/>
          <p:nvPr/>
        </p:nvSpPr>
        <p:spPr>
          <a:xfrm>
            <a:off x="7646876" y="171970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E25EFDC7-E480-4078-95BB-E9D2F533BD7A}"/>
              </a:ext>
            </a:extLst>
          </p:cNvPr>
          <p:cNvSpPr/>
          <p:nvPr/>
        </p:nvSpPr>
        <p:spPr>
          <a:xfrm>
            <a:off x="7646876" y="225881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D078C6EC-39AB-4B82-9FD6-F17F85AF8E09}"/>
              </a:ext>
            </a:extLst>
          </p:cNvPr>
          <p:cNvSpPr/>
          <p:nvPr/>
        </p:nvSpPr>
        <p:spPr>
          <a:xfrm>
            <a:off x="7646876" y="2797925"/>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52" name="Picture 2" descr="CARVATAR">
            <a:extLst>
              <a:ext uri="{FF2B5EF4-FFF2-40B4-BE49-F238E27FC236}">
                <a16:creationId xmlns:a16="http://schemas.microsoft.com/office/drawing/2014/main" id="{1AF95CE7-5EF8-4310-9B9C-9B811D5F62F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69507" y="2273454"/>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53" name="그래픽 52" descr="자동차">
            <a:extLst>
              <a:ext uri="{FF2B5EF4-FFF2-40B4-BE49-F238E27FC236}">
                <a16:creationId xmlns:a16="http://schemas.microsoft.com/office/drawing/2014/main" id="{50E5FCC7-9F64-4373-90F1-750A02A1FE9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60155" y="1621610"/>
            <a:ext cx="506843" cy="506843"/>
          </a:xfrm>
          <a:prstGeom prst="rect">
            <a:avLst/>
          </a:prstGeom>
        </p:spPr>
      </p:pic>
      <p:pic>
        <p:nvPicPr>
          <p:cNvPr id="54" name="그래픽 53" descr="비행기">
            <a:extLst>
              <a:ext uri="{FF2B5EF4-FFF2-40B4-BE49-F238E27FC236}">
                <a16:creationId xmlns:a16="http://schemas.microsoft.com/office/drawing/2014/main" id="{1F524A7A-7078-49E4-B9D0-F4D02F3E543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60156" y="2238533"/>
            <a:ext cx="431860" cy="431860"/>
          </a:xfrm>
          <a:prstGeom prst="rect">
            <a:avLst/>
          </a:prstGeom>
        </p:spPr>
      </p:pic>
      <p:pic>
        <p:nvPicPr>
          <p:cNvPr id="55" name="그래픽 54" descr="로켓">
            <a:extLst>
              <a:ext uri="{FF2B5EF4-FFF2-40B4-BE49-F238E27FC236}">
                <a16:creationId xmlns:a16="http://schemas.microsoft.com/office/drawing/2014/main" id="{AAEB7116-4391-401C-A7C6-3977952BA16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60156" y="2780472"/>
            <a:ext cx="401919" cy="401919"/>
          </a:xfrm>
          <a:prstGeom prst="rect">
            <a:avLst/>
          </a:prstGeom>
        </p:spPr>
      </p:pic>
      <p:cxnSp>
        <p:nvCxnSpPr>
          <p:cNvPr id="56" name="직선 화살표 연결선 55">
            <a:extLst>
              <a:ext uri="{FF2B5EF4-FFF2-40B4-BE49-F238E27FC236}">
                <a16:creationId xmlns:a16="http://schemas.microsoft.com/office/drawing/2014/main" id="{50B5A3A1-BD2C-4D39-AB1A-2D131F67BBF1}"/>
              </a:ext>
            </a:extLst>
          </p:cNvPr>
          <p:cNvCxnSpPr>
            <a:cxnSpLocks/>
            <a:stCxn id="49" idx="6"/>
          </p:cNvCxnSpPr>
          <p:nvPr/>
        </p:nvCxnSpPr>
        <p:spPr>
          <a:xfrm>
            <a:off x="8026860" y="1909695"/>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776E6962-02FC-4826-A1CD-3459E233A63C}"/>
              </a:ext>
            </a:extLst>
          </p:cNvPr>
          <p:cNvCxnSpPr>
            <a:cxnSpLocks/>
          </p:cNvCxnSpPr>
          <p:nvPr/>
        </p:nvCxnSpPr>
        <p:spPr>
          <a:xfrm>
            <a:off x="8026860" y="245161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BABBF6FE-B31B-4087-9751-3CE9A2714490}"/>
              </a:ext>
            </a:extLst>
          </p:cNvPr>
          <p:cNvCxnSpPr>
            <a:cxnSpLocks/>
          </p:cNvCxnSpPr>
          <p:nvPr/>
        </p:nvCxnSpPr>
        <p:spPr>
          <a:xfrm>
            <a:off x="8026860" y="2989566"/>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D1AC927-3175-449A-A3B4-9596766692CA}"/>
              </a:ext>
            </a:extLst>
          </p:cNvPr>
          <p:cNvSpPr txBox="1"/>
          <p:nvPr/>
        </p:nvSpPr>
        <p:spPr>
          <a:xfrm>
            <a:off x="8388492" y="1788627"/>
            <a:ext cx="425116" cy="267637"/>
          </a:xfrm>
          <a:prstGeom prst="rect">
            <a:avLst/>
          </a:prstGeom>
          <a:noFill/>
        </p:spPr>
        <p:txBody>
          <a:bodyPr wrap="none" rtlCol="0">
            <a:spAutoFit/>
          </a:bodyPr>
          <a:lstStyle/>
          <a:p>
            <a:pPr algn="l"/>
            <a:r>
              <a:rPr lang="en-US" altLang="ko-KR" sz="1139">
                <a:latin typeface="Consolas" panose="020B0609020204030204" pitchFamily="49" charset="0"/>
              </a:rPr>
              <a:t>0.5</a:t>
            </a:r>
            <a:endParaRPr lang="ko-KR" altLang="en-US" sz="1139">
              <a:latin typeface="Consolas" panose="020B0609020204030204" pitchFamily="49" charset="0"/>
            </a:endParaRPr>
          </a:p>
        </p:txBody>
      </p:sp>
      <p:sp>
        <p:nvSpPr>
          <p:cNvPr id="60" name="TextBox 59">
            <a:extLst>
              <a:ext uri="{FF2B5EF4-FFF2-40B4-BE49-F238E27FC236}">
                <a16:creationId xmlns:a16="http://schemas.microsoft.com/office/drawing/2014/main" id="{51395CFA-59CA-4F3F-AA5A-E307C24915D7}"/>
              </a:ext>
            </a:extLst>
          </p:cNvPr>
          <p:cNvSpPr txBox="1"/>
          <p:nvPr/>
        </p:nvSpPr>
        <p:spPr>
          <a:xfrm>
            <a:off x="8388492" y="2327738"/>
            <a:ext cx="425116" cy="267637"/>
          </a:xfrm>
          <a:prstGeom prst="rect">
            <a:avLst/>
          </a:prstGeom>
          <a:noFill/>
        </p:spPr>
        <p:txBody>
          <a:bodyPr wrap="none" rtlCol="0">
            <a:spAutoFit/>
          </a:bodyPr>
          <a:lstStyle/>
          <a:p>
            <a:pPr algn="l"/>
            <a:r>
              <a:rPr lang="en-US" altLang="ko-KR" sz="1139">
                <a:latin typeface="Consolas" panose="020B0609020204030204" pitchFamily="49" charset="0"/>
              </a:rPr>
              <a:t>0.2</a:t>
            </a:r>
            <a:endParaRPr lang="ko-KR" altLang="en-US" sz="1139">
              <a:latin typeface="Consolas" panose="020B0609020204030204" pitchFamily="49" charset="0"/>
            </a:endParaRPr>
          </a:p>
        </p:txBody>
      </p:sp>
      <p:sp>
        <p:nvSpPr>
          <p:cNvPr id="61" name="TextBox 60">
            <a:extLst>
              <a:ext uri="{FF2B5EF4-FFF2-40B4-BE49-F238E27FC236}">
                <a16:creationId xmlns:a16="http://schemas.microsoft.com/office/drawing/2014/main" id="{833B7058-3797-4024-BF4A-78DAEC8D9094}"/>
              </a:ext>
            </a:extLst>
          </p:cNvPr>
          <p:cNvSpPr txBox="1"/>
          <p:nvPr/>
        </p:nvSpPr>
        <p:spPr>
          <a:xfrm>
            <a:off x="8388492" y="2878275"/>
            <a:ext cx="425116" cy="267637"/>
          </a:xfrm>
          <a:prstGeom prst="rect">
            <a:avLst/>
          </a:prstGeom>
          <a:noFill/>
        </p:spPr>
        <p:txBody>
          <a:bodyPr wrap="none" rtlCol="0">
            <a:spAutoFit/>
          </a:bodyPr>
          <a:lstStyle/>
          <a:p>
            <a:pPr algn="l"/>
            <a:r>
              <a:rPr lang="en-US" altLang="ko-KR" sz="1139">
                <a:latin typeface="Consolas" panose="020B0609020204030204" pitchFamily="49" charset="0"/>
              </a:rPr>
              <a:t>0.1</a:t>
            </a:r>
            <a:endParaRPr lang="ko-KR" altLang="en-US" sz="1139">
              <a:latin typeface="Consolas" panose="020B0609020204030204" pitchFamily="49" charset="0"/>
            </a:endParaRPr>
          </a:p>
        </p:txBody>
      </p:sp>
      <p:sp>
        <p:nvSpPr>
          <p:cNvPr id="7" name="TextBox 6">
            <a:extLst>
              <a:ext uri="{FF2B5EF4-FFF2-40B4-BE49-F238E27FC236}">
                <a16:creationId xmlns:a16="http://schemas.microsoft.com/office/drawing/2014/main" id="{019C267D-CF39-4C96-BC1C-7800A043B5C8}"/>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33A4C6-35A2-496E-B66F-425572AED5FC}"/>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D733A4C6-35A2-496E-B66F-425572AED5FC}"/>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25"/>
                <a:stretch>
                  <a:fillRect/>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C17E5223-4D0E-4869-8BC2-DA1C67542CCC}"/>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85C7A6C-C20C-429F-B485-2422A0D5C0E7}"/>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C85C7A6C-C20C-429F-B485-2422A0D5C0E7}"/>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26"/>
                <a:stretch>
                  <a:fillRect/>
                </a:stretch>
              </a:blipFill>
            </p:spPr>
            <p:txBody>
              <a:bodyPr/>
              <a:lstStyle/>
              <a:p>
                <a:r>
                  <a:rPr lang="ko-KR" altLang="en-US">
                    <a:noFill/>
                  </a:rPr>
                  <a:t> </a:t>
                </a:r>
              </a:p>
            </p:txBody>
          </p:sp>
        </mc:Fallback>
      </mc:AlternateContent>
      <p:sp>
        <p:nvSpPr>
          <p:cNvPr id="11" name="화살표: 오른쪽 10">
            <a:extLst>
              <a:ext uri="{FF2B5EF4-FFF2-40B4-BE49-F238E27FC236}">
                <a16:creationId xmlns:a16="http://schemas.microsoft.com/office/drawing/2014/main" id="{BBAF55AD-8F8F-4D0A-AFF2-144363CB1CD7}"/>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E5DE2AC-187C-46BE-91FB-9D7ED9033D38}"/>
              </a:ext>
            </a:extLst>
          </p:cNvPr>
          <p:cNvSpPr txBox="1"/>
          <p:nvPr/>
        </p:nvSpPr>
        <p:spPr>
          <a:xfrm>
            <a:off x="1568624" y="597209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39" name="TextBox 38">
            <a:extLst>
              <a:ext uri="{FF2B5EF4-FFF2-40B4-BE49-F238E27FC236}">
                <a16:creationId xmlns:a16="http://schemas.microsoft.com/office/drawing/2014/main" id="{F0AA1DA0-9232-4C59-8268-3F51FF6A5D95}"/>
              </a:ext>
            </a:extLst>
          </p:cNvPr>
          <p:cNvSpPr txBox="1"/>
          <p:nvPr/>
        </p:nvSpPr>
        <p:spPr>
          <a:xfrm>
            <a:off x="4674110" y="6021288"/>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40" name="TextBox 39">
            <a:extLst>
              <a:ext uri="{FF2B5EF4-FFF2-40B4-BE49-F238E27FC236}">
                <a16:creationId xmlns:a16="http://schemas.microsoft.com/office/drawing/2014/main" id="{7747FC85-4BDA-41D8-82A0-2C1B41EE2AE8}"/>
              </a:ext>
            </a:extLst>
          </p:cNvPr>
          <p:cNvSpPr txBox="1"/>
          <p:nvPr/>
        </p:nvSpPr>
        <p:spPr>
          <a:xfrm>
            <a:off x="7720103" y="5926973"/>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Tree>
    <p:extLst>
      <p:ext uri="{BB962C8B-B14F-4D97-AF65-F5344CB8AC3E}">
        <p14:creationId xmlns:p14="http://schemas.microsoft.com/office/powerpoint/2010/main" val="33959274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152817" y="1261421"/>
            <a:ext cx="4179349" cy="384401"/>
          </a:xfrm>
          <a:prstGeom prst="rect">
            <a:avLst/>
          </a:prstGeom>
          <a:noFill/>
        </p:spPr>
        <p:txBody>
          <a:bodyPr wrap="none" rtlCol="0">
            <a:spAutoFit/>
          </a:bodyPr>
          <a:lstStyle/>
          <a:p>
            <a:pPr algn="l"/>
            <a:r>
              <a:rPr lang="ko-KR" altLang="en-US" sz="1898" b="1">
                <a:latin typeface="+mj-ea"/>
                <a:ea typeface="+mj-ea"/>
              </a:rPr>
              <a:t>카테고리 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697941" y="2126893"/>
                <a:ext cx="8196475"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m:rPr>
                              <m:sty m:val="p"/>
                            </m:rPr>
                            <a:rPr lang="en-US" altLang="ko-KR" sz="2277" i="1">
                              <a:latin typeface="Cambria Math" panose="02040503050406030204" pitchFamily="18" charset="0"/>
                            </a:rPr>
                            <m:t>c</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697941" y="2126893"/>
                <a:ext cx="8196475" cy="956287"/>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811059" y="5185956"/>
            <a:ext cx="3692036" cy="384401"/>
          </a:xfrm>
          <a:prstGeom prst="rect">
            <a:avLst/>
          </a:prstGeom>
          <a:noFill/>
        </p:spPr>
        <p:txBody>
          <a:bodyPr wrap="none" rtlCol="0">
            <a:spAutoFit/>
          </a:bodyPr>
          <a:lstStyle/>
          <a:p>
            <a:pPr algn="l"/>
            <a:r>
              <a:rPr lang="ko-KR" altLang="en-US" sz="1898"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938156" y="5689226"/>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938156" y="5689226"/>
                <a:ext cx="4471289" cy="651269"/>
              </a:xfrm>
              <a:prstGeom prst="rect">
                <a:avLst/>
              </a:prstGeom>
              <a:blipFill>
                <a:blip r:embed="rId4"/>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74A79ED-757B-42C4-B1A3-826C63F0F821}"/>
                  </a:ext>
                </a:extLst>
              </p:cNvPr>
              <p:cNvSpPr txBox="1"/>
              <p:nvPr/>
            </p:nvSpPr>
            <p:spPr>
              <a:xfrm>
                <a:off x="3528266" y="2987168"/>
                <a:ext cx="424423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74A79ED-757B-42C4-B1A3-826C63F0F821}"/>
                  </a:ext>
                </a:extLst>
              </p:cNvPr>
              <p:cNvSpPr txBox="1">
                <a:spLocks noRot="1" noChangeAspect="1" noMove="1" noResize="1" noEditPoints="1" noAdjustHandles="1" noChangeArrowheads="1" noChangeShapeType="1" noTextEdit="1"/>
              </p:cNvSpPr>
              <p:nvPr/>
            </p:nvSpPr>
            <p:spPr>
              <a:xfrm>
                <a:off x="3528266" y="2987168"/>
                <a:ext cx="4244239" cy="350417"/>
              </a:xfrm>
              <a:prstGeom prst="rect">
                <a:avLst/>
              </a:prstGeom>
              <a:blipFill>
                <a:blip r:embed="rId5"/>
                <a:stretch>
                  <a:fillRect r="-862" b="-32759"/>
                </a:stretch>
              </a:blipFill>
            </p:spPr>
            <p:txBody>
              <a:bodyPr/>
              <a:lstStyle/>
              <a:p>
                <a:r>
                  <a:rPr lang="ko-KR" altLang="en-US">
                    <a:noFill/>
                  </a:rPr>
                  <a:t> </a:t>
                </a:r>
              </a:p>
            </p:txBody>
          </p:sp>
        </mc:Fallback>
      </mc:AlternateContent>
      <p:sp>
        <p:nvSpPr>
          <p:cNvPr id="4" name="원호 3">
            <a:extLst>
              <a:ext uri="{FF2B5EF4-FFF2-40B4-BE49-F238E27FC236}">
                <a16:creationId xmlns:a16="http://schemas.microsoft.com/office/drawing/2014/main" id="{DD90EBA5-6030-4686-8EDD-B2CDA9D03AA3}"/>
              </a:ext>
            </a:extLst>
          </p:cNvPr>
          <p:cNvSpPr/>
          <p:nvPr/>
        </p:nvSpPr>
        <p:spPr>
          <a:xfrm rot="10800000">
            <a:off x="4534165" y="2982943"/>
            <a:ext cx="1681928" cy="1457768"/>
          </a:xfrm>
          <a:prstGeom prst="arc">
            <a:avLst>
              <a:gd name="adj1" fmla="val 16200000"/>
              <a:gd name="adj2" fmla="val 15223"/>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6" name="직선 화살표 연결선 5">
            <a:extLst>
              <a:ext uri="{FF2B5EF4-FFF2-40B4-BE49-F238E27FC236}">
                <a16:creationId xmlns:a16="http://schemas.microsoft.com/office/drawing/2014/main" id="{479C1A32-B872-4AD7-8E1B-9ECAD30A0303}"/>
              </a:ext>
            </a:extLst>
          </p:cNvPr>
          <p:cNvCxnSpPr/>
          <p:nvPr/>
        </p:nvCxnSpPr>
        <p:spPr>
          <a:xfrm flipV="1">
            <a:off x="4515246" y="3429000"/>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2DEFFEE-C6E4-4D06-974E-135975A3F18C}"/>
              </a:ext>
            </a:extLst>
          </p:cNvPr>
          <p:cNvCxnSpPr>
            <a:cxnSpLocks/>
          </p:cNvCxnSpPr>
          <p:nvPr/>
        </p:nvCxnSpPr>
        <p:spPr>
          <a:xfrm>
            <a:off x="4387899" y="4455386"/>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607A555-3AA4-40A7-BAA0-BCC1CB2DC760}"/>
              </a:ext>
            </a:extLst>
          </p:cNvPr>
          <p:cNvSpPr txBox="1"/>
          <p:nvPr/>
        </p:nvSpPr>
        <p:spPr>
          <a:xfrm>
            <a:off x="5222548" y="4412646"/>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6FE428DE-D574-4EF1-B2B4-01FBC04DD5A5}"/>
              </a:ext>
            </a:extLst>
          </p:cNvPr>
          <p:cNvSpPr txBox="1"/>
          <p:nvPr/>
        </p:nvSpPr>
        <p:spPr>
          <a:xfrm>
            <a:off x="4189199" y="3276179"/>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F3B1D200-16BD-447C-B305-DF9466A1EEFE}"/>
              </a:ext>
            </a:extLst>
          </p:cNvPr>
          <p:cNvSpPr txBox="1"/>
          <p:nvPr/>
        </p:nvSpPr>
        <p:spPr>
          <a:xfrm>
            <a:off x="4268634" y="43874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원호 17">
            <a:extLst>
              <a:ext uri="{FF2B5EF4-FFF2-40B4-BE49-F238E27FC236}">
                <a16:creationId xmlns:a16="http://schemas.microsoft.com/office/drawing/2014/main" id="{3D374B40-3F2C-4CB0-8828-FD44B2AD3002}"/>
              </a:ext>
            </a:extLst>
          </p:cNvPr>
          <p:cNvSpPr/>
          <p:nvPr/>
        </p:nvSpPr>
        <p:spPr>
          <a:xfrm rot="10800000" flipH="1">
            <a:off x="6234683" y="3011010"/>
            <a:ext cx="1850018" cy="1467385"/>
          </a:xfrm>
          <a:prstGeom prst="arc">
            <a:avLst>
              <a:gd name="adj1" fmla="val 16200000"/>
              <a:gd name="adj2" fmla="val 21551111"/>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19" name="직선 화살표 연결선 18">
            <a:extLst>
              <a:ext uri="{FF2B5EF4-FFF2-40B4-BE49-F238E27FC236}">
                <a16:creationId xmlns:a16="http://schemas.microsoft.com/office/drawing/2014/main" id="{FD167600-9972-4B21-A01E-5008FEFC1255}"/>
              </a:ext>
            </a:extLst>
          </p:cNvPr>
          <p:cNvCxnSpPr/>
          <p:nvPr/>
        </p:nvCxnSpPr>
        <p:spPr>
          <a:xfrm flipV="1">
            <a:off x="7122495" y="3457066"/>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244A591-9E75-4C29-93A5-64A1835CAB5D}"/>
              </a:ext>
            </a:extLst>
          </p:cNvPr>
          <p:cNvCxnSpPr>
            <a:cxnSpLocks/>
          </p:cNvCxnSpPr>
          <p:nvPr/>
        </p:nvCxnSpPr>
        <p:spPr>
          <a:xfrm>
            <a:off x="6995149" y="4483451"/>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6C6862D-7C96-4187-90FA-E4509F6FC4E9}"/>
              </a:ext>
            </a:extLst>
          </p:cNvPr>
          <p:cNvSpPr txBox="1"/>
          <p:nvPr/>
        </p:nvSpPr>
        <p:spPr>
          <a:xfrm>
            <a:off x="7829798" y="4440711"/>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77155214-D95B-42F7-A42F-EF250F1BE5B4}"/>
              </a:ext>
            </a:extLst>
          </p:cNvPr>
          <p:cNvSpPr txBox="1"/>
          <p:nvPr/>
        </p:nvSpPr>
        <p:spPr>
          <a:xfrm>
            <a:off x="6796449" y="3304245"/>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939C50BC-BFF1-479F-A843-AC80D596A49E}"/>
              </a:ext>
            </a:extLst>
          </p:cNvPr>
          <p:cNvSpPr txBox="1"/>
          <p:nvPr/>
        </p:nvSpPr>
        <p:spPr>
          <a:xfrm>
            <a:off x="6875884" y="441554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0" name="직사각형 9">
            <a:extLst>
              <a:ext uri="{FF2B5EF4-FFF2-40B4-BE49-F238E27FC236}">
                <a16:creationId xmlns:a16="http://schemas.microsoft.com/office/drawing/2014/main" id="{7CB9DBFE-3AB4-45AA-A2EC-AC391AAD3DE3}"/>
              </a:ext>
            </a:extLst>
          </p:cNvPr>
          <p:cNvSpPr/>
          <p:nvPr/>
        </p:nvSpPr>
        <p:spPr>
          <a:xfrm>
            <a:off x="4719979" y="915900"/>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05344271-5F01-40B9-82EE-7BCF58F7F914}"/>
              </a:ext>
            </a:extLst>
          </p:cNvPr>
          <p:cNvSpPr/>
          <p:nvPr/>
        </p:nvSpPr>
        <p:spPr>
          <a:xfrm>
            <a:off x="4719979" y="128336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BA5A519-AE05-4BB6-8E41-120FB6984B8B}"/>
              </a:ext>
            </a:extLst>
          </p:cNvPr>
          <p:cNvSpPr/>
          <p:nvPr/>
        </p:nvSpPr>
        <p:spPr>
          <a:xfrm>
            <a:off x="4719979" y="165083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8917BAC-1349-4E0A-B581-181B44595456}"/>
              </a:ext>
            </a:extLst>
          </p:cNvPr>
          <p:cNvSpPr/>
          <p:nvPr/>
        </p:nvSpPr>
        <p:spPr>
          <a:xfrm>
            <a:off x="5730145" y="917432"/>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E77EDF4-BC0E-4A18-8AAF-B2FA69C426E8}"/>
              </a:ext>
            </a:extLst>
          </p:cNvPr>
          <p:cNvSpPr/>
          <p:nvPr/>
        </p:nvSpPr>
        <p:spPr>
          <a:xfrm>
            <a:off x="5730145" y="1285864"/>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E5B1C2-A406-4F11-A005-65E32A042033}"/>
              </a:ext>
            </a:extLst>
          </p:cNvPr>
          <p:cNvSpPr/>
          <p:nvPr/>
        </p:nvSpPr>
        <p:spPr>
          <a:xfrm>
            <a:off x="5730145" y="1653333"/>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cxnSp>
        <p:nvCxnSpPr>
          <p:cNvPr id="30" name="직선 화살표 연결선 29">
            <a:extLst>
              <a:ext uri="{FF2B5EF4-FFF2-40B4-BE49-F238E27FC236}">
                <a16:creationId xmlns:a16="http://schemas.microsoft.com/office/drawing/2014/main" id="{4F9C9F57-BAF4-4E7B-A542-70BB5FD70F65}"/>
              </a:ext>
            </a:extLst>
          </p:cNvPr>
          <p:cNvCxnSpPr/>
          <p:nvPr/>
        </p:nvCxnSpPr>
        <p:spPr>
          <a:xfrm flipV="1">
            <a:off x="6923795" y="842973"/>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0776AA58-D5D5-4431-BB55-B44E30B65574}"/>
              </a:ext>
            </a:extLst>
          </p:cNvPr>
          <p:cNvCxnSpPr>
            <a:cxnSpLocks/>
          </p:cNvCxnSpPr>
          <p:nvPr/>
        </p:nvCxnSpPr>
        <p:spPr>
          <a:xfrm>
            <a:off x="6796449" y="1869358"/>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9F7BB6-F215-4165-8488-3B14A4983485}"/>
              </a:ext>
            </a:extLst>
          </p:cNvPr>
          <p:cNvSpPr txBox="1"/>
          <p:nvPr/>
        </p:nvSpPr>
        <p:spPr>
          <a:xfrm>
            <a:off x="7631098" y="1826618"/>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F361B6EC-32AF-4493-BDBD-A1F4816A0803}"/>
              </a:ext>
            </a:extLst>
          </p:cNvPr>
          <p:cNvSpPr txBox="1"/>
          <p:nvPr/>
        </p:nvSpPr>
        <p:spPr>
          <a:xfrm>
            <a:off x="6597749" y="690151"/>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36" name="TextBox 35">
            <a:extLst>
              <a:ext uri="{FF2B5EF4-FFF2-40B4-BE49-F238E27FC236}">
                <a16:creationId xmlns:a16="http://schemas.microsoft.com/office/drawing/2014/main" id="{C688E57E-33F4-437B-BD55-3A428F038850}"/>
              </a:ext>
            </a:extLst>
          </p:cNvPr>
          <p:cNvSpPr txBox="1"/>
          <p:nvPr/>
        </p:nvSpPr>
        <p:spPr>
          <a:xfrm>
            <a:off x="6677184" y="1801448"/>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37" name="원호 36">
            <a:extLst>
              <a:ext uri="{FF2B5EF4-FFF2-40B4-BE49-F238E27FC236}">
                <a16:creationId xmlns:a16="http://schemas.microsoft.com/office/drawing/2014/main" id="{91AFDE14-4288-45D2-B971-1FDAA3829E96}"/>
              </a:ext>
            </a:extLst>
          </p:cNvPr>
          <p:cNvSpPr/>
          <p:nvPr/>
        </p:nvSpPr>
        <p:spPr>
          <a:xfrm rot="10800000">
            <a:off x="6925449" y="381273"/>
            <a:ext cx="1613295" cy="1472442"/>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sp>
        <p:nvSpPr>
          <p:cNvPr id="11" name="타원 10">
            <a:extLst>
              <a:ext uri="{FF2B5EF4-FFF2-40B4-BE49-F238E27FC236}">
                <a16:creationId xmlns:a16="http://schemas.microsoft.com/office/drawing/2014/main" id="{0EB6EBA2-8F20-4EFC-ADD0-3D39FE4E080F}"/>
              </a:ext>
            </a:extLst>
          </p:cNvPr>
          <p:cNvSpPr/>
          <p:nvPr/>
        </p:nvSpPr>
        <p:spPr>
          <a:xfrm>
            <a:off x="4557164" y="3781772"/>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C4B336B5-86BA-4E0A-9E48-0F8E6A6BBA6B}"/>
              </a:ext>
            </a:extLst>
          </p:cNvPr>
          <p:cNvSpPr/>
          <p:nvPr/>
        </p:nvSpPr>
        <p:spPr>
          <a:xfrm>
            <a:off x="7790930" y="3945957"/>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B83F96B0-BF6A-42C1-8D28-910A04DFDC58}"/>
              </a:ext>
            </a:extLst>
          </p:cNvPr>
          <p:cNvSpPr/>
          <p:nvPr/>
        </p:nvSpPr>
        <p:spPr>
          <a:xfrm>
            <a:off x="7022150" y="1319438"/>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B5136557-C7A8-4710-9B1A-8C86F6EF834C}"/>
              </a:ext>
            </a:extLst>
          </p:cNvPr>
          <p:cNvSpPr txBox="1"/>
          <p:nvPr/>
        </p:nvSpPr>
        <p:spPr>
          <a:xfrm>
            <a:off x="2721283" y="3564251"/>
            <a:ext cx="1627369" cy="793166"/>
          </a:xfrm>
          <a:prstGeom prst="rect">
            <a:avLst/>
          </a:prstGeom>
          <a:noFill/>
        </p:spPr>
        <p:txBody>
          <a:bodyPr wrap="none" rtlCol="0">
            <a:spAutoFit/>
          </a:bodyPr>
          <a:lstStyle/>
          <a:p>
            <a:pPr algn="l"/>
            <a:r>
              <a:rPr lang="en-US" altLang="ko-KR" sz="2277">
                <a:latin typeface="Consolas" panose="020B0609020204030204" pitchFamily="49" charset="0"/>
              </a:rPr>
              <a:t>y=0</a:t>
            </a:r>
          </a:p>
          <a:p>
            <a:pPr algn="l"/>
            <a:r>
              <a:rPr lang="en-US" altLang="ko-KR" sz="2277">
                <a:latin typeface="Consolas" panose="020B0609020204030204" pitchFamily="49" charset="0"/>
              </a:rPr>
              <a:t>y_hat=0.1</a:t>
            </a:r>
            <a:endParaRPr lang="ko-KR" altLang="en-US" sz="2277">
              <a:latin typeface="Consolas" panose="020B0609020204030204" pitchFamily="49" charset="0"/>
            </a:endParaRPr>
          </a:p>
        </p:txBody>
      </p:sp>
      <p:cxnSp>
        <p:nvCxnSpPr>
          <p:cNvPr id="14" name="직선 연결선 13">
            <a:extLst>
              <a:ext uri="{FF2B5EF4-FFF2-40B4-BE49-F238E27FC236}">
                <a16:creationId xmlns:a16="http://schemas.microsoft.com/office/drawing/2014/main" id="{DA678C3D-491D-4006-88CA-59789CA3CC91}"/>
              </a:ext>
            </a:extLst>
          </p:cNvPr>
          <p:cNvCxnSpPr>
            <a:cxnSpLocks/>
          </p:cNvCxnSpPr>
          <p:nvPr/>
        </p:nvCxnSpPr>
        <p:spPr>
          <a:xfrm>
            <a:off x="4386189" y="3463481"/>
            <a:ext cx="543630" cy="1405286"/>
          </a:xfrm>
          <a:prstGeom prst="line">
            <a:avLst/>
          </a:prstGeom>
        </p:spPr>
        <p:style>
          <a:lnRef idx="1">
            <a:schemeClr val="dk1"/>
          </a:lnRef>
          <a:fillRef idx="0">
            <a:schemeClr val="dk1"/>
          </a:fillRef>
          <a:effectRef idx="0">
            <a:schemeClr val="dk1"/>
          </a:effectRef>
          <a:fontRef idx="minor">
            <a:schemeClr val="tx1"/>
          </a:fontRef>
        </p:style>
      </p:cxnSp>
      <p:sp>
        <p:nvSpPr>
          <p:cNvPr id="24" name="화살표: 오른쪽 23">
            <a:extLst>
              <a:ext uri="{FF2B5EF4-FFF2-40B4-BE49-F238E27FC236}">
                <a16:creationId xmlns:a16="http://schemas.microsoft.com/office/drawing/2014/main" id="{3C9C749E-9A99-48F7-B928-90CC57BADD30}"/>
              </a:ext>
            </a:extLst>
          </p:cNvPr>
          <p:cNvSpPr/>
          <p:nvPr/>
        </p:nvSpPr>
        <p:spPr>
          <a:xfrm>
            <a:off x="4634191" y="4659716"/>
            <a:ext cx="625239" cy="2424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01CBA9CA-98A0-4301-B37F-BFDDF919E605}"/>
              </a:ext>
            </a:extLst>
          </p:cNvPr>
          <p:cNvSpPr>
            <a:spLocks noGrp="1"/>
          </p:cNvSpPr>
          <p:nvPr>
            <p:ph type="body" sz="quarter" idx="19"/>
          </p:nvPr>
        </p:nvSpPr>
        <p:spPr/>
        <p:txBody>
          <a:bodyPr/>
          <a:lstStyle/>
          <a:p>
            <a:r>
              <a:rPr lang="ko-KR" altLang="en-US"/>
              <a:t>다중 분류 신경망</a:t>
            </a:r>
          </a:p>
        </p:txBody>
      </p:sp>
      <p:sp>
        <p:nvSpPr>
          <p:cNvPr id="8" name="텍스트 개체 틀 6">
            <a:extLst>
              <a:ext uri="{FF2B5EF4-FFF2-40B4-BE49-F238E27FC236}">
                <a16:creationId xmlns:a16="http://schemas.microsoft.com/office/drawing/2014/main" id="{FA4FCC8C-4EEC-4D71-9D36-1BE57F8E59A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1" name="직선 연결선 40">
            <a:extLst>
              <a:ext uri="{FF2B5EF4-FFF2-40B4-BE49-F238E27FC236}">
                <a16:creationId xmlns:a16="http://schemas.microsoft.com/office/drawing/2014/main" id="{B2790955-94D1-4445-80E9-C9D7C6DE2481}"/>
              </a:ext>
            </a:extLst>
          </p:cNvPr>
          <p:cNvCxnSpPr>
            <a:cxnSpLocks/>
          </p:cNvCxnSpPr>
          <p:nvPr/>
        </p:nvCxnSpPr>
        <p:spPr>
          <a:xfrm flipH="1">
            <a:off x="7536011" y="3399601"/>
            <a:ext cx="908380" cy="1351637"/>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AD97D827-F9E6-4CD8-B39D-397A10382257}"/>
              </a:ext>
            </a:extLst>
          </p:cNvPr>
          <p:cNvSpPr txBox="1"/>
          <p:nvPr/>
        </p:nvSpPr>
        <p:spPr>
          <a:xfrm>
            <a:off x="5740568" y="487818"/>
            <a:ext cx="354584" cy="461665"/>
          </a:xfrm>
          <a:prstGeom prst="rect">
            <a:avLst/>
          </a:prstGeom>
          <a:noFill/>
        </p:spPr>
        <p:txBody>
          <a:bodyPr wrap="none" rtlCol="0">
            <a:spAutoFit/>
          </a:bodyPr>
          <a:lstStyle/>
          <a:p>
            <a:pPr algn="l"/>
            <a:r>
              <a:rPr lang="en-US" altLang="ko-KR" sz="2400">
                <a:latin typeface="Consolas" panose="020B0609020204030204" pitchFamily="49" charset="0"/>
              </a:rPr>
              <a:t>y</a:t>
            </a:r>
            <a:endParaRPr lang="ko-KR" altLang="en-US" sz="2400">
              <a:latin typeface="Consolas" panose="020B0609020204030204" pitchFamily="49" charset="0"/>
            </a:endParaRPr>
          </a:p>
        </p:txBody>
      </p:sp>
      <p:sp>
        <p:nvSpPr>
          <p:cNvPr id="42" name="TextBox 41">
            <a:extLst>
              <a:ext uri="{FF2B5EF4-FFF2-40B4-BE49-F238E27FC236}">
                <a16:creationId xmlns:a16="http://schemas.microsoft.com/office/drawing/2014/main" id="{DE8FCF74-B030-4714-B768-D73732079F85}"/>
              </a:ext>
            </a:extLst>
          </p:cNvPr>
          <p:cNvSpPr txBox="1"/>
          <p:nvPr/>
        </p:nvSpPr>
        <p:spPr>
          <a:xfrm>
            <a:off x="4503095" y="506490"/>
            <a:ext cx="1034257" cy="461665"/>
          </a:xfrm>
          <a:prstGeom prst="rect">
            <a:avLst/>
          </a:prstGeom>
          <a:noFill/>
        </p:spPr>
        <p:txBody>
          <a:bodyPr wrap="none" rtlCol="0">
            <a:spAutoFit/>
          </a:bodyPr>
          <a:lstStyle/>
          <a:p>
            <a:pPr algn="l"/>
            <a:r>
              <a:rPr lang="en-US" altLang="ko-KR" sz="2400">
                <a:latin typeface="Consolas" panose="020B0609020204030204" pitchFamily="49" charset="0"/>
              </a:rPr>
              <a:t>y_hat</a:t>
            </a:r>
            <a:endParaRPr lang="ko-KR" altLang="en-US" sz="2400">
              <a:latin typeface="Consolas" panose="020B0609020204030204" pitchFamily="49" charset="0"/>
            </a:endParaRPr>
          </a:p>
        </p:txBody>
      </p:sp>
      <p:cxnSp>
        <p:nvCxnSpPr>
          <p:cNvPr id="43" name="직선 연결선 42">
            <a:extLst>
              <a:ext uri="{FF2B5EF4-FFF2-40B4-BE49-F238E27FC236}">
                <a16:creationId xmlns:a16="http://schemas.microsoft.com/office/drawing/2014/main" id="{1ACE2A5B-1F5E-4648-8980-1905B613FF8C}"/>
              </a:ext>
            </a:extLst>
          </p:cNvPr>
          <p:cNvCxnSpPr>
            <a:cxnSpLocks/>
          </p:cNvCxnSpPr>
          <p:nvPr/>
        </p:nvCxnSpPr>
        <p:spPr>
          <a:xfrm>
            <a:off x="6719090" y="884392"/>
            <a:ext cx="723760" cy="1359806"/>
          </a:xfrm>
          <a:prstGeom prst="line">
            <a:avLst/>
          </a:prstGeom>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42B5C47-1E62-481D-B9ED-8D931B5B32FD}"/>
              </a:ext>
            </a:extLst>
          </p:cNvPr>
          <p:cNvSpPr txBox="1"/>
          <p:nvPr/>
        </p:nvSpPr>
        <p:spPr>
          <a:xfrm>
            <a:off x="5620100" y="100032"/>
            <a:ext cx="694421" cy="461665"/>
          </a:xfrm>
          <a:prstGeom prst="rect">
            <a:avLst/>
          </a:prstGeom>
          <a:noFill/>
        </p:spPr>
        <p:txBody>
          <a:bodyPr wrap="none" rtlCol="0">
            <a:spAutoFit/>
          </a:bodyPr>
          <a:lstStyle/>
          <a:p>
            <a:pPr algn="l"/>
            <a:r>
              <a:rPr lang="en-US" altLang="ko-KR" sz="2400">
                <a:latin typeface="Consolas" panose="020B0609020204030204" pitchFamily="49" charset="0"/>
              </a:rPr>
              <a:t>y=1</a:t>
            </a:r>
            <a:endParaRPr lang="ko-KR" altLang="en-US" sz="2400">
              <a:latin typeface="Consolas" panose="020B0609020204030204" pitchFamily="49" charset="0"/>
            </a:endParaRPr>
          </a:p>
        </p:txBody>
      </p:sp>
    </p:spTree>
    <p:extLst>
      <p:ext uri="{BB962C8B-B14F-4D97-AF65-F5344CB8AC3E}">
        <p14:creationId xmlns:p14="http://schemas.microsoft.com/office/powerpoint/2010/main" val="190126991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155760" y="1925043"/>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155760" y="1925043"/>
                <a:ext cx="4471289" cy="651269"/>
              </a:xfrm>
              <a:prstGeom prst="rect">
                <a:avLst/>
              </a:prstGeom>
              <a:blipFill>
                <a:blip r:embed="rId3"/>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155759"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oMath>
                </a14:m>
                <a:r>
                  <a:rPr lang="ko-KR" altLang="en-US" sz="2657">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155759" y="2973277"/>
                <a:ext cx="1648208" cy="649345"/>
              </a:xfrm>
              <a:prstGeom prst="rect">
                <a:avLst/>
              </a:prstGeom>
              <a:blipFill>
                <a:blip r:embed="rId4"/>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236871"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oMath>
                </a14:m>
                <a:r>
                  <a:rPr lang="ko-KR" altLang="en-US" sz="2657">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236871" y="2973277"/>
                <a:ext cx="1648208" cy="649345"/>
              </a:xfrm>
              <a:prstGeom prst="rect">
                <a:avLst/>
              </a:prstGeom>
              <a:blipFill>
                <a:blip r:embed="rId5"/>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399834" y="2973277"/>
                <a:ext cx="1648208"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oMath>
                </a14:m>
                <a:r>
                  <a:rPr lang="ko-KR" altLang="en-US" sz="2657">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399834" y="2973277"/>
                <a:ext cx="1648208" cy="651269"/>
              </a:xfrm>
              <a:prstGeom prst="rect">
                <a:avLst/>
              </a:prstGeom>
              <a:blipFill>
                <a:blip r:embed="rId6"/>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155760" y="3909431"/>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155760" y="3909431"/>
                <a:ext cx="5909951" cy="723018"/>
              </a:xfrm>
              <a:prstGeom prst="rect">
                <a:avLst/>
              </a:prstGeom>
              <a:blipFill>
                <a:blip r:embed="rId7"/>
                <a:stretch>
                  <a:fillRect l="-103"/>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CCC95ED-4041-455F-9D30-79B613285779}"/>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A154C176-758E-48A0-82AF-88A423D12B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9551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4560416"/>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사람 수준의 이미지 분류</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음성 인식</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필기 인식</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번역</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a:t>
            </a:r>
            <a:r>
              <a:rPr lang="en-US" altLang="ko-KR" sz="1708" b="1">
                <a:latin typeface="맑은 고딕" panose="020B0503020000020004" pitchFamily="50" charset="-127"/>
                <a:ea typeface="맑은 고딕" panose="020B0503020000020004" pitchFamily="50" charset="-127"/>
              </a:rPr>
              <a:t>TTS </a:t>
            </a:r>
            <a:r>
              <a:rPr lang="ko-KR" altLang="en-US" sz="1708" b="1">
                <a:latin typeface="맑은 고딕" panose="020B0503020000020004" pitchFamily="50" charset="-127"/>
                <a:ea typeface="맑은 고딕" panose="020B0503020000020004" pitchFamily="50" charset="-127"/>
              </a:rPr>
              <a:t>변환</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디지털 비서</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자율 주행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광고 타게팅</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웹 엔진 결과</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자연어 질의 대답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바둑</a:t>
            </a:r>
            <a:endParaRPr lang="en-US" altLang="ko-KR" sz="1708" b="1">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7EC75E5B-6607-4693-B26A-8FB7C6921CE1}"/>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딥러닝의 성과</a:t>
            </a:r>
          </a:p>
        </p:txBody>
      </p:sp>
      <p:sp>
        <p:nvSpPr>
          <p:cNvPr id="4" name="텍스트 개체 틀 3">
            <a:extLst>
              <a:ext uri="{FF2B5EF4-FFF2-40B4-BE49-F238E27FC236}">
                <a16:creationId xmlns:a16="http://schemas.microsoft.com/office/drawing/2014/main" id="{15146F06-5B31-4684-AF1D-DD233F4333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41015584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46635" y="1849682"/>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46635" y="1849682"/>
                <a:ext cx="5909951" cy="723018"/>
              </a:xfrm>
              <a:prstGeom prst="rect">
                <a:avLst/>
              </a:prstGeom>
              <a:blipFill>
                <a:blip r:embed="rId3"/>
                <a:stretch>
                  <a:fillRect l="-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56598" y="2862212"/>
                <a:ext cx="2228431"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56598" y="2862212"/>
                <a:ext cx="2228431" cy="72321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581320"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581320" y="2862212"/>
                <a:ext cx="1772793" cy="7232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5951059"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5951059" y="2862212"/>
                <a:ext cx="1772793" cy="7232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886521" y="3923971"/>
                <a:ext cx="7227556" cy="970074"/>
              </a:xfrm>
              <a:prstGeom prst="rect">
                <a:avLst/>
              </a:prstGeom>
              <a:noFill/>
            </p:spPr>
            <p:txBody>
              <a:bodyPr wrap="none" lIns="0" tIns="0" rIns="0" bIns="0" rtlCol="0">
                <a:spAutoFit/>
              </a:bodyPr>
              <a:lstStyle/>
              <a:p>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m:rPr>
                            <m:sty m:val="p"/>
                          </m:rPr>
                          <a:rPr lang="en-US" altLang="ko-KR" sz="2277" i="1">
                            <a:latin typeface="Cambria Math" panose="02040503050406030204" pitchFamily="18" charset="0"/>
                          </a:rPr>
                          <m:t>L</m:t>
                        </m:r>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oMath>
                </a14:m>
                <a:r>
                  <a:rPr lang="en-US" altLang="ko-KR" sz="2277"/>
                  <a:t> </a:t>
                </a:r>
                <a14:m>
                  <m:oMath xmlns:m="http://schemas.openxmlformats.org/officeDocument/2006/math">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1</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en>
                        </m:f>
                      </m:e>
                    </m:d>
                  </m:oMath>
                </a14:m>
                <a:r>
                  <a:rPr lang="en-US" altLang="ko-KR" sz="2277">
                    <a:ea typeface="Cambria Math" panose="02040503050406030204" pitchFamily="18" charset="0"/>
                  </a:rPr>
                  <a:t> </a:t>
                </a:r>
                <a14:m>
                  <m:oMath xmlns:m="http://schemas.openxmlformats.org/officeDocument/2006/math">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t> </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2</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3</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endParaRPr lang="en-US" altLang="ko-KR" sz="2277">
                  <a:latin typeface="Consolas" panose="020B0609020204030204" pitchFamily="49" charset="0"/>
                </a:endParaRPr>
              </a:p>
              <a:p>
                <a:r>
                  <a:rPr lang="en-US" altLang="ko-KR" sz="2277">
                    <a:latin typeface="Consolas" panose="020B0609020204030204" pitchFamily="49" charset="0"/>
                  </a:rPr>
                  <a:t> </a:t>
                </a:r>
                <a14:m>
                  <m:oMath xmlns:m="http://schemas.openxmlformats.org/officeDocument/2006/math">
                    <m:r>
                      <a:rPr lang="en-US" altLang="ko-KR" sz="2277">
                        <a:latin typeface="Cambria Math" panose="02040503050406030204" pitchFamily="18" charset="0"/>
                      </a:rPr>
                      <m:t>     </m:t>
                    </m:r>
                    <m:r>
                      <a:rPr lang="en-US" altLang="ko-KR" sz="2277" i="1">
                        <a:latin typeface="Cambria Math" panose="02040503050406030204" pitchFamily="18" charset="0"/>
                      </a:rPr>
                      <m:t>=</m:t>
                    </m:r>
                  </m:oMath>
                </a14:m>
                <a:r>
                  <a:rPr lang="en-US" altLang="ko-KR" sz="2277">
                    <a:latin typeface="Consolas" panose="020B0609020204030204" pitchFamily="49" charset="0"/>
                  </a:rPr>
                  <a:t> </a:t>
                </a:r>
                <a14:m>
                  <m:oMath xmlns:m="http://schemas.openxmlformats.org/officeDocument/2006/math">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𝑦</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latin typeface="Consolas" panose="020B0609020204030204" pitchFamily="49" charset="0"/>
                  </a:rPr>
                  <a:t> </a:t>
                </a:r>
                <a:endParaRPr lang="ko-KR" altLang="en-US" sz="2277">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886521" y="3923971"/>
                <a:ext cx="7227556" cy="970074"/>
              </a:xfrm>
              <a:prstGeom prst="rect">
                <a:avLst/>
              </a:prstGeom>
              <a:blipFill>
                <a:blip r:embed="rId7"/>
                <a:stretch>
                  <a:fillRect b="-75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886521" y="5320675"/>
                <a:ext cx="2027606" cy="597087"/>
              </a:xfrm>
              <a:prstGeom prst="rect">
                <a:avLst/>
              </a:prstGeom>
              <a:noFill/>
            </p:spPr>
            <p:txBody>
              <a:bodyPr wrap="none" lIns="0" tIns="0" rIns="0" bIns="0" rtlCol="0">
                <a:spAutoFit/>
              </a:bodyPr>
              <a:lstStyle/>
              <a:p>
                <a14:m>
                  <m:oMath xmlns:m="http://schemas.openxmlformats.org/officeDocument/2006/math">
                    <m:f>
                      <m:fPr>
                        <m:ctrlPr>
                          <a:rPr lang="en-US" altLang="ko-KR" sz="2657" b="1" i="1">
                            <a:latin typeface="Cambria Math" panose="02040503050406030204" pitchFamily="18" charset="0"/>
                          </a:rPr>
                        </m:ctrlPr>
                      </m:fPr>
                      <m:num>
                        <m:r>
                          <a:rPr lang="en-US" altLang="ko-KR" sz="2657" b="1" i="1">
                            <a:latin typeface="Cambria Math" panose="02040503050406030204" pitchFamily="18" charset="0"/>
                          </a:rPr>
                          <m:t>𝝏</m:t>
                        </m:r>
                        <m:r>
                          <a:rPr lang="en-US" altLang="ko-KR" sz="2657" b="1" i="1">
                            <a:latin typeface="Cambria Math" panose="02040503050406030204" pitchFamily="18" charset="0"/>
                          </a:rPr>
                          <m:t>𝑳</m:t>
                        </m:r>
                      </m:num>
                      <m:den>
                        <m:r>
                          <a:rPr lang="en-US" altLang="ko-KR" sz="2657" b="1" i="1">
                            <a:latin typeface="Cambria Math" panose="02040503050406030204" pitchFamily="18" charset="0"/>
                          </a:rPr>
                          <m:t>𝝏</m:t>
                        </m:r>
                        <m:r>
                          <a:rPr lang="en-US" altLang="ko-KR" sz="2657" b="1" i="1">
                            <a:latin typeface="Cambria Math" panose="02040503050406030204" pitchFamily="18" charset="0"/>
                          </a:rPr>
                          <m:t>𝒛</m:t>
                        </m:r>
                      </m:den>
                    </m:f>
                    <m:r>
                      <a:rPr lang="en-US" altLang="ko-KR" sz="2657" b="1" i="1">
                        <a:latin typeface="Cambria Math" panose="02040503050406030204" pitchFamily="18" charset="0"/>
                      </a:rPr>
                      <m:t>=</m:t>
                    </m:r>
                    <m:d>
                      <m:dPr>
                        <m:ctrlPr>
                          <a:rPr lang="en-US" altLang="ko-KR" sz="2657" b="1" i="1">
                            <a:latin typeface="Cambria Math" panose="02040503050406030204" pitchFamily="18" charset="0"/>
                            <a:ea typeface="Cambria Math" panose="02040503050406030204" pitchFamily="18" charset="0"/>
                          </a:rPr>
                        </m:ctrlPr>
                      </m:dPr>
                      <m:e>
                        <m:r>
                          <a:rPr lang="en-US" altLang="ko-KR" sz="2657" b="1" i="1">
                            <a:latin typeface="Cambria Math" panose="02040503050406030204" pitchFamily="18" charset="0"/>
                            <a:ea typeface="Cambria Math" panose="02040503050406030204" pitchFamily="18" charset="0"/>
                          </a:rPr>
                          <m:t>𝒂</m:t>
                        </m:r>
                        <m:r>
                          <a:rPr lang="en-US" altLang="ko-KR" sz="2657" b="1" i="1">
                            <a:latin typeface="Cambria Math" panose="02040503050406030204" pitchFamily="18" charset="0"/>
                            <a:ea typeface="Cambria Math" panose="02040503050406030204" pitchFamily="18" charset="0"/>
                          </a:rPr>
                          <m:t>−</m:t>
                        </m:r>
                        <m:r>
                          <a:rPr lang="en-US" altLang="ko-KR" sz="2657" b="1" i="1">
                            <a:latin typeface="Cambria Math" panose="02040503050406030204" pitchFamily="18" charset="0"/>
                            <a:ea typeface="Cambria Math" panose="02040503050406030204" pitchFamily="18" charset="0"/>
                          </a:rPr>
                          <m:t>𝒚</m:t>
                        </m:r>
                      </m:e>
                    </m:d>
                  </m:oMath>
                </a14:m>
                <a:r>
                  <a:rPr lang="en-US" altLang="ko-KR" sz="2657" b="1">
                    <a:latin typeface="Consolas" panose="020B0609020204030204" pitchFamily="49" charset="0"/>
                  </a:rPr>
                  <a:t> </a:t>
                </a:r>
                <a:endParaRPr lang="ko-KR" altLang="en-US" sz="2657" b="1">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886521" y="5320675"/>
                <a:ext cx="2027606" cy="597087"/>
              </a:xfrm>
              <a:prstGeom prst="rect">
                <a:avLst/>
              </a:prstGeom>
              <a:blipFill>
                <a:blip r:embed="rId8"/>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4ED6343-F034-4E57-B7FD-2CDA7827134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4B941BDC-AF95-48A0-B4CF-302C3CBA7D9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9FE4E42-46A6-46C2-AC49-7369C537BDFD}"/>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p:spTree>
    <p:extLst>
      <p:ext uri="{BB962C8B-B14F-4D97-AF65-F5344CB8AC3E}">
        <p14:creationId xmlns:p14="http://schemas.microsoft.com/office/powerpoint/2010/main" val="113611748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FAFD0F-2820-4FDB-949D-646474099A10}"/>
              </a:ext>
            </a:extLst>
          </p:cNvPr>
          <p:cNvSpPr txBox="1"/>
          <p:nvPr/>
        </p:nvSpPr>
        <p:spPr>
          <a:xfrm>
            <a:off x="276743" y="1001892"/>
            <a:ext cx="6917278" cy="2457789"/>
          </a:xfrm>
          <a:prstGeom prst="rect">
            <a:avLst/>
          </a:prstGeom>
          <a:noFill/>
        </p:spPr>
        <p:txBody>
          <a:bodyPr wrap="none" rtlCol="0">
            <a:spAutoFit/>
          </a:bodyPr>
          <a:lstStyle/>
          <a:p>
            <a:pPr algn="l"/>
            <a:r>
              <a:rPr lang="en-US" altLang="ko-KR" sz="1708">
                <a:latin typeface="Consolas" panose="020B0609020204030204" pitchFamily="49" charset="0"/>
              </a:rPr>
              <a:t>import numpy as np</a:t>
            </a:r>
          </a:p>
          <a:p>
            <a:pPr algn="l"/>
            <a:r>
              <a:rPr lang="en-US" altLang="ko-KR" sz="1708">
                <a:latin typeface="Consolas" panose="020B0609020204030204" pitchFamily="49" charset="0"/>
              </a:rPr>
              <a:t>temp = np.array([[2.20,1.39,0.85],</a:t>
            </a:r>
          </a:p>
          <a:p>
            <a:pPr algn="l"/>
            <a:r>
              <a:rPr lang="en-US" altLang="ko-KR" sz="1708">
                <a:latin typeface="Consolas" panose="020B0609020204030204" pitchFamily="49" charset="0"/>
              </a:rPr>
              <a:t>                 [0.00,-1.39,-2.20]])</a:t>
            </a:r>
          </a:p>
          <a:p>
            <a:pPr algn="l"/>
            <a:r>
              <a:rPr lang="en-US" altLang="ko-KR" sz="1708">
                <a:latin typeface="Consolas" panose="020B0609020204030204" pitchFamily="49" charset="0"/>
              </a:rPr>
              <a:t>print(temp)</a:t>
            </a:r>
          </a:p>
          <a:p>
            <a:pPr algn="l"/>
            <a:r>
              <a:rPr lang="en-US" altLang="ko-KR" sz="1708">
                <a:latin typeface="Consolas" panose="020B0609020204030204" pitchFamily="49" charset="0"/>
              </a:rPr>
              <a:t>exp_temp = np.exp(temp)</a:t>
            </a:r>
          </a:p>
          <a:p>
            <a:pPr algn="l"/>
            <a:r>
              <a:rPr lang="en-US" altLang="ko-KR" sz="1708">
                <a:latin typeface="Consolas" panose="020B0609020204030204" pitchFamily="49" charset="0"/>
              </a:rPr>
              <a:t>print(exp_temp)</a:t>
            </a:r>
          </a:p>
          <a:p>
            <a:pPr algn="l"/>
            <a:r>
              <a:rPr lang="en-US" altLang="ko-KR" sz="1708">
                <a:latin typeface="Consolas" panose="020B0609020204030204" pitchFamily="49" charset="0"/>
              </a:rPr>
              <a:t>print(np.sum(exp_temp, axis=1))</a:t>
            </a:r>
          </a:p>
          <a:p>
            <a:pPr algn="l"/>
            <a:r>
              <a:rPr lang="en-US" altLang="ko-KR" sz="1708">
                <a:latin typeface="Consolas" panose="020B0609020204030204" pitchFamily="49" charset="0"/>
              </a:rPr>
              <a:t>ret = exp_temp / np.sum(exp_temp, axis=1).reshape(-1, 1)</a:t>
            </a:r>
          </a:p>
          <a:p>
            <a:pPr algn="l"/>
            <a:r>
              <a:rPr lang="en-US" altLang="ko-KR" sz="1708">
                <a:latin typeface="Consolas" panose="020B0609020204030204" pitchFamily="49" charset="0"/>
              </a:rPr>
              <a:t># print( ret )</a:t>
            </a:r>
            <a:endParaRPr lang="ko-KR" altLang="en-US" sz="1708">
              <a:latin typeface="Consolas" panose="020B0609020204030204" pitchFamily="49" charset="0"/>
            </a:endParaRPr>
          </a:p>
        </p:txBody>
      </p:sp>
      <p:sp>
        <p:nvSpPr>
          <p:cNvPr id="4" name="직사각형 3">
            <a:extLst>
              <a:ext uri="{FF2B5EF4-FFF2-40B4-BE49-F238E27FC236}">
                <a16:creationId xmlns:a16="http://schemas.microsoft.com/office/drawing/2014/main" id="{6C98756E-7AF5-452F-8FB5-793B136C515D}"/>
              </a:ext>
            </a:extLst>
          </p:cNvPr>
          <p:cNvSpPr/>
          <p:nvPr/>
        </p:nvSpPr>
        <p:spPr>
          <a:xfrm>
            <a:off x="286529"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E0B89FF-B2A1-4375-BB30-D66C3F517C42}"/>
              </a:ext>
            </a:extLst>
          </p:cNvPr>
          <p:cNvSpPr/>
          <p:nvPr/>
        </p:nvSpPr>
        <p:spPr>
          <a:xfrm>
            <a:off x="105856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41C892-A920-40F0-9DBA-2902FBC8FEEF}"/>
              </a:ext>
            </a:extLst>
          </p:cNvPr>
          <p:cNvSpPr/>
          <p:nvPr/>
        </p:nvSpPr>
        <p:spPr>
          <a:xfrm>
            <a:off x="183060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0.85</a:t>
            </a:r>
            <a:endParaRPr lang="ko-KR" altLang="en-US" sz="1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CEB7B48-C57D-43F3-9656-2551A28A0E1C}"/>
              </a:ext>
            </a:extLst>
          </p:cNvPr>
          <p:cNvSpPr/>
          <p:nvPr/>
        </p:nvSpPr>
        <p:spPr>
          <a:xfrm>
            <a:off x="286529"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0.00</a:t>
            </a:r>
            <a:endParaRPr lang="ko-KR" altLang="en-US" sz="1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79B3B06-55BA-4F19-8FA1-09D9A6D36C11}"/>
              </a:ext>
            </a:extLst>
          </p:cNvPr>
          <p:cNvSpPr/>
          <p:nvPr/>
        </p:nvSpPr>
        <p:spPr>
          <a:xfrm>
            <a:off x="105856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9C485CB-E408-47A4-87CA-6772AD445B6E}"/>
              </a:ext>
            </a:extLst>
          </p:cNvPr>
          <p:cNvSpPr/>
          <p:nvPr/>
        </p:nvSpPr>
        <p:spPr>
          <a:xfrm>
            <a:off x="183060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3099A896-1528-4BC9-99B9-BC70B9E76284}"/>
              </a:ext>
            </a:extLst>
          </p:cNvPr>
          <p:cNvSpPr txBox="1"/>
          <p:nvPr/>
        </p:nvSpPr>
        <p:spPr>
          <a:xfrm>
            <a:off x="986547" y="3978222"/>
            <a:ext cx="825867" cy="442750"/>
          </a:xfrm>
          <a:prstGeom prst="rect">
            <a:avLst/>
          </a:prstGeom>
          <a:noFill/>
        </p:spPr>
        <p:txBody>
          <a:bodyPr wrap="none" rtlCol="0">
            <a:spAutoFit/>
          </a:bodyPr>
          <a:lstStyle/>
          <a:p>
            <a:pPr algn="l"/>
            <a:r>
              <a:rPr lang="en-US" altLang="ko-KR" sz="2277">
                <a:latin typeface="Consolas" panose="020B0609020204030204" pitchFamily="49" charset="0"/>
              </a:rPr>
              <a:t>temp</a:t>
            </a:r>
            <a:endParaRPr lang="ko-KR" altLang="en-US" sz="2277">
              <a:latin typeface="Consolas" panose="020B0609020204030204" pitchFamily="49" charset="0"/>
            </a:endParaRPr>
          </a:p>
        </p:txBody>
      </p:sp>
      <p:sp>
        <p:nvSpPr>
          <p:cNvPr id="25" name="직사각형 24">
            <a:extLst>
              <a:ext uri="{FF2B5EF4-FFF2-40B4-BE49-F238E27FC236}">
                <a16:creationId xmlns:a16="http://schemas.microsoft.com/office/drawing/2014/main" id="{13D447B0-29F9-4C96-B405-37BACB3DFEDD}"/>
              </a:ext>
            </a:extLst>
          </p:cNvPr>
          <p:cNvSpPr/>
          <p:nvPr/>
        </p:nvSpPr>
        <p:spPr>
          <a:xfrm>
            <a:off x="2984058"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9.02</a:t>
            </a: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61F574E-989C-4BFE-A622-7A801D0803D1}"/>
              </a:ext>
            </a:extLst>
          </p:cNvPr>
          <p:cNvSpPr/>
          <p:nvPr/>
        </p:nvSpPr>
        <p:spPr>
          <a:xfrm>
            <a:off x="375609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4.01</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E89AE2BD-1D49-4A6C-B51D-DD6969CAD6A2}"/>
              </a:ext>
            </a:extLst>
          </p:cNvPr>
          <p:cNvSpPr/>
          <p:nvPr/>
        </p:nvSpPr>
        <p:spPr>
          <a:xfrm>
            <a:off x="452813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2.33</a:t>
            </a: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FD80C29-A6E6-421F-AFAE-66F09A25377C}"/>
              </a:ext>
            </a:extLst>
          </p:cNvPr>
          <p:cNvSpPr/>
          <p:nvPr/>
        </p:nvSpPr>
        <p:spPr>
          <a:xfrm>
            <a:off x="2984058"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1.00</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BF07339-F91D-4ECF-A2E6-12154C04CA55}"/>
              </a:ext>
            </a:extLst>
          </p:cNvPr>
          <p:cNvSpPr/>
          <p:nvPr/>
        </p:nvSpPr>
        <p:spPr>
          <a:xfrm>
            <a:off x="375609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0.24</a:t>
            </a: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A581F8E-C78F-4C98-9175-E3FD55AA19E3}"/>
              </a:ext>
            </a:extLst>
          </p:cNvPr>
          <p:cNvSpPr/>
          <p:nvPr/>
        </p:nvSpPr>
        <p:spPr>
          <a:xfrm>
            <a:off x="452813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0.11</a:t>
            </a:r>
            <a:endParaRPr lang="ko-KR" altLang="en-US" sz="16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93A13021-4158-469C-87B6-99B78876F4EF}"/>
              </a:ext>
            </a:extLst>
          </p:cNvPr>
          <p:cNvSpPr txBox="1"/>
          <p:nvPr/>
        </p:nvSpPr>
        <p:spPr>
          <a:xfrm>
            <a:off x="3370077" y="3938449"/>
            <a:ext cx="1467068" cy="442750"/>
          </a:xfrm>
          <a:prstGeom prst="rect">
            <a:avLst/>
          </a:prstGeom>
          <a:noFill/>
        </p:spPr>
        <p:txBody>
          <a:bodyPr wrap="none" rtlCol="0">
            <a:spAutoFit/>
          </a:bodyPr>
          <a:lstStyle/>
          <a:p>
            <a:pPr algn="l"/>
            <a:r>
              <a:rPr lang="en-US" altLang="ko-KR" sz="2277">
                <a:latin typeface="Consolas" panose="020B0609020204030204" pitchFamily="49" charset="0"/>
              </a:rPr>
              <a:t>exp_temp</a:t>
            </a:r>
            <a:endParaRPr lang="ko-KR" altLang="en-US" sz="2277">
              <a:latin typeface="Consolas" panose="020B0609020204030204" pitchFamily="49" charset="0"/>
            </a:endParaRPr>
          </a:p>
        </p:txBody>
      </p:sp>
      <p:sp>
        <p:nvSpPr>
          <p:cNvPr id="33" name="직사각형 32">
            <a:extLst>
              <a:ext uri="{FF2B5EF4-FFF2-40B4-BE49-F238E27FC236}">
                <a16:creationId xmlns:a16="http://schemas.microsoft.com/office/drawing/2014/main" id="{1BAB453F-72B3-4B42-98A9-CCF5FEC378B3}"/>
              </a:ext>
            </a:extLst>
          </p:cNvPr>
          <p:cNvSpPr/>
          <p:nvPr/>
        </p:nvSpPr>
        <p:spPr>
          <a:xfrm>
            <a:off x="3183037" y="33845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7D4AE86-5085-4824-BAA0-E95B5913B3B0}"/>
              </a:ext>
            </a:extLst>
          </p:cNvPr>
          <p:cNvSpPr/>
          <p:nvPr/>
        </p:nvSpPr>
        <p:spPr>
          <a:xfrm>
            <a:off x="3955074" y="3384549"/>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23195AF-CD8E-471D-A6A4-928CB6F66B28}"/>
              </a:ext>
            </a:extLst>
          </p:cNvPr>
          <p:cNvSpPr/>
          <p:nvPr/>
        </p:nvSpPr>
        <p:spPr>
          <a:xfrm>
            <a:off x="6323121"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DA5652F-0AD3-4E0A-A0C3-DCB0AEDD81E2}"/>
              </a:ext>
            </a:extLst>
          </p:cNvPr>
          <p:cNvSpPr/>
          <p:nvPr/>
        </p:nvSpPr>
        <p:spPr>
          <a:xfrm>
            <a:off x="6322499"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D5CAFC9C-222E-4143-8A62-5B5530233A49}"/>
              </a:ext>
            </a:extLst>
          </p:cNvPr>
          <p:cNvCxnSpPr/>
          <p:nvPr/>
        </p:nvCxnSpPr>
        <p:spPr>
          <a:xfrm flipH="1">
            <a:off x="5300170" y="3978223"/>
            <a:ext cx="1138780" cy="1601737"/>
          </a:xfrm>
          <a:prstGeom prst="line">
            <a:avLst/>
          </a:prstGeom>
        </p:spPr>
        <p:style>
          <a:lnRef idx="1">
            <a:schemeClr val="dk1"/>
          </a:lnRef>
          <a:fillRef idx="0">
            <a:schemeClr val="dk1"/>
          </a:fillRef>
          <a:effectRef idx="0">
            <a:schemeClr val="dk1"/>
          </a:effectRef>
          <a:fontRef idx="minor">
            <a:schemeClr val="tx1"/>
          </a:fontRef>
        </p:style>
      </p:cxnSp>
      <p:sp>
        <p:nvSpPr>
          <p:cNvPr id="37" name="직사각형 36">
            <a:extLst>
              <a:ext uri="{FF2B5EF4-FFF2-40B4-BE49-F238E27FC236}">
                <a16:creationId xmlns:a16="http://schemas.microsoft.com/office/drawing/2014/main" id="{AC39EFEB-1C99-4C32-8E3E-F5EEC9E7FEA7}"/>
              </a:ext>
            </a:extLst>
          </p:cNvPr>
          <p:cNvSpPr/>
          <p:nvPr/>
        </p:nvSpPr>
        <p:spPr>
          <a:xfrm>
            <a:off x="7095158"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9A6CF04-999C-4AC0-BC76-8C68670B2C37}"/>
              </a:ext>
            </a:extLst>
          </p:cNvPr>
          <p:cNvSpPr/>
          <p:nvPr/>
        </p:nvSpPr>
        <p:spPr>
          <a:xfrm>
            <a:off x="7094536"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1B63F758-2B83-41A7-85BB-D25E29038FC5}"/>
              </a:ext>
            </a:extLst>
          </p:cNvPr>
          <p:cNvSpPr/>
          <p:nvPr/>
        </p:nvSpPr>
        <p:spPr>
          <a:xfrm>
            <a:off x="7867195"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0B9F3815-6F78-46E0-B488-50818D902DB4}"/>
              </a:ext>
            </a:extLst>
          </p:cNvPr>
          <p:cNvSpPr/>
          <p:nvPr/>
        </p:nvSpPr>
        <p:spPr>
          <a:xfrm>
            <a:off x="7866573"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C74196B-EE1C-427F-B695-31A05F25576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B79096B0-6F34-4B38-96D5-B5CC1DE8389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0271928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893964"/>
            <a:ext cx="2762295" cy="400110"/>
          </a:xfrm>
          <a:prstGeom prst="rect">
            <a:avLst/>
          </a:prstGeom>
          <a:noFill/>
        </p:spPr>
        <p:txBody>
          <a:bodyPr wrap="none" rtlCol="0">
            <a:spAutoFit/>
          </a:bodyPr>
          <a:lstStyle/>
          <a:p>
            <a:pPr algn="l"/>
            <a:r>
              <a:rPr lang="ko-KR" altLang="en-US" sz="2000"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689993" y="1832138"/>
            <a:ext cx="8526013"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9994" y="1413439"/>
            <a:ext cx="3432735" cy="296684"/>
          </a:xfrm>
          <a:prstGeom prst="rect">
            <a:avLst/>
          </a:prstGeom>
          <a:noFill/>
        </p:spPr>
        <p:txBody>
          <a:bodyPr wrap="none" rtlCol="0">
            <a:spAutoFit/>
          </a:bodyPr>
          <a:lstStyle/>
          <a:p>
            <a:pPr lvl="0">
              <a:defRPr/>
            </a:pPr>
            <a:r>
              <a:rPr lang="ko-KR" altLang="en-US" sz="1328" b="1">
                <a:solidFill>
                  <a:srgbClr val="000000"/>
                </a:solidFill>
                <a:latin typeface="+mj-ea"/>
                <a:ea typeface="+mj-ea"/>
              </a:rPr>
              <a:t>미니배치 하강법 적용 </a:t>
            </a:r>
            <a:r>
              <a:rPr lang="en-US" altLang="ko-KR" sz="1328" b="1">
                <a:solidFill>
                  <a:srgbClr val="000000"/>
                </a:solidFill>
                <a:latin typeface="+mj-ea"/>
                <a:ea typeface="+mj-ea"/>
              </a:rPr>
              <a:t>( batch_size = 128)</a:t>
            </a:r>
            <a:endParaRPr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773683" y="4701132"/>
                <a:ext cx="2548775"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2</m:t>
                                          </m:r>
                                          <m:r>
                                            <a:rPr lang="en-US" altLang="ko-KR" sz="1898" i="1">
                                              <a:latin typeface="Cambria Math" panose="02040503050406030204" pitchFamily="18" charset="0"/>
                                            </a:rPr>
                                            <m:t>.20</m:t>
                                          </m:r>
                                        </m:e>
                                        <m:e>
                                          <m:r>
                                            <a:rPr lang="en-US" altLang="ko-KR" sz="1898" i="1">
                                              <a:latin typeface="Cambria Math" panose="02040503050406030204" pitchFamily="18" charset="0"/>
                                            </a:rPr>
                                            <m:t>1.39</m:t>
                                          </m:r>
                                        </m:e>
                                        <m:e>
                                          <m:r>
                                            <a:rPr lang="en-US" altLang="ko-KR" sz="1898" i="1">
                                              <a:latin typeface="Cambria Math" panose="02040503050406030204" pitchFamily="18" charset="0"/>
                                            </a:rPr>
                                            <m:t>0.85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0.00</m:t>
                                          </m:r>
                                        </m:e>
                                        <m:e>
                                          <m:r>
                                            <a:rPr lang="en-US" altLang="ko-KR" sz="1898" i="1">
                                              <a:latin typeface="Cambria Math" panose="02040503050406030204" pitchFamily="18" charset="0"/>
                                            </a:rPr>
                                            <m:t>−1.39</m:t>
                                          </m:r>
                                        </m:e>
                                        <m:e>
                                          <m:r>
                                            <a:rPr lang="en-US" altLang="ko-KR" sz="1898" i="1">
                                              <a:latin typeface="Cambria Math" panose="02040503050406030204" pitchFamily="18" charset="0"/>
                                            </a:rPr>
                                            <m:t>−2.20</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773683" y="4701132"/>
                <a:ext cx="2548775"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90722" y="4717856"/>
                <a:ext cx="2500620"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e>
                                      </m:mr>
                                    </m:m>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90722" y="4717856"/>
                <a:ext cx="2500620" cy="1076128"/>
              </a:xfrm>
              <a:prstGeom prst="rect">
                <a:avLst/>
              </a:prstGeom>
              <a:blipFill>
                <a:blip r:embed="rId4"/>
                <a:stretch>
                  <a:fillRect b="-568"/>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22458" y="5239196"/>
            <a:ext cx="1468264" cy="167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333119" y="5255755"/>
            <a:ext cx="1266693" cy="355162"/>
          </a:xfrm>
          <a:prstGeom prst="rect">
            <a:avLst/>
          </a:prstGeom>
          <a:noFill/>
        </p:spPr>
        <p:txBody>
          <a:bodyPr wrap="none" rtlCol="0">
            <a:spAutoFit/>
          </a:bodyPr>
          <a:lstStyle/>
          <a:p>
            <a:pPr algn="l"/>
            <a:r>
              <a:rPr lang="en-US" altLang="ko-KR" sz="1708">
                <a:latin typeface="Consolas" panose="020B0609020204030204" pitchFamily="49" charset="0"/>
              </a:rPr>
              <a:t>np.exp(z)</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4441" y="584327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4441" y="5843270"/>
                <a:ext cx="293350"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818600" y="5843269"/>
                <a:ext cx="42569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m:rPr>
                              <m:sty m:val="p"/>
                            </m:rPr>
                            <a:rPr lang="en-US" altLang="ko-KR" sz="2277" i="1">
                              <a:latin typeface="Cambria Math" panose="02040503050406030204" pitchFamily="18" charset="0"/>
                            </a:rPr>
                            <m:t>z</m:t>
                          </m:r>
                        </m:sup>
                      </m:sSup>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818600" y="5843269"/>
                <a:ext cx="425693" cy="350417"/>
              </a:xfrm>
              <a:prstGeom prst="rect">
                <a:avLst/>
              </a:prstGeom>
              <a:blipFill>
                <a:blip r:embed="rId6"/>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6D40051-8D82-4F11-9B6F-BD8A9B5BB35E}"/>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DA66BA73-FF99-4A89-A5D1-3CBEC466E3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85289076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11463" y="1937500"/>
            <a:ext cx="8194064"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518801"/>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51224" y="4767470"/>
                <a:ext cx="2186496"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51224" y="4767470"/>
                <a:ext cx="2186496"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513602" y="5159366"/>
                <a:ext cx="2493182" cy="2920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e>
                                      <m:r>
                                        <a:rPr lang="en-US" altLang="ko-KR" sz="1898" i="1">
                                          <a:latin typeface="Cambria Math" panose="02040503050406030204" pitchFamily="18" charset="0"/>
                                        </a:rPr>
                                        <m:t>15.37</m:t>
                                      </m:r>
                                    </m:e>
                                  </m:mr>
                                </m:m>
                              </m:e>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.35</m:t>
                                      </m:r>
                                    </m:e>
                                    <m:e>
                                      <m:r>
                                        <a:rPr lang="en-US" altLang="ko-KR" sz="1898" i="1">
                                          <a:latin typeface="Cambria Math" panose="02040503050406030204" pitchFamily="18" charset="0"/>
                                        </a:rPr>
                                        <m:t>⋯</m:t>
                                      </m:r>
                                    </m:e>
                                  </m:mr>
                                </m:m>
                              </m:e>
                            </m:mr>
                          </m:m>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513602" y="5159366"/>
                <a:ext cx="2493182" cy="292068"/>
              </a:xfrm>
              <a:prstGeom prst="rect">
                <a:avLst/>
              </a:prstGeom>
              <a:blipFill>
                <a:blip r:embed="rId4"/>
                <a:stretch>
                  <a:fillRect b="-125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flipV="1">
            <a:off x="2637720" y="5305400"/>
            <a:ext cx="1875882" cy="1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576907" y="5305370"/>
            <a:ext cx="2044149" cy="296684"/>
          </a:xfrm>
          <a:prstGeom prst="rect">
            <a:avLst/>
          </a:prstGeom>
          <a:noFill/>
        </p:spPr>
        <p:txBody>
          <a:bodyPr wrap="none" rtlCol="0">
            <a:spAutoFit/>
          </a:bodyPr>
          <a:lstStyle/>
          <a:p>
            <a:pPr algn="l"/>
            <a:r>
              <a:rPr lang="en-US" altLang="ko-KR" sz="1328">
                <a:latin typeface="Consolas" panose="020B0609020204030204" pitchFamily="49" charset="0"/>
              </a:rPr>
              <a:t>np.sum(exp_z,axis=1)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24115" y="5843270"/>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24115" y="5843270"/>
                <a:ext cx="847989" cy="350417"/>
              </a:xfrm>
              <a:prstGeom prst="rect">
                <a:avLst/>
              </a:prstGeom>
              <a:blipFill>
                <a:blip r:embed="rId5"/>
                <a:stretch>
                  <a:fillRect l="-1429" b="-2456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flipV="1">
            <a:off x="7006784" y="5305371"/>
            <a:ext cx="1125222" cy="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6877028" y="5305369"/>
            <a:ext cx="1393330" cy="296684"/>
          </a:xfrm>
          <a:prstGeom prst="rect">
            <a:avLst/>
          </a:prstGeom>
          <a:noFill/>
        </p:spPr>
        <p:txBody>
          <a:bodyPr wrap="none" rtlCol="0">
            <a:spAutoFit/>
          </a:bodyPr>
          <a:lstStyle/>
          <a:p>
            <a:pPr algn="l"/>
            <a:r>
              <a:rPr lang="en-US" altLang="ko-KR" sz="1328">
                <a:latin typeface="Consolas" panose="020B0609020204030204" pitchFamily="49" charset="0"/>
              </a:rPr>
              <a:t>reshape(-1,1)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173069" y="4747734"/>
                <a:ext cx="926536"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173069" y="4747734"/>
                <a:ext cx="926536" cy="1076128"/>
              </a:xfrm>
              <a:prstGeom prst="rect">
                <a:avLst/>
              </a:prstGeom>
              <a:blipFill>
                <a:blip r:embed="rId6"/>
                <a:stretch>
                  <a:fillRect b="-568"/>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2717B11A-10AB-41A3-9580-9C2A7D52E8BD}"/>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54CAFA49-4D12-4EB6-9FFF-CC9FF05F95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3107380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2" y="1854864"/>
            <a:ext cx="8418001"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273897" y="4533133"/>
                <a:ext cx="5639364"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0</m:t>
                                          </m:r>
                                          <m:r>
                                            <a:rPr lang="en-US" altLang="ko-KR" sz="1898" i="1">
                                              <a:latin typeface="Cambria Math" panose="02040503050406030204" pitchFamily="18" charset="0"/>
                                            </a:rPr>
                                            <m:t>.59</m:t>
                                          </m:r>
                                        </m:e>
                                        <m:e>
                                          <m:r>
                                            <a:rPr lang="en-US" altLang="ko-KR" sz="1898" i="1">
                                              <a:latin typeface="Cambria Math" panose="02040503050406030204" pitchFamily="18" charset="0"/>
                                            </a:rPr>
                                            <m:t>0.26</m:t>
                                          </m:r>
                                        </m:e>
                                        <m:e>
                                          <m:r>
                                            <a:rPr lang="en-US" altLang="ko-KR" sz="1898" i="1">
                                              <a:latin typeface="Cambria Math" panose="02040503050406030204" pitchFamily="18" charset="0"/>
                                            </a:rPr>
                                            <m:t>0.15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0.74</m:t>
                                          </m:r>
                                        </m:e>
                                        <m:e>
                                          <m:r>
                                            <a:rPr lang="en-US" altLang="ko-KR" sz="1898" i="1">
                                              <a:latin typeface="Cambria Math" panose="02040503050406030204" pitchFamily="18" charset="0"/>
                                            </a:rPr>
                                            <m:t>0.18</m:t>
                                          </m:r>
                                        </m:e>
                                        <m:e>
                                          <m:r>
                                            <a:rPr lang="en-US" altLang="ko-KR" sz="1898" i="1">
                                              <a:latin typeface="Cambria Math" panose="02040503050406030204" pitchFamily="18" charset="0"/>
                                            </a:rPr>
                                            <m:t>0.08</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273897" y="4533133"/>
                <a:ext cx="5639364" cy="1076128"/>
              </a:xfrm>
              <a:prstGeom prst="rect">
                <a:avLst/>
              </a:prstGeom>
              <a:blipFill>
                <a:blip r:embed="rId3"/>
                <a:stretch>
                  <a:fillRect b="-5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6789" y="5608933"/>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6789" y="5608933"/>
                <a:ext cx="847989" cy="350417"/>
              </a:xfrm>
              <a:prstGeom prst="rect">
                <a:avLst/>
              </a:prstGeom>
              <a:blipFill>
                <a:blip r:embed="rId4"/>
                <a:stretch>
                  <a:fillRect l="-1439" b="-24138"/>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762889" y="5642535"/>
            <a:ext cx="5733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158245" y="5685119"/>
            <a:ext cx="4272323" cy="355162"/>
          </a:xfrm>
          <a:prstGeom prst="rect">
            <a:avLst/>
          </a:prstGeom>
          <a:noFill/>
        </p:spPr>
        <p:txBody>
          <a:bodyPr wrap="none" rtlCol="0">
            <a:spAutoFit/>
          </a:bodyPr>
          <a:lstStyle/>
          <a:p>
            <a:pPr algn="l"/>
            <a:r>
              <a:rPr lang="en-US" altLang="ko-KR" sz="1708">
                <a:latin typeface="Consolas" panose="020B0609020204030204" pitchFamily="49" charset="0"/>
              </a:rPr>
              <a:t>np.sum(exp_z,axis=1).reshape(-1,1)</a:t>
            </a:r>
            <a:endParaRPr lang="ko-KR" altLang="en-US" sz="1708">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3896677" y="5643832"/>
            <a:ext cx="261568" cy="21886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08BE9E2-5B78-49DA-8D35-875BD4F0CF83}"/>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8240F780-CEF6-4991-8366-7BB12E9E37E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C43015C9-B6EF-4D37-A326-C9EF035DF28C}"/>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0" name="TextBox 9">
            <a:extLst>
              <a:ext uri="{FF2B5EF4-FFF2-40B4-BE49-F238E27FC236}">
                <a16:creationId xmlns:a16="http://schemas.microsoft.com/office/drawing/2014/main" id="{171D2783-7ED2-4DFA-A3C3-1F48D2E38572}"/>
              </a:ext>
            </a:extLst>
          </p:cNvPr>
          <p:cNvSpPr txBox="1"/>
          <p:nvPr/>
        </p:nvSpPr>
        <p:spPr>
          <a:xfrm>
            <a:off x="711463" y="1401516"/>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p:spTree>
    <p:extLst>
      <p:ext uri="{BB962C8B-B14F-4D97-AF65-F5344CB8AC3E}">
        <p14:creationId xmlns:p14="http://schemas.microsoft.com/office/powerpoint/2010/main" val="20868558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 n_classes):</a:t>
            </a:r>
          </a:p>
          <a:p>
            <a:r>
              <a:rPr lang="en-US" altLang="ko-KR" sz="1600">
                <a:latin typeface="Consolas" panose="020B0609020204030204" pitchFamily="49" charset="0"/>
              </a:rPr>
              <a:t>    self.w1 = np.random.normal(0, 1, </a:t>
            </a:r>
          </a:p>
          <a:p>
            <a:r>
              <a:rPr lang="en-US" altLang="ko-KR" sz="1600">
                <a:latin typeface="Consolas" panose="020B0609020204030204" pitchFamily="49" charset="0"/>
              </a:rPr>
              <a:t>                    (n_features,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크기</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크기</a:t>
            </a:r>
          </a:p>
          <a:p>
            <a:r>
              <a:rPr lang="ko-KR" altLang="en-US" sz="1600">
                <a:latin typeface="Consolas" panose="020B0609020204030204" pitchFamily="49" charset="0"/>
              </a:rPr>
              <a:t>    </a:t>
            </a:r>
            <a:r>
              <a:rPr lang="en-US" altLang="ko-KR" sz="1600">
                <a:latin typeface="Consolas" panose="020B0609020204030204" pitchFamily="49" charset="0"/>
              </a:rPr>
              <a:t>self.w2 = np.random.normal(0, 1, </a:t>
            </a:r>
          </a:p>
          <a:p>
            <a:r>
              <a:rPr lang="en-US" altLang="ko-KR" sz="1600">
                <a:latin typeface="Consolas" panose="020B0609020204030204" pitchFamily="49" charset="0"/>
              </a:rPr>
              <a:t>                    (self.units, n_classes))   # (</a:t>
            </a:r>
            <a:r>
              <a:rPr lang="ko-KR" altLang="en-US" sz="1600">
                <a:latin typeface="Consolas" panose="020B0609020204030204" pitchFamily="49" charset="0"/>
              </a:rPr>
              <a:t>은닉층의 크기</a:t>
            </a:r>
            <a:r>
              <a:rPr lang="en-US" altLang="ko-KR" sz="1600">
                <a:latin typeface="Consolas" panose="020B0609020204030204" pitchFamily="49" charset="0"/>
              </a:rPr>
              <a:t>, </a:t>
            </a:r>
            <a:r>
              <a:rPr lang="ko-KR" altLang="en-US" sz="1600">
                <a:latin typeface="Consolas" panose="020B0609020204030204" pitchFamily="49" charset="0"/>
              </a:rPr>
              <a:t>클래스 개수</a:t>
            </a:r>
            <a:r>
              <a:rPr lang="en-US" altLang="ko-KR" sz="1600">
                <a:latin typeface="Consolas" panose="020B0609020204030204" pitchFamily="49" charset="0"/>
              </a:rPr>
              <a:t>)</a:t>
            </a:r>
          </a:p>
          <a:p>
            <a:r>
              <a:rPr lang="en-US" altLang="ko-KR" sz="1600">
                <a:latin typeface="Consolas" panose="020B0609020204030204" pitchFamily="49" charset="0"/>
              </a:rPr>
              <a:t>    self.b2 = np.zeros(n_classes)</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A379D81A-820E-40E2-A99B-A631F77CD6CD}"/>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CCE674EE-F4D0-4FAA-8A30-27D58CC81F4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DB03319-61CD-40D5-B787-D32E490A9795}"/>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D22AF749-0E08-4028-A410-19D4260CB9A2}"/>
              </a:ext>
            </a:extLst>
          </p:cNvPr>
          <p:cNvSpPr txBox="1"/>
          <p:nvPr/>
        </p:nvSpPr>
        <p:spPr>
          <a:xfrm>
            <a:off x="711463" y="1630799"/>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641283"/>
            <a:ext cx="8532400" cy="4524315"/>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np.random.seed(42)</a:t>
            </a:r>
          </a:p>
          <a:p>
            <a:r>
              <a:rPr lang="en-US" altLang="ko-KR" sz="1600">
                <a:latin typeface="Consolas" panose="020B0609020204030204" pitchFamily="49" charset="0"/>
              </a:rPr>
              <a:t>    self.init_weights(x.shape[1], y.shape[1])    </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loss = 0</a:t>
            </a:r>
          </a:p>
          <a:p>
            <a:r>
              <a:rPr lang="en-US" altLang="ko-KR" sz="1600">
                <a:latin typeface="Consolas" panose="020B0609020204030204" pitchFamily="49" charset="0"/>
              </a:rPr>
              <a:t>        print('.', end='')</a:t>
            </a:r>
          </a:p>
          <a:p>
            <a:r>
              <a:rPr lang="en-US" altLang="ko-KR" sz="1600">
                <a:latin typeface="Consolas" panose="020B0609020204030204" pitchFamily="49" charset="0"/>
              </a:rPr>
              <a:t>        # </a:t>
            </a:r>
            <a:r>
              <a:rPr lang="ko-KR" altLang="en-US" sz="1600">
                <a:latin typeface="Consolas" panose="020B0609020204030204" pitchFamily="49" charset="0"/>
              </a:rPr>
              <a:t>제너레이터 함수에서 반환한 미니배치를 순환합니다</a:t>
            </a:r>
            <a:r>
              <a:rPr lang="en-US" altLang="ko-KR" sz="1600">
                <a:latin typeface="Consolas" panose="020B0609020204030204" pitchFamily="49" charset="0"/>
              </a:rPr>
              <a:t>.</a:t>
            </a:r>
          </a:p>
          <a:p>
            <a:r>
              <a:rPr lang="en-US" altLang="ko-KR" sz="1600">
                <a:latin typeface="Consolas" panose="020B0609020204030204" pitchFamily="49" charset="0"/>
              </a:rPr>
              <a:t>        for x_batch, y_batch in self.gen_batch(x, y):</a:t>
            </a:r>
          </a:p>
          <a:p>
            <a:r>
              <a:rPr lang="en-US" altLang="ko-KR" sz="1600">
                <a:latin typeface="Consolas" panose="020B0609020204030204" pitchFamily="49" charset="0"/>
              </a:rPr>
              <a:t>            a = self.training(x_batch, y_batch)</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np.sum(-y_batch*np.log(a))</a:t>
            </a:r>
          </a:p>
          <a:p>
            <a:r>
              <a:rPr lang="en-US" altLang="ko-KR" sz="1600">
                <a:latin typeface="Consolas" panose="020B0609020204030204" pitchFamily="49" charset="0"/>
              </a:rPr>
              <a:t>        self.losses.append((loss + self.reg_loss()) / len(x))</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B6E78EA-EDBB-422B-8944-7817F35D1F3A}"/>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08AD0A98-0070-431E-80A3-EFA6B03DD79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C60B1870-F350-4C01-B710-004BEDB983AD}"/>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431B4FF6-A41F-4AA9-AADA-3658E7B74DF9}"/>
              </a:ext>
            </a:extLst>
          </p:cNvPr>
          <p:cNvSpPr txBox="1"/>
          <p:nvPr/>
        </p:nvSpPr>
        <p:spPr>
          <a:xfrm>
            <a:off x="711463" y="1340768"/>
            <a:ext cx="1508746" cy="338554"/>
          </a:xfrm>
          <a:prstGeom prst="rect">
            <a:avLst/>
          </a:prstGeom>
          <a:noFill/>
        </p:spPr>
        <p:txBody>
          <a:bodyPr wrap="none" rtlCol="0">
            <a:spAutoFit/>
          </a:bodyPr>
          <a:lstStyle/>
          <a:p>
            <a:pPr lvl="0">
              <a:defRPr/>
            </a:pPr>
            <a:r>
              <a:rPr lang="en-US" altLang="ko-KR" sz="1600" b="1">
                <a:solidFill>
                  <a:srgbClr val="000000"/>
                </a:solidFill>
                <a:latin typeface="+mj-ea"/>
                <a:ea typeface="+mj-ea"/>
              </a:rPr>
              <a:t>fit() </a:t>
            </a:r>
            <a:r>
              <a:rPr lang="ko-KR" altLang="en-US" sz="1600" b="1">
                <a:solidFill>
                  <a:srgbClr val="000000"/>
                </a:solidFill>
                <a:latin typeface="+mj-ea"/>
                <a:ea typeface="+mj-ea"/>
              </a:rPr>
              <a:t>함수 수정</a:t>
            </a:r>
          </a:p>
        </p:txBody>
      </p:sp>
    </p:spTree>
    <p:extLst>
      <p:ext uri="{BB962C8B-B14F-4D97-AF65-F5344CB8AC3E}">
        <p14:creationId xmlns:p14="http://schemas.microsoft.com/office/powerpoint/2010/main" val="12199263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795470"/>
            <a:ext cx="8532400"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376772"/>
            <a:ext cx="2058577" cy="338554"/>
          </a:xfrm>
          <a:prstGeom prst="rect">
            <a:avLst/>
          </a:prstGeom>
          <a:noFill/>
        </p:spPr>
        <p:txBody>
          <a:bodyPr wrap="none" rtlCol="0">
            <a:spAutoFit/>
          </a:bodyPr>
          <a:lstStyle/>
          <a:p>
            <a:pPr lvl="0">
              <a:defRPr/>
            </a:pPr>
            <a:r>
              <a:rPr lang="en-US" altLang="ko-KR" sz="1600" b="1">
                <a:solidFill>
                  <a:srgbClr val="000000"/>
                </a:solidFill>
                <a:latin typeface="+mj-ea"/>
                <a:ea typeface="+mj-ea"/>
              </a:rPr>
              <a:t>training() </a:t>
            </a:r>
            <a:r>
              <a:rPr lang="ko-KR" altLang="en-US" sz="1600" b="1">
                <a:solidFill>
                  <a:srgbClr val="000000"/>
                </a:solidFill>
                <a:latin typeface="+mj-ea"/>
                <a:ea typeface="+mj-ea"/>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11463" y="355966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return np.argmax(z, axis=1)  # </a:t>
            </a:r>
            <a:r>
              <a:rPr lang="ko-KR" altLang="en-US" sz="1600">
                <a:latin typeface="Consolas" panose="020B0609020204030204" pitchFamily="49" charset="0"/>
              </a:rPr>
              <a:t>가장 큰 값의 인덱스를 반환합니다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11464" y="3140968"/>
            <a:ext cx="1979003" cy="338554"/>
          </a:xfrm>
          <a:prstGeom prst="rect">
            <a:avLst/>
          </a:prstGeom>
          <a:noFill/>
        </p:spPr>
        <p:txBody>
          <a:bodyPr wrap="none" rtlCol="0">
            <a:spAutoFit/>
          </a:bodyPr>
          <a:lstStyle/>
          <a:p>
            <a:pPr lvl="0">
              <a:defRPr/>
            </a:pPr>
            <a:r>
              <a:rPr lang="en-US" altLang="ko-KR" sz="1600" b="1">
                <a:solidFill>
                  <a:srgbClr val="000000"/>
                </a:solidFill>
                <a:latin typeface="+mj-ea"/>
                <a:ea typeface="+mj-ea"/>
              </a:rPr>
              <a:t>predict() </a:t>
            </a:r>
            <a:r>
              <a:rPr lang="ko-KR" altLang="en-US" sz="1600" b="1">
                <a:solidFill>
                  <a:srgbClr val="000000"/>
                </a:solidFill>
                <a:latin typeface="+mj-ea"/>
                <a:ea typeface="+mj-ea"/>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11463" y="5127887"/>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score(self, x, y):</a:t>
            </a:r>
          </a:p>
          <a:p>
            <a:r>
              <a:rPr lang="en-US" altLang="ko-KR" sz="1600">
                <a:latin typeface="Consolas" panose="020B0609020204030204" pitchFamily="49" charset="0"/>
              </a:rPr>
              <a:t>    # </a:t>
            </a:r>
            <a:r>
              <a:rPr lang="ko-KR" altLang="en-US" sz="1600">
                <a:latin typeface="Consolas" panose="020B0609020204030204" pitchFamily="49" charset="0"/>
              </a:rPr>
              <a:t>예측과 타깃 열 벡터를 비교하여 </a:t>
            </a:r>
            <a:r>
              <a:rPr lang="en-US" altLang="ko-KR" sz="1600">
                <a:latin typeface="Consolas" panose="020B0609020204030204" pitchFamily="49" charset="0"/>
              </a:rPr>
              <a:t>True</a:t>
            </a:r>
            <a:r>
              <a:rPr lang="ko-KR" altLang="en-US" sz="1600">
                <a:latin typeface="Consolas" panose="020B0609020204030204" pitchFamily="49" charset="0"/>
              </a:rPr>
              <a:t>의 비율을 반환합니다</a:t>
            </a:r>
            <a:r>
              <a:rPr lang="en-US" altLang="ko-KR" sz="1600">
                <a:latin typeface="Consolas" panose="020B0609020204030204" pitchFamily="49" charset="0"/>
              </a:rPr>
              <a:t>.</a:t>
            </a:r>
          </a:p>
          <a:p>
            <a:r>
              <a:rPr lang="en-US" altLang="ko-KR" sz="1600">
                <a:latin typeface="Consolas" panose="020B0609020204030204" pitchFamily="49" charset="0"/>
              </a:rPr>
              <a:t>    return np.mean(self.predict(x) == np.argmax(y, axis=1))</a:t>
            </a:r>
            <a:endParaRPr lang="ko-KR" altLang="en-US" sz="1600">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11463" y="4709190"/>
            <a:ext cx="1809085" cy="338554"/>
          </a:xfrm>
          <a:prstGeom prst="rect">
            <a:avLst/>
          </a:prstGeom>
          <a:noFill/>
        </p:spPr>
        <p:txBody>
          <a:bodyPr wrap="none" rtlCol="0">
            <a:spAutoFit/>
          </a:bodyPr>
          <a:lstStyle/>
          <a:p>
            <a:pPr lvl="0">
              <a:defRPr/>
            </a:pPr>
            <a:r>
              <a:rPr lang="en-US" altLang="ko-KR" sz="1600" b="1">
                <a:solidFill>
                  <a:srgbClr val="000000"/>
                </a:solidFill>
                <a:latin typeface="+mj-ea"/>
                <a:ea typeface="+mj-ea"/>
              </a:rPr>
              <a:t>score() </a:t>
            </a:r>
            <a:r>
              <a:rPr lang="ko-KR" altLang="en-US" sz="1600" b="1">
                <a:solidFill>
                  <a:srgbClr val="000000"/>
                </a:solidFill>
                <a:latin typeface="+mj-ea"/>
                <a:ea typeface="+mj-ea"/>
              </a:rPr>
              <a:t>함수 수정</a:t>
            </a:r>
          </a:p>
        </p:txBody>
      </p:sp>
      <p:sp>
        <p:nvSpPr>
          <p:cNvPr id="2" name="텍스트 개체 틀 1">
            <a:extLst>
              <a:ext uri="{FF2B5EF4-FFF2-40B4-BE49-F238E27FC236}">
                <a16:creationId xmlns:a16="http://schemas.microsoft.com/office/drawing/2014/main" id="{FDEAF87B-CE00-4403-842F-DA688DCC3EBC}"/>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D411C45A-906F-4503-878F-08DC1E8323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1A071623-97D5-46FB-ADF7-DF0F27F68B89}"/>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5929980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update_val_loss(self, x_val, y_val):</a:t>
            </a:r>
          </a:p>
          <a:p>
            <a:r>
              <a:rPr lang="en-US" altLang="ko-KR" sz="1600">
                <a:latin typeface="Consolas" panose="020B0609020204030204" pitchFamily="49" charset="0"/>
              </a:rPr>
              <a:t>    z = self.forpass(x_val)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     # </a:t>
            </a:r>
            <a:r>
              <a:rPr lang="ko-KR" altLang="en-US" sz="1600">
                <a:latin typeface="Consolas" panose="020B0609020204030204" pitchFamily="49" charset="0"/>
              </a:rPr>
              <a:t>출력 값을 클리핑합니다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크로스 엔트로피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val_loss = np.sum(-y_val*np.log(a))</a:t>
            </a:r>
          </a:p>
          <a:p>
            <a:r>
              <a:rPr lang="en-US" altLang="ko-KR" sz="1600">
                <a:latin typeface="Consolas" panose="020B0609020204030204" pitchFamily="49" charset="0"/>
              </a:rPr>
              <a:t>    self.val_losses.append((val_loss + self.reg_loss()) / len(y_val))</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672757"/>
            <a:ext cx="1386918" cy="307777"/>
          </a:xfrm>
          <a:prstGeom prst="rect">
            <a:avLst/>
          </a:prstGeom>
          <a:noFill/>
        </p:spPr>
        <p:txBody>
          <a:bodyPr wrap="none" rtlCol="0">
            <a:spAutoFit/>
          </a:bodyPr>
          <a:lstStyle/>
          <a:p>
            <a:pPr lvl="0">
              <a:defRPr/>
            </a:pPr>
            <a:r>
              <a:rPr lang="ko-KR" altLang="en-US" sz="1400" b="1">
                <a:solidFill>
                  <a:srgbClr val="000000"/>
                </a:solidFill>
                <a:latin typeface="+mj-ea"/>
                <a:ea typeface="+mj-ea"/>
              </a:rPr>
              <a:t>검증 손실 계산</a:t>
            </a:r>
          </a:p>
        </p:txBody>
      </p:sp>
      <p:sp>
        <p:nvSpPr>
          <p:cNvPr id="2" name="텍스트 개체 틀 1">
            <a:extLst>
              <a:ext uri="{FF2B5EF4-FFF2-40B4-BE49-F238E27FC236}">
                <a16:creationId xmlns:a16="http://schemas.microsoft.com/office/drawing/2014/main" id="{B7D376DE-4FC9-473A-8E56-E6B37032AD02}"/>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340D208-B8F9-4531-AA2C-FA8C892A5C0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8543B025-EDC1-43F2-BB54-5E05ED4EEF60}"/>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49800092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[0.7,  0.2,    0.1]</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(0.1-1) = -0.9</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813337" y="5807683"/>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1111379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1406475"/>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지나친 기대는 큰 실망을 가져온다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실망은 투자 감소로 이어진다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투자 감소는 </a:t>
            </a:r>
            <a:r>
              <a:rPr lang="en-US" altLang="ko-KR" sz="1708" b="1">
                <a:latin typeface="맑은 고딕" panose="020B0503020000020004" pitchFamily="50" charset="-127"/>
                <a:ea typeface="맑은 고딕" panose="020B0503020000020004" pitchFamily="50" charset="-127"/>
              </a:rPr>
              <a:t>AI </a:t>
            </a:r>
            <a:r>
              <a:rPr lang="ko-KR" altLang="en-US" sz="1708" b="1">
                <a:latin typeface="맑은 고딕" panose="020B0503020000020004" pitchFamily="50" charset="-127"/>
                <a:ea typeface="맑은 고딕" panose="020B0503020000020004" pitchFamily="50" charset="-127"/>
              </a:rPr>
              <a:t>겨울로 이어진다</a:t>
            </a:r>
            <a:r>
              <a:rPr lang="en-US" altLang="ko-KR" sz="1708" b="1">
                <a:latin typeface="맑은 고딕" panose="020B0503020000020004" pitchFamily="50" charset="-127"/>
                <a:ea typeface="맑은 고딕" panose="020B0503020000020004" pitchFamily="50" charset="-127"/>
              </a:rPr>
              <a:t>.</a:t>
            </a:r>
            <a:endParaRPr lang="en-US" altLang="ko-KR" sz="1708">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150115" y="3421592"/>
            <a:ext cx="7779270" cy="2136803"/>
          </a:xfrm>
          <a:prstGeom prst="rect">
            <a:avLst/>
          </a:prstGeom>
        </p:spPr>
        <p:txBody>
          <a:bodyPr wrap="square">
            <a:spAutoFit/>
          </a:bodyPr>
          <a:lstStyle/>
          <a:p>
            <a:r>
              <a:rPr lang="ko-KR" altLang="en-US" sz="1898" i="1">
                <a:latin typeface="나눔스퀘어 ExtraBold" panose="020B0600000101010101" pitchFamily="50" charset="-127"/>
                <a:ea typeface="나눔스퀘어 ExtraBold" panose="020B0600000101010101" pitchFamily="50" charset="-127"/>
              </a:rPr>
              <a:t>기술에 대한 거품이 증가하여</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갑작스럽게 지원이 많아지다 단기간내 성과가 없으면  모두 투자를 안 하는 상황이 올 수 있다는 것이다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이미 </a:t>
            </a:r>
            <a:r>
              <a:rPr lang="en-US" altLang="ko-KR" sz="1898" i="1">
                <a:latin typeface="나눔스퀘어 ExtraBold" panose="020B0600000101010101" pitchFamily="50" charset="-127"/>
                <a:ea typeface="나눔스퀘어 ExtraBold" panose="020B0600000101010101" pitchFamily="50" charset="-127"/>
              </a:rPr>
              <a:t>2</a:t>
            </a:r>
            <a:r>
              <a:rPr lang="ko-KR" altLang="en-US" sz="1898" i="1">
                <a:latin typeface="나눔스퀘어 ExtraBold" panose="020B0600000101010101" pitchFamily="50" charset="-127"/>
                <a:ea typeface="나눔스퀘어 ExtraBold" panose="020B0600000101010101" pitchFamily="50" charset="-127"/>
              </a:rPr>
              <a:t>번의 </a:t>
            </a:r>
            <a:r>
              <a:rPr lang="en-US" altLang="ko-KR" sz="1898" i="1">
                <a:latin typeface="나눔스퀘어 ExtraBold" panose="020B0600000101010101" pitchFamily="50" charset="-127"/>
                <a:ea typeface="나눔스퀘어 ExtraBold" panose="020B0600000101010101" pitchFamily="50" charset="-127"/>
              </a:rPr>
              <a:t>AI </a:t>
            </a:r>
            <a:r>
              <a:rPr lang="ko-KR" altLang="en-US" sz="1898" i="1">
                <a:latin typeface="나눔스퀘어 ExtraBold" panose="020B0600000101010101" pitchFamily="50" charset="-127"/>
                <a:ea typeface="나눔스퀘어 ExtraBold" panose="020B0600000101010101" pitchFamily="50" charset="-127"/>
              </a:rPr>
              <a:t>겨울을 겪었고</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현재 </a:t>
            </a:r>
            <a:r>
              <a:rPr lang="en-US" altLang="ko-KR" sz="1898" i="1">
                <a:latin typeface="나눔스퀘어 ExtraBold" panose="020B0600000101010101" pitchFamily="50" charset="-127"/>
                <a:ea typeface="나눔스퀘어 ExtraBold" panose="020B0600000101010101" pitchFamily="50" charset="-127"/>
              </a:rPr>
              <a:t>3</a:t>
            </a:r>
            <a:r>
              <a:rPr lang="ko-KR" altLang="en-US" sz="1898" i="1">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1898" i="1">
                <a:latin typeface="나눔스퀘어 ExtraBold" panose="020B0600000101010101" pitchFamily="50" charset="-127"/>
                <a:ea typeface="나눔스퀘어 ExtraBold" panose="020B0600000101010101" pitchFamily="50" charset="-127"/>
              </a:rPr>
              <a:t>.</a:t>
            </a:r>
            <a:endParaRPr lang="ko-KR" altLang="en-US" sz="1898">
              <a:latin typeface="나눔스퀘어 ExtraBold" panose="020B0600000101010101" pitchFamily="50" charset="-127"/>
              <a:ea typeface="나눔스퀘어 ExtraBold" panose="020B0600000101010101" pitchFamily="50" charset="-127"/>
            </a:endParaRPr>
          </a:p>
        </p:txBody>
      </p:sp>
      <p:sp>
        <p:nvSpPr>
          <p:cNvPr id="2" name="텍스트 개체 틀 1">
            <a:extLst>
              <a:ext uri="{FF2B5EF4-FFF2-40B4-BE49-F238E27FC236}">
                <a16:creationId xmlns:a16="http://schemas.microsoft.com/office/drawing/2014/main" id="{6F974C4E-8423-4A05-B226-261C6FC944E1}"/>
              </a:ext>
            </a:extLst>
          </p:cNvPr>
          <p:cNvSpPr>
            <a:spLocks noGrp="1"/>
          </p:cNvSpPr>
          <p:nvPr>
            <p:ph type="body" sz="quarter" idx="19"/>
          </p:nvPr>
        </p:nvSpPr>
        <p:spPr>
          <a:xfrm>
            <a:off x="276742" y="164293"/>
            <a:ext cx="7268545" cy="332399"/>
          </a:xfrm>
        </p:spPr>
        <p:txBody>
          <a:bodyPr/>
          <a:lstStyle/>
          <a:p>
            <a:r>
              <a:rPr lang="ko-KR" altLang="en-US" sz="2400" b="1">
                <a:solidFill>
                  <a:schemeClr val="tx1"/>
                </a:solidFill>
              </a:rPr>
              <a:t>단기간의 과대 선정을 믿지 말자 </a:t>
            </a:r>
            <a:r>
              <a:rPr lang="en-US" altLang="ko-KR" sz="2400" b="1">
                <a:solidFill>
                  <a:schemeClr val="tx1"/>
                </a:solidFill>
              </a:rPr>
              <a:t>/ AI</a:t>
            </a:r>
            <a:r>
              <a:rPr lang="ko-KR" altLang="en-US" sz="2400" b="1">
                <a:solidFill>
                  <a:schemeClr val="tx1"/>
                </a:solidFill>
              </a:rPr>
              <a:t>에 대한 전망</a:t>
            </a:r>
          </a:p>
        </p:txBody>
      </p:sp>
      <p:sp>
        <p:nvSpPr>
          <p:cNvPr id="4" name="텍스트 개체 틀 3">
            <a:extLst>
              <a:ext uri="{FF2B5EF4-FFF2-40B4-BE49-F238E27FC236}">
                <a16:creationId xmlns:a16="http://schemas.microsoft.com/office/drawing/2014/main" id="{3F3EFEFA-E013-4DB2-81BC-026A65AF81D8}"/>
              </a:ext>
            </a:extLst>
          </p:cNvPr>
          <p:cNvSpPr>
            <a:spLocks noGrp="1"/>
          </p:cNvSpPr>
          <p:nvPr>
            <p:ph type="body" sz="quarter" idx="20"/>
          </p:nvPr>
        </p:nvSpPr>
        <p:spPr>
          <a:xfrm>
            <a:off x="7617296" y="266849"/>
            <a:ext cx="2015654"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6084609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[0.1,  0.4,    0.5]</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(0.5-1) = -0.5</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5939757" y="5745575"/>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347870370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[0.0,  0.1,    0.9]</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(0.9-1) = -0.1</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6916923" y="5781255"/>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2135080" cy="312219"/>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20663401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290339"/>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import tensorflow as tf</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0" y="980728"/>
            <a:ext cx="169309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190438"/>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tf.__version__</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686800" y="1880828"/>
            <a:ext cx="1970411"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46632" y="2531390"/>
            <a:ext cx="835485"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686800" y="3306563"/>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(x_train_all, y_train_all), (x_test, y_test) = tf.keras.datasets.fashion_mnist.load_data()</a:t>
            </a:r>
          </a:p>
          <a:p>
            <a:r>
              <a:rPr lang="en-US" altLang="ko-KR" sz="1600">
                <a:latin typeface="Consolas" panose="020B0609020204030204" pitchFamily="49" charset="0"/>
              </a:rPr>
              <a:t>print(x_train_all.shape, y_train_all.shape)</a:t>
            </a:r>
            <a:endParaRPr lang="ko-KR" altLang="en-US" sz="1600">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686800" y="2996952"/>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01476" y="4185084"/>
            <a:ext cx="24160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(60000, 28, 28) (60000,)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686800" y="4949877"/>
            <a:ext cx="4206369" cy="1323439"/>
          </a:xfrm>
          <a:prstGeom prst="rect">
            <a:avLst/>
          </a:prstGeom>
          <a:solidFill>
            <a:srgbClr val="E2E2F6"/>
          </a:solidFill>
        </p:spPr>
        <p:txBody>
          <a:bodyPr wrap="square">
            <a:spAutoFit/>
          </a:bodyPr>
          <a:lstStyle/>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plt.imshow(x_train_all[0], cmap='gray')</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46631" y="4640267"/>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076" y="4447171"/>
            <a:ext cx="1565588" cy="154687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9AAD1E6-8E2C-4104-A2A4-6CDD85E949CB}"/>
              </a:ext>
            </a:extLst>
          </p:cNvPr>
          <p:cNvSpPr>
            <a:spLocks noGrp="1"/>
          </p:cNvSpPr>
          <p:nvPr>
            <p:ph type="body" sz="quarter" idx="19"/>
          </p:nvPr>
        </p:nvSpPr>
        <p:spPr>
          <a:xfrm>
            <a:off x="276743" y="164293"/>
            <a:ext cx="5601544" cy="332399"/>
          </a:xfrm>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7B2C7C2-DC04-4ABF-99CC-C35822BBDBD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36756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353622"/>
            <a:ext cx="8532400"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print(y_train_all[:10])</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1" y="1052736"/>
            <a:ext cx="2452916"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53571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class_names = ['</a:t>
            </a:r>
            <a:r>
              <a:rPr lang="ko-KR" altLang="en-US" sz="1600">
                <a:latin typeface="Consolas" panose="020B0609020204030204" pitchFamily="49" charset="0"/>
              </a:rPr>
              <a:t>티셔츠</a:t>
            </a:r>
            <a:r>
              <a:rPr lang="en-US" altLang="ko-KR" sz="1600">
                <a:latin typeface="Consolas" panose="020B0609020204030204" pitchFamily="49" charset="0"/>
              </a:rPr>
              <a:t>/</a:t>
            </a:r>
            <a:r>
              <a:rPr lang="ko-KR" altLang="en-US" sz="1600">
                <a:latin typeface="Consolas" panose="020B0609020204030204" pitchFamily="49" charset="0"/>
              </a:rPr>
              <a:t>윗도리</a:t>
            </a:r>
            <a:r>
              <a:rPr lang="en-US" altLang="ko-KR" sz="1600">
                <a:latin typeface="Consolas" panose="020B0609020204030204" pitchFamily="49" charset="0"/>
              </a:rPr>
              <a:t>', '</a:t>
            </a:r>
            <a:r>
              <a:rPr lang="ko-KR" altLang="en-US" sz="1600">
                <a:latin typeface="Consolas" panose="020B0609020204030204" pitchFamily="49" charset="0"/>
              </a:rPr>
              <a:t>바지</a:t>
            </a:r>
            <a:r>
              <a:rPr lang="en-US" altLang="ko-KR" sz="1600">
                <a:latin typeface="Consolas" panose="020B0609020204030204" pitchFamily="49" charset="0"/>
              </a:rPr>
              <a:t>', '</a:t>
            </a:r>
            <a:r>
              <a:rPr lang="ko-KR" altLang="en-US" sz="1600">
                <a:latin typeface="Consolas" panose="020B0609020204030204" pitchFamily="49" charset="0"/>
              </a:rPr>
              <a:t>스웨터</a:t>
            </a:r>
            <a:r>
              <a:rPr lang="en-US" altLang="ko-KR" sz="1600">
                <a:latin typeface="Consolas" panose="020B0609020204030204" pitchFamily="49" charset="0"/>
              </a:rPr>
              <a:t>', '</a:t>
            </a:r>
            <a:r>
              <a:rPr lang="ko-KR" altLang="en-US" sz="1600">
                <a:latin typeface="Consolas" panose="020B0609020204030204" pitchFamily="49" charset="0"/>
              </a:rPr>
              <a:t>드레스</a:t>
            </a:r>
            <a:r>
              <a:rPr lang="en-US" altLang="ko-KR" sz="1600">
                <a:latin typeface="Consolas" panose="020B0609020204030204" pitchFamily="49" charset="0"/>
              </a:rPr>
              <a:t>', '</a:t>
            </a:r>
            <a:r>
              <a:rPr lang="ko-KR" altLang="en-US" sz="1600">
                <a:latin typeface="Consolas" panose="020B0609020204030204" pitchFamily="49" charset="0"/>
              </a:rPr>
              <a:t>코트</a:t>
            </a:r>
            <a:r>
              <a:rPr lang="en-US" altLang="ko-KR" sz="1600">
                <a:latin typeface="Consolas" panose="020B0609020204030204" pitchFamily="49" charset="0"/>
              </a:rPr>
              <a:t>', </a:t>
            </a:r>
          </a:p>
          <a:p>
            <a:r>
              <a:rPr lang="en-US" altLang="ko-KR" sz="1600">
                <a:latin typeface="Consolas" panose="020B0609020204030204" pitchFamily="49" charset="0"/>
              </a:rPr>
              <a:t>               '</a:t>
            </a:r>
            <a:r>
              <a:rPr lang="ko-KR" altLang="en-US" sz="1600">
                <a:latin typeface="Consolas" panose="020B0609020204030204" pitchFamily="49" charset="0"/>
              </a:rPr>
              <a:t>샌들</a:t>
            </a:r>
            <a:r>
              <a:rPr lang="en-US" altLang="ko-KR" sz="1600">
                <a:latin typeface="Consolas" panose="020B0609020204030204" pitchFamily="49" charset="0"/>
              </a:rPr>
              <a:t>', '</a:t>
            </a:r>
            <a:r>
              <a:rPr lang="ko-KR" altLang="en-US" sz="1600">
                <a:latin typeface="Consolas" panose="020B0609020204030204" pitchFamily="49" charset="0"/>
              </a:rPr>
              <a:t>셔츠</a:t>
            </a:r>
            <a:r>
              <a:rPr lang="en-US" altLang="ko-KR" sz="1600">
                <a:latin typeface="Consolas" panose="020B0609020204030204" pitchFamily="49" charset="0"/>
              </a:rPr>
              <a:t>', '</a:t>
            </a:r>
            <a:r>
              <a:rPr lang="ko-KR" altLang="en-US" sz="1600">
                <a:latin typeface="Consolas" panose="020B0609020204030204" pitchFamily="49" charset="0"/>
              </a:rPr>
              <a:t>스니커즈</a:t>
            </a:r>
            <a:r>
              <a:rPr lang="en-US" altLang="ko-KR" sz="1600">
                <a:latin typeface="Consolas" panose="020B0609020204030204" pitchFamily="49" charset="0"/>
              </a:rPr>
              <a:t>', '</a:t>
            </a:r>
            <a:r>
              <a:rPr lang="ko-KR" altLang="en-US" sz="1600">
                <a:latin typeface="Consolas" panose="020B0609020204030204" pitchFamily="49" charset="0"/>
              </a:rPr>
              <a:t>가방</a:t>
            </a:r>
            <a:r>
              <a:rPr lang="en-US" altLang="ko-KR" sz="1600">
                <a:latin typeface="Consolas" panose="020B0609020204030204" pitchFamily="49" charset="0"/>
              </a:rPr>
              <a:t>', '</a:t>
            </a:r>
            <a:r>
              <a:rPr lang="ko-KR" altLang="en-US" sz="1600">
                <a:latin typeface="Consolas" panose="020B0609020204030204" pitchFamily="49" charset="0"/>
              </a:rPr>
              <a:t>앵클부츠</a:t>
            </a:r>
            <a:r>
              <a:rPr lang="en-US" altLang="ko-KR" sz="1600">
                <a:latin typeface="Consolas" panose="020B0609020204030204" pitchFamily="49" charset="0"/>
              </a:rPr>
              <a:t>']</a:t>
            </a:r>
          </a:p>
          <a:p>
            <a:r>
              <a:rPr lang="en-US" altLang="ko-KR" sz="1600">
                <a:latin typeface="Consolas" panose="020B0609020204030204" pitchFamily="49" charset="0"/>
              </a:rPr>
              <a:t>print(class_names[y_train_all[0]])</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46631" y="3414482"/>
            <a:ext cx="1120820" cy="338554"/>
          </a:xfrm>
          <a:prstGeom prst="rect">
            <a:avLst/>
          </a:prstGeom>
          <a:noFill/>
        </p:spPr>
        <p:txBody>
          <a:bodyPr wrap="none" rtlCol="0">
            <a:spAutoFit/>
          </a:bodyPr>
          <a:lstStyle/>
          <a:p>
            <a:pPr lvl="0">
              <a:defRPr/>
            </a:pPr>
            <a:r>
              <a:rPr lang="en-US" altLang="ko-KR" sz="1600" b="1">
                <a:solidFill>
                  <a:srgbClr val="000000"/>
                </a:solidFill>
                <a:latin typeface="+mj-ea"/>
                <a:ea typeface="+mj-ea"/>
              </a:rPr>
              <a:t>'</a:t>
            </a:r>
            <a:r>
              <a:rPr lang="ko-KR" altLang="en-US" sz="1600" b="1">
                <a:solidFill>
                  <a:srgbClr val="000000"/>
                </a:solidFill>
                <a:latin typeface="+mj-ea"/>
                <a:ea typeface="+mj-ea"/>
              </a:rPr>
              <a:t>앵클부츠</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4499849"/>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686800" y="4192244"/>
            <a:ext cx="156004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795541" y="1667909"/>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46631" y="4886172"/>
            <a:ext cx="8198076"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DD12C57-C853-4AB1-BBDD-00DD30A3E58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EA2616A-3EFA-4001-8AD9-86BF2DD9A90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71318486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944724"/>
            <a:ext cx="3260829"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273027"/>
            <a:ext cx="8472569" cy="705386"/>
          </a:xfrm>
          <a:prstGeom prst="rect">
            <a:avLst/>
          </a:prstGeom>
          <a:solidFill>
            <a:srgbClr val="E2E2F6"/>
          </a:solidFill>
        </p:spPr>
        <p:txBody>
          <a:bodyPr wrap="square">
            <a:spAutoFit/>
          </a:bodyPr>
          <a:lstStyle/>
          <a:p>
            <a:r>
              <a:rPr lang="en-US" altLang="ko-KR" sz="1328">
                <a:latin typeface="Consolas" panose="020B0609020204030204" pitchFamily="49" charset="0"/>
              </a:rPr>
              <a:t>from sklearn.model_selection import train_test_split</a:t>
            </a:r>
          </a:p>
          <a:p>
            <a:r>
              <a:rPr lang="en-US" altLang="ko-KR" sz="1328">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787024" y="233344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16716" y="209378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np.bincount(y_train)</a:t>
            </a:r>
            <a:endParaRPr lang="ko-KR" altLang="en-US" sz="1328">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792012" y="308020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686800" y="281693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np.bincount(y_val)</a:t>
            </a:r>
            <a:endParaRPr lang="ko-KR" altLang="en-US" sz="1328">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16716" y="3645024"/>
            <a:ext cx="1781257"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46631" y="3973328"/>
            <a:ext cx="8472569" cy="501035"/>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 / 255</a:t>
            </a:r>
          </a:p>
          <a:p>
            <a:r>
              <a:rPr lang="nn-NO" altLang="ko-KR" sz="1328">
                <a:latin typeface="Consolas" panose="020B0609020204030204" pitchFamily="49" charset="0"/>
              </a:rPr>
              <a:t>x_val = x_val / 255</a:t>
            </a:r>
            <a:endParaRPr lang="en-US" altLang="ko-KR" sz="1328">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46631" y="4847633"/>
            <a:ext cx="3074881"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46631" y="5163110"/>
            <a:ext cx="8472569" cy="705386"/>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x_train.reshape(-1, 784)</a:t>
            </a:r>
          </a:p>
          <a:p>
            <a:r>
              <a:rPr lang="nn-NO" altLang="ko-KR" sz="1328">
                <a:latin typeface="Consolas" panose="020B0609020204030204" pitchFamily="49" charset="0"/>
              </a:rPr>
              <a:t>x_val = x_val.reshape(-1, 784)</a:t>
            </a:r>
          </a:p>
          <a:p>
            <a:r>
              <a:rPr lang="en-US" altLang="ko-KR" sz="1328">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871785" y="5863926"/>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F9B839D-77E7-4083-89B0-9C47B289BA63}"/>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0B7E0800-D34F-414C-9CEC-4783BA0B099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71581695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70975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2997576"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285400"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573224"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3861049"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148873"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43669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72452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012345"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70975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2997576"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285400"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573224"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3861049"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148873"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43669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72452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012345"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70975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2997576"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285400"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573224"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3861049"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148873"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43669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72452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012345"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70975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2997576"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285400"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573224"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3861049"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148873"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43669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72452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012345"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70975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2997576"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285400"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573224"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3861049"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148873"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43669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72452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012345"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70975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2997576"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285400"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573224"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3861049"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148873"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43669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72452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012345"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70975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2997576"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285400"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573224"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3861049"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148873"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43669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72452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012345"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70975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2997576"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285400"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573224"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3861049"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148873"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43669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72452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012345"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547055" y="2548986"/>
            <a:ext cx="304892" cy="355162"/>
          </a:xfrm>
          <a:prstGeom prst="rect">
            <a:avLst/>
          </a:prstGeom>
          <a:noFill/>
        </p:spPr>
        <p:txBody>
          <a:bodyPr wrap="none" rtlCol="0">
            <a:spAutoFit/>
          </a:bodyPr>
          <a:lstStyle/>
          <a:p>
            <a:pPr algn="l"/>
            <a:r>
              <a:rPr lang="en-US" altLang="ko-KR" sz="1708">
                <a:latin typeface="Consolas" panose="020B0609020204030204" pitchFamily="49" charset="0"/>
              </a:rPr>
              <a:t>6</a:t>
            </a:r>
            <a:endParaRPr lang="ko-KR" altLang="en-US" sz="1708">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547055" y="2837842"/>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547055" y="3126698"/>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547055" y="3415554"/>
            <a:ext cx="304892" cy="355162"/>
          </a:xfrm>
          <a:prstGeom prst="rect">
            <a:avLst/>
          </a:prstGeom>
          <a:noFill/>
        </p:spPr>
        <p:txBody>
          <a:bodyPr wrap="none" rtlCol="0">
            <a:spAutoFit/>
          </a:bodyPr>
          <a:lstStyle/>
          <a:p>
            <a:pPr algn="l"/>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547055" y="3704410"/>
            <a:ext cx="304892" cy="355162"/>
          </a:xfrm>
          <a:prstGeom prst="rect">
            <a:avLst/>
          </a:prstGeom>
          <a:noFill/>
        </p:spPr>
        <p:txBody>
          <a:bodyPr wrap="none" rtlCol="0">
            <a:spAutoFit/>
          </a:bodyPr>
          <a:lstStyle/>
          <a:p>
            <a:pPr algn="l"/>
            <a:r>
              <a:rPr lang="en-US" altLang="ko-KR" sz="1708">
                <a:latin typeface="Consolas" panose="020B0609020204030204" pitchFamily="49" charset="0"/>
              </a:rPr>
              <a:t>9</a:t>
            </a:r>
            <a:endParaRPr lang="ko-KR" altLang="en-US" sz="1708">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547055" y="3993266"/>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547055" y="4282122"/>
            <a:ext cx="304892" cy="355162"/>
          </a:xfrm>
          <a:prstGeom prst="rect">
            <a:avLst/>
          </a:prstGeom>
          <a:noFill/>
        </p:spPr>
        <p:txBody>
          <a:bodyPr wrap="none" rtlCol="0">
            <a:spAutoFit/>
          </a:bodyPr>
          <a:lstStyle/>
          <a:p>
            <a:pPr algn="l"/>
            <a:r>
              <a:rPr lang="en-US" altLang="ko-KR" sz="1708">
                <a:latin typeface="Consolas" panose="020B0609020204030204" pitchFamily="49" charset="0"/>
              </a:rPr>
              <a:t>7</a:t>
            </a:r>
            <a:endParaRPr lang="ko-KR" altLang="en-US" sz="1708">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547055" y="4570979"/>
            <a:ext cx="304892" cy="355162"/>
          </a:xfrm>
          <a:prstGeom prst="rect">
            <a:avLst/>
          </a:prstGeom>
          <a:noFill/>
        </p:spPr>
        <p:txBody>
          <a:bodyPr wrap="none" rtlCol="0">
            <a:spAutoFit/>
          </a:bodyPr>
          <a:lstStyle/>
          <a:p>
            <a:pPr algn="l"/>
            <a:r>
              <a:rPr lang="en-US" altLang="ko-KR" sz="1708">
                <a:latin typeface="Consolas" panose="020B0609020204030204" pitchFamily="49" charset="0"/>
              </a:rPr>
              <a:t>2</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851947" y="2726567"/>
            <a:ext cx="569980" cy="7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flipV="1">
            <a:off x="1851947" y="3015138"/>
            <a:ext cx="569980" cy="28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flipV="1">
            <a:off x="1851947" y="3302961"/>
            <a:ext cx="569980" cy="131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flipV="1">
            <a:off x="1851947" y="3590786"/>
            <a:ext cx="569980" cy="234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851947" y="3878611"/>
            <a:ext cx="569980" cy="338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851947" y="4166434"/>
            <a:ext cx="569980" cy="441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851947" y="4454259"/>
            <a:ext cx="569980" cy="54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851947" y="4742083"/>
            <a:ext cx="569980" cy="647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647215" y="4921386"/>
                <a:ext cx="436338"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647215" y="4921386"/>
                <a:ext cx="436338"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520582" y="4794970"/>
                <a:ext cx="372218"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520582" y="4794970"/>
                <a:ext cx="372218" cy="35516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405633" y="2581607"/>
            <a:ext cx="128717" cy="293897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186" name="TextBox 7185">
            <a:extLst>
              <a:ext uri="{FF2B5EF4-FFF2-40B4-BE49-F238E27FC236}">
                <a16:creationId xmlns:a16="http://schemas.microsoft.com/office/drawing/2014/main" id="{465A98DF-96CC-4E38-AA57-BB312266B477}"/>
              </a:ext>
            </a:extLst>
          </p:cNvPr>
          <p:cNvSpPr txBox="1"/>
          <p:nvPr/>
        </p:nvSpPr>
        <p:spPr>
          <a:xfrm>
            <a:off x="5548067" y="3861918"/>
            <a:ext cx="906017" cy="355162"/>
          </a:xfrm>
          <a:prstGeom prst="rect">
            <a:avLst/>
          </a:prstGeom>
          <a:noFill/>
        </p:spPr>
        <p:txBody>
          <a:bodyPr wrap="none" rtlCol="0">
            <a:spAutoFit/>
          </a:bodyPr>
          <a:lstStyle/>
          <a:p>
            <a:pPr algn="l"/>
            <a:r>
              <a:rPr lang="en-US" altLang="ko-KR" sz="1708">
                <a:latin typeface="Consolas" panose="020B0609020204030204" pitchFamily="49" charset="0"/>
              </a:rPr>
              <a:t>48,000</a:t>
            </a:r>
            <a:endParaRPr lang="ko-KR" altLang="en-US" sz="1708">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793591" y="1028034"/>
            <a:ext cx="134915" cy="28782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1" name="TextBox 140">
            <a:extLst>
              <a:ext uri="{FF2B5EF4-FFF2-40B4-BE49-F238E27FC236}">
                <a16:creationId xmlns:a16="http://schemas.microsoft.com/office/drawing/2014/main" id="{AA10A0E6-475D-443E-AADF-C9F8464FC01C}"/>
              </a:ext>
            </a:extLst>
          </p:cNvPr>
          <p:cNvSpPr txBox="1"/>
          <p:nvPr/>
        </p:nvSpPr>
        <p:spPr>
          <a:xfrm>
            <a:off x="3666985" y="2115280"/>
            <a:ext cx="425116" cy="355162"/>
          </a:xfrm>
          <a:prstGeom prst="rect">
            <a:avLst/>
          </a:prstGeom>
          <a:noFill/>
        </p:spPr>
        <p:txBody>
          <a:bodyPr wrap="none" rtlCol="0">
            <a:spAutoFit/>
          </a:bodyPr>
          <a:lstStyle/>
          <a:p>
            <a:pPr algn="l"/>
            <a:r>
              <a:rPr lang="en-US" altLang="ko-KR" sz="1708">
                <a:latin typeface="Consolas" panose="020B0609020204030204" pitchFamily="49" charset="0"/>
              </a:rPr>
              <a:t>10</a:t>
            </a:r>
            <a:endParaRPr lang="ko-KR" altLang="en-US" sz="1708">
              <a:latin typeface="Consolas" panose="020B0609020204030204" pitchFamily="49" charset="0"/>
            </a:endParaRPr>
          </a:p>
        </p:txBody>
      </p:sp>
      <p:sp>
        <p:nvSpPr>
          <p:cNvPr id="3" name="텍스트 개체 틀 2">
            <a:extLst>
              <a:ext uri="{FF2B5EF4-FFF2-40B4-BE49-F238E27FC236}">
                <a16:creationId xmlns:a16="http://schemas.microsoft.com/office/drawing/2014/main" id="{6A79980C-4F51-4CC9-860E-A5FF8AA14A64}"/>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FD17DBA-7498-47D5-A7B1-87773CD0BDB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6272547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569202" y="2727285"/>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569202" y="3015110"/>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569202" y="3302934"/>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569202" y="3590759"/>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569202" y="3878583"/>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569202" y="4166409"/>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569202" y="4454233"/>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569202" y="4742057"/>
            <a:ext cx="852725" cy="2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421927" y="488292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421927" y="516768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281377" y="2583373"/>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281377" y="2871197"/>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281377" y="3159022"/>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281377" y="344684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281377" y="3734671"/>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281377" y="402249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281377" y="431032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281377" y="4598145"/>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281377" y="488597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281377" y="5173794"/>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569202" y="5026838"/>
            <a:ext cx="852725" cy="30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569202" y="5311595"/>
            <a:ext cx="852725" cy="611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16152" y="5511979"/>
            <a:ext cx="1324402" cy="307777"/>
          </a:xfrm>
          <a:prstGeom prst="rect">
            <a:avLst/>
          </a:prstGeom>
          <a:noFill/>
        </p:spPr>
        <p:txBody>
          <a:bodyPr wrap="none" rtlCol="0">
            <a:spAutoFit/>
          </a:bodyPr>
          <a:lstStyle/>
          <a:p>
            <a:pPr lvl="0">
              <a:defRPr/>
            </a:pPr>
            <a:r>
              <a:rPr lang="ko-KR" altLang="en-US" sz="1400" b="1">
                <a:solidFill>
                  <a:srgbClr val="000000"/>
                </a:solidFill>
                <a:latin typeface="+mj-ea"/>
                <a:ea typeface="+mj-ea"/>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794490" y="3799117"/>
            <a:ext cx="1180497"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789996" y="3022895"/>
            <a:ext cx="1566454" cy="738664"/>
          </a:xfrm>
          <a:prstGeom prst="rect">
            <a:avLst/>
          </a:prstGeom>
          <a:noFill/>
        </p:spPr>
        <p:txBody>
          <a:bodyPr wrap="none" rtlCol="0">
            <a:spAutoFit/>
          </a:bodyPr>
          <a:lstStyle/>
          <a:p>
            <a:pPr lvl="0">
              <a:defRPr/>
            </a:pPr>
            <a:r>
              <a:rPr lang="ko-KR" altLang="en-US" sz="1400" b="1">
                <a:solidFill>
                  <a:srgbClr val="000000"/>
                </a:solidFill>
                <a:latin typeface="+mj-ea"/>
                <a:ea typeface="+mj-ea"/>
              </a:rPr>
              <a:t>가장 큰 출려값의</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인덱스가 타깃과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468017" y="257768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468017" y="286551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468017" y="3153334"/>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468017" y="3441159"/>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468017" y="372898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468017" y="4016807"/>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468017" y="430463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468017" y="459245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468017" y="487721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468017" y="516196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784296" y="4317140"/>
            <a:ext cx="646331" cy="307777"/>
          </a:xfrm>
          <a:prstGeom prst="rect">
            <a:avLst/>
          </a:prstGeom>
          <a:noFill/>
        </p:spPr>
        <p:txBody>
          <a:bodyPr wrap="none" rtlCol="0">
            <a:spAutoFit/>
          </a:bodyPr>
          <a:lstStyle/>
          <a:p>
            <a:pPr lvl="0">
              <a:defRPr/>
            </a:pPr>
            <a:r>
              <a:rPr lang="en-US" altLang="ko-KR" sz="1400" b="1">
                <a:solidFill>
                  <a:srgbClr val="000000"/>
                </a:solidFill>
                <a:latin typeface="+mj-ea"/>
                <a:ea typeface="+mj-ea"/>
              </a:rPr>
              <a:t>'</a:t>
            </a:r>
            <a:r>
              <a:rPr lang="ko-KR" altLang="en-US" sz="1400" b="1">
                <a:solidFill>
                  <a:srgbClr val="000000"/>
                </a:solidFill>
                <a:latin typeface="+mj-ea"/>
                <a:ea typeface="+mj-ea"/>
              </a:rPr>
              <a:t>셔츠</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951612" y="2110171"/>
            <a:ext cx="1819729" cy="523220"/>
          </a:xfrm>
          <a:prstGeom prst="rect">
            <a:avLst/>
          </a:prstGeom>
          <a:noFill/>
        </p:spPr>
        <p:txBody>
          <a:bodyPr wrap="none" rtlCol="0">
            <a:spAutoFit/>
          </a:bodyPr>
          <a:lstStyle/>
          <a:p>
            <a:pPr lvl="0">
              <a:defRPr/>
            </a:pPr>
            <a:r>
              <a:rPr lang="ko-KR" altLang="en-US" sz="1400" b="1">
                <a:solidFill>
                  <a:srgbClr val="000000"/>
                </a:solidFill>
                <a:latin typeface="+mj-ea"/>
                <a:ea typeface="+mj-ea"/>
              </a:rPr>
              <a:t>레이블 </a:t>
            </a:r>
            <a:r>
              <a:rPr lang="en-US" altLang="ko-KR" sz="1400" b="1">
                <a:solidFill>
                  <a:srgbClr val="000000"/>
                </a:solidFill>
                <a:latin typeface="+mj-ea"/>
                <a:ea typeface="+mj-ea"/>
              </a:rPr>
              <a:t>b</a:t>
            </a:r>
            <a:r>
              <a:rPr lang="ko-KR" altLang="en-US" sz="1400" b="1">
                <a:solidFill>
                  <a:srgbClr val="000000"/>
                </a:solidFill>
                <a:latin typeface="+mj-ea"/>
                <a:ea typeface="+mj-ea"/>
              </a:rPr>
              <a:t>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원</a:t>
            </a:r>
            <a:r>
              <a:rPr lang="en-US" altLang="ko-KR" sz="1400" b="1">
                <a:solidFill>
                  <a:srgbClr val="000000"/>
                </a:solidFill>
                <a:latin typeface="+mj-ea"/>
                <a:ea typeface="+mj-ea"/>
              </a:rPr>
              <a:t>-</a:t>
            </a:r>
            <a:r>
              <a:rPr lang="ko-KR" altLang="en-US" sz="1400" b="1">
                <a:solidFill>
                  <a:srgbClr val="000000"/>
                </a:solidFill>
                <a:latin typeface="+mj-ea"/>
                <a:ea typeface="+mj-ea"/>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611930" y="2371780"/>
            <a:ext cx="339682" cy="205905"/>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B4D2B1B-8E9A-4DBB-B81A-85746DFB281B}"/>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9AD826A-616E-453C-AE63-795F00549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3DA1FE3-04BB-4886-BBE1-0AC058CAEF0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8" name="TextBox 7">
            <a:extLst>
              <a:ext uri="{FF2B5EF4-FFF2-40B4-BE49-F238E27FC236}">
                <a16:creationId xmlns:a16="http://schemas.microsoft.com/office/drawing/2014/main" id="{89A4D3DA-1D81-4185-8D34-737A5A18AE3A}"/>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Tree>
    <p:extLst>
      <p:ext uri="{BB962C8B-B14F-4D97-AF65-F5344CB8AC3E}">
        <p14:creationId xmlns:p14="http://schemas.microsoft.com/office/powerpoint/2010/main" val="22356039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38173" y="1099246"/>
            <a:ext cx="5692777" cy="400110"/>
          </a:xfrm>
          <a:prstGeom prst="rect">
            <a:avLst/>
          </a:prstGeom>
          <a:noFill/>
        </p:spPr>
        <p:txBody>
          <a:bodyPr wrap="none" rtlCol="0">
            <a:spAutoFit/>
          </a:bodyPr>
          <a:lstStyle/>
          <a:p>
            <a:pPr lvl="0">
              <a:defRPr/>
            </a:pPr>
            <a:r>
              <a:rPr lang="en-US" altLang="ko-KR" sz="2000" b="1" err="1">
                <a:solidFill>
                  <a:srgbClr val="000000"/>
                </a:solidFill>
                <a:latin typeface="+mj-ea"/>
                <a:ea typeface="+mj-ea"/>
              </a:rPr>
              <a:t>to_categorical</a:t>
            </a:r>
            <a:r>
              <a:rPr lang="en-US" altLang="ko-KR" sz="2000" b="1">
                <a:solidFill>
                  <a:srgbClr val="000000"/>
                </a:solidFill>
                <a:latin typeface="+mj-ea"/>
                <a:ea typeface="+mj-ea"/>
              </a:rPr>
              <a:t>() </a:t>
            </a:r>
            <a:r>
              <a:rPr lang="ko-KR" altLang="en-US" sz="2000" b="1">
                <a:solidFill>
                  <a:srgbClr val="000000"/>
                </a:solidFill>
                <a:latin typeface="+mj-ea"/>
                <a:ea typeface="+mj-ea"/>
              </a:rPr>
              <a:t>함수 사용해 원</a:t>
            </a:r>
            <a:r>
              <a:rPr lang="en-US" altLang="ko-KR" sz="2000" b="1">
                <a:solidFill>
                  <a:srgbClr val="000000"/>
                </a:solidFill>
                <a:latin typeface="+mj-ea"/>
                <a:ea typeface="+mj-ea"/>
              </a:rPr>
              <a:t>-</a:t>
            </a:r>
            <a:r>
              <a:rPr lang="ko-KR" altLang="en-US" sz="2000" b="1">
                <a:solidFill>
                  <a:srgbClr val="000000"/>
                </a:solidFill>
                <a:latin typeface="+mj-ea"/>
                <a:ea typeface="+mj-ea"/>
              </a:rPr>
              <a:t>핫 인코딩하기</a:t>
            </a:r>
            <a:r>
              <a:rPr lang="en-US" altLang="ko-KR" sz="2000" b="1">
                <a:solidFill>
                  <a:srgbClr val="000000"/>
                </a:solidFill>
                <a:latin typeface="+mj-ea"/>
                <a:ea typeface="+mj-ea"/>
              </a:rPr>
              <a:t> </a:t>
            </a:r>
            <a:endParaRPr lang="ko-KR" altLang="en-US" sz="20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776546" y="2004167"/>
            <a:ext cx="7642804" cy="830997"/>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array([[1., 0., 0., 0.],</a:t>
            </a:r>
          </a:p>
          <a:p>
            <a:pPr lvl="0">
              <a:defRPr/>
            </a:pPr>
            <a:r>
              <a:rPr lang="en-US" altLang="ko-KR" sz="1600">
                <a:solidFill>
                  <a:srgbClr val="000000"/>
                </a:solidFill>
                <a:latin typeface="Consolas" panose="020B0609020204030204" pitchFamily="49" charset="0"/>
                <a:ea typeface="고도 M" panose="02000503000000020004" pitchFamily="2" charset="-127"/>
              </a:rPr>
              <a:t>       [0., 1., 0., 0.],</a:t>
            </a:r>
          </a:p>
          <a:p>
            <a:pPr lvl="0">
              <a:defRPr/>
            </a:pPr>
            <a:r>
              <a:rPr lang="en-US" altLang="ko-KR" sz="1600">
                <a:solidFill>
                  <a:srgbClr val="000000"/>
                </a:solidFill>
                <a:latin typeface="Consolas" panose="020B0609020204030204" pitchFamily="49" charset="0"/>
                <a:ea typeface="고도 M" panose="02000503000000020004" pitchFamily="2" charset="-127"/>
              </a:rPr>
              <a:t>       [0., 0., 0., 1.]], </a:t>
            </a:r>
            <a:r>
              <a:rPr lang="en-US" altLang="ko-KR" sz="1600" err="1">
                <a:solidFill>
                  <a:srgbClr val="000000"/>
                </a:solidFill>
                <a:latin typeface="Consolas" panose="020B0609020204030204" pitchFamily="49" charset="0"/>
                <a:ea typeface="고도 M" panose="02000503000000020004" pitchFamily="2" charset="-127"/>
              </a:rPr>
              <a:t>dtype</a:t>
            </a:r>
            <a:r>
              <a:rPr lang="en-US" altLang="ko-KR" sz="1600">
                <a:solidFill>
                  <a:srgbClr val="000000"/>
                </a:solidFill>
                <a:latin typeface="Consolas" panose="020B0609020204030204" pitchFamily="49" charset="0"/>
                <a:ea typeface="고도 M" panose="02000503000000020004" pitchFamily="2" charset="-127"/>
              </a:rPr>
              <a:t>=float32)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686800" y="4751930"/>
            <a:ext cx="8472569"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print(y_train[0], y_train_encoded[0])</a:t>
            </a:r>
            <a:endParaRPr lang="en-US" altLang="ko-KR" sz="1600">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686800" y="3069560"/>
            <a:ext cx="8472569" cy="830997"/>
          </a:xfrm>
          <a:prstGeom prst="rect">
            <a:avLst/>
          </a:prstGeom>
          <a:solidFill>
            <a:srgbClr val="E2E2F6"/>
          </a:solidFill>
        </p:spPr>
        <p:txBody>
          <a:bodyPr wrap="square">
            <a:spAutoFit/>
          </a:bodyPr>
          <a:lstStyle/>
          <a:p>
            <a:r>
              <a:rPr lang="nn-NO" altLang="ko-KR" sz="1600">
                <a:latin typeface="Consolas" panose="020B0609020204030204" pitchFamily="49" charset="0"/>
              </a:rPr>
              <a:t>y_train_encoded = tf.keras.utils.to_categorical(y_train)</a:t>
            </a:r>
          </a:p>
          <a:p>
            <a:r>
              <a:rPr lang="nn-NO" altLang="ko-KR" sz="1600">
                <a:latin typeface="Consolas" panose="020B0609020204030204" pitchFamily="49" charset="0"/>
              </a:rPr>
              <a:t>y_val_encoded = tf.keras.utils.to_categorical(y_val)</a:t>
            </a:r>
          </a:p>
          <a:p>
            <a:r>
              <a:rPr lang="en-US" altLang="ko-KR" sz="1600">
                <a:latin typeface="Consolas" panose="020B0609020204030204" pitchFamily="49" charset="0"/>
              </a:rPr>
              <a:t>print(</a:t>
            </a:r>
            <a:r>
              <a:rPr lang="en-US" altLang="ko-KR" sz="1600" err="1">
                <a:latin typeface="Consolas" panose="020B0609020204030204" pitchFamily="49" charset="0"/>
              </a:rPr>
              <a:t>y_train_encoded.shape</a:t>
            </a:r>
            <a:r>
              <a:rPr lang="en-US" altLang="ko-KR" sz="1600">
                <a:latin typeface="Consolas" panose="020B0609020204030204" pitchFamily="49" charset="0"/>
              </a:rPr>
              <a:t>, </a:t>
            </a:r>
            <a:r>
              <a:rPr lang="en-US" altLang="ko-KR" sz="1600" err="1">
                <a:latin typeface="Consolas" panose="020B0609020204030204" pitchFamily="49" charset="0"/>
              </a:rPr>
              <a:t>y_val_encoded.shape</a:t>
            </a:r>
            <a:r>
              <a:rPr lang="en-US" altLang="ko-KR" sz="1600">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26405" y="4005064"/>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(48000, 10) (12000,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26405" y="5034662"/>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6 [0. 0. 0. 0. 0. 0. 1. 0. 0. 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7C868730-333E-42CB-98B9-66432F4C8CA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C83CE09A-EE69-416D-9F32-EB490A9F13B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56292085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524508" y="836712"/>
            <a:ext cx="6132256" cy="369332"/>
          </a:xfrm>
          <a:prstGeom prst="rect">
            <a:avLst/>
          </a:prstGeom>
          <a:noFill/>
        </p:spPr>
        <p:txBody>
          <a:bodyPr wrap="none" rtlCol="0">
            <a:spAutoFit/>
          </a:bodyPr>
          <a:lstStyle/>
          <a:p>
            <a:pPr lvl="0">
              <a:defRPr/>
            </a:pPr>
            <a:r>
              <a:rPr lang="en-US" altLang="ko-KR" b="1" err="1">
                <a:solidFill>
                  <a:srgbClr val="000000"/>
                </a:solidFill>
                <a:latin typeface="+mj-ea"/>
                <a:ea typeface="+mj-ea"/>
              </a:rPr>
              <a:t>MultiClassNetwork</a:t>
            </a:r>
            <a:r>
              <a:rPr lang="en-US" altLang="ko-KR" b="1">
                <a:solidFill>
                  <a:srgbClr val="000000"/>
                </a:solidFill>
                <a:latin typeface="+mj-ea"/>
                <a:ea typeface="+mj-ea"/>
              </a:rPr>
              <a:t> </a:t>
            </a:r>
            <a:r>
              <a:rPr lang="ko-KR" altLang="en-US" b="1">
                <a:solidFill>
                  <a:srgbClr val="000000"/>
                </a:solidFill>
                <a:latin typeface="+mj-ea"/>
                <a:ea typeface="+mj-ea"/>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04202" y="1334905"/>
            <a:ext cx="8472569" cy="2308324"/>
          </a:xfrm>
          <a:prstGeom prst="rect">
            <a:avLst/>
          </a:prstGeom>
          <a:solidFill>
            <a:srgbClr val="E2E2F6"/>
          </a:solidFill>
        </p:spPr>
        <p:txBody>
          <a:bodyPr wrap="square">
            <a:spAutoFit/>
          </a:bodyPr>
          <a:lstStyle/>
          <a:p>
            <a:r>
              <a:rPr lang="en-US" altLang="ko-KR" sz="1600">
                <a:latin typeface="Consolas" panose="020B0609020204030204" pitchFamily="49" charset="0"/>
              </a:rPr>
              <a:t>fc = </a:t>
            </a:r>
            <a:r>
              <a:rPr lang="en-US" altLang="ko-KR" sz="1600" err="1">
                <a:latin typeface="Consolas" panose="020B0609020204030204" pitchFamily="49" charset="0"/>
              </a:rPr>
              <a:t>MultiClassNetwork</a:t>
            </a:r>
            <a:r>
              <a:rPr lang="en-US" altLang="ko-KR" sz="1600">
                <a:latin typeface="Consolas" panose="020B0609020204030204" pitchFamily="49" charset="0"/>
              </a:rPr>
              <a:t>(units=100, </a:t>
            </a:r>
            <a:r>
              <a:rPr lang="en-US" altLang="ko-KR" sz="1600" err="1">
                <a:latin typeface="Consolas" panose="020B0609020204030204" pitchFamily="49" charset="0"/>
              </a:rPr>
              <a:t>batch_size</a:t>
            </a:r>
            <a:r>
              <a:rPr lang="en-US" altLang="ko-KR" sz="1600">
                <a:latin typeface="Consolas" panose="020B0609020204030204" pitchFamily="49" charset="0"/>
              </a:rPr>
              <a:t>=256)</a:t>
            </a:r>
          </a:p>
          <a:p>
            <a:r>
              <a:rPr lang="en-US" altLang="ko-KR" sz="1600" err="1">
                <a:latin typeface="Consolas" panose="020B0609020204030204" pitchFamily="49" charset="0"/>
              </a:rPr>
              <a:t>fc.fit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y_val_encoded</a:t>
            </a:r>
            <a:r>
              <a:rPr lang="en-US" altLang="ko-KR" sz="1600">
                <a:latin typeface="Consolas" panose="020B0609020204030204" pitchFamily="49" charset="0"/>
              </a:rPr>
              <a:t>, epochs=40)</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686" y="3755888"/>
            <a:ext cx="4145621" cy="277079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C0B6AB9-4214-4152-8772-07D0394C4E9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FED74085-E239-41B5-A207-8142DD44032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511090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489999" y="1016316"/>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227637" y="1898322"/>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227637" y="1898322"/>
                <a:ext cx="407061" cy="407060"/>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227637" y="2620755"/>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227637" y="2620755"/>
                <a:ext cx="407061" cy="407060"/>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3958886" y="2112423"/>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3958887"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365947" y="2218153"/>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365948"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609081"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027931"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634696" y="2101854"/>
            <a:ext cx="1324189" cy="21410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634696" y="2824287"/>
            <a:ext cx="1324189" cy="7535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634696" y="2315954"/>
            <a:ext cx="1324189" cy="508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634696" y="2101854"/>
            <a:ext cx="1324189" cy="14759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561548" y="2315953"/>
            <a:ext cx="1047533" cy="12618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561549" y="3577799"/>
            <a:ext cx="104753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223529" y="3577800"/>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176420" y="5217578"/>
            <a:ext cx="723275" cy="307777"/>
          </a:xfrm>
          <a:prstGeom prst="rect">
            <a:avLst/>
          </a:prstGeom>
          <a:noFill/>
        </p:spPr>
        <p:txBody>
          <a:bodyPr wrap="none" rtlCol="0">
            <a:spAutoFit/>
          </a:bodyPr>
          <a:lstStyle/>
          <a:p>
            <a:pPr algn="l"/>
            <a:r>
              <a:rPr lang="ko-KR" altLang="en-US" sz="1400" b="1">
                <a:latin typeface="+mj-ea"/>
                <a:ea typeface="+mj-ea"/>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3883495" y="5084662"/>
            <a:ext cx="723275" cy="307777"/>
          </a:xfrm>
          <a:prstGeom prst="rect">
            <a:avLst/>
          </a:prstGeom>
          <a:noFill/>
        </p:spPr>
        <p:txBody>
          <a:bodyPr wrap="none" rtlCol="0">
            <a:spAutoFit/>
          </a:bodyPr>
          <a:lstStyle/>
          <a:p>
            <a:pPr algn="l"/>
            <a:r>
              <a:rPr lang="ko-KR" altLang="en-US" sz="1400" b="1">
                <a:latin typeface="+mj-ea"/>
                <a:ea typeface="+mj-ea"/>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540487" y="4563033"/>
            <a:ext cx="723275" cy="307777"/>
          </a:xfrm>
          <a:prstGeom prst="rect">
            <a:avLst/>
          </a:prstGeom>
          <a:noFill/>
        </p:spPr>
        <p:txBody>
          <a:bodyPr wrap="none" rtlCol="0">
            <a:spAutoFit/>
          </a:bodyPr>
          <a:lstStyle/>
          <a:p>
            <a:pPr algn="l"/>
            <a:r>
              <a:rPr lang="ko-KR" altLang="en-US" sz="1400" b="1">
                <a:latin typeface="+mj-ea"/>
                <a:ea typeface="+mj-ea"/>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4835575" y="1766919"/>
            <a:ext cx="898212" cy="523220"/>
          </a:xfrm>
          <a:prstGeom prst="rect">
            <a:avLst/>
          </a:prstGeom>
          <a:noFill/>
        </p:spPr>
        <p:txBody>
          <a:bodyPr wrap="square" rtlCol="0">
            <a:spAutoFit/>
          </a:bodyPr>
          <a:lstStyle/>
          <a:p>
            <a:pPr algn="l"/>
            <a:r>
              <a:rPr lang="ko-KR" altLang="en-US" sz="1400" b="1">
                <a:latin typeface="+mj-ea"/>
                <a:ea typeface="+mj-ea"/>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3958887" y="4597926"/>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365948" y="4703656"/>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561549" y="3577800"/>
            <a:ext cx="1047533" cy="12236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596775" y="2165541"/>
            <a:ext cx="662472" cy="38844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554849" y="1937427"/>
            <a:ext cx="189624" cy="371828"/>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227636" y="334318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227636" y="3343188"/>
                <a:ext cx="407061" cy="407060"/>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227635" y="476140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227635" y="4761408"/>
                <a:ext cx="407061" cy="407060"/>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634696" y="2824286"/>
            <a:ext cx="1324189" cy="19771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634696" y="2101854"/>
            <a:ext cx="1324189" cy="26996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634695" y="2315954"/>
            <a:ext cx="1324189" cy="12307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634696" y="3546719"/>
            <a:ext cx="1324190" cy="3108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634696" y="3546718"/>
            <a:ext cx="1324190" cy="12547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634696" y="2315954"/>
            <a:ext cx="1324190" cy="264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634695" y="3577800"/>
            <a:ext cx="1324191" cy="13871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634695" y="4801457"/>
            <a:ext cx="1324191" cy="163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293683" y="4030032"/>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293683" y="4030032"/>
                <a:ext cx="251672"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035387" y="394965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035387" y="394965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035626" y="4614523"/>
            <a:ext cx="543739" cy="307777"/>
          </a:xfrm>
          <a:prstGeom prst="rect">
            <a:avLst/>
          </a:prstGeom>
          <a:noFill/>
        </p:spPr>
        <p:txBody>
          <a:bodyPr wrap="none" rtlCol="0">
            <a:spAutoFit/>
          </a:bodyPr>
          <a:lstStyle/>
          <a:p>
            <a:pPr algn="l"/>
            <a:r>
              <a:rPr lang="ko-KR" altLang="en-US" sz="1400" b="1">
                <a:latin typeface="+mj-ea"/>
                <a:ea typeface="+mj-ea"/>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609081" y="258740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609081" y="4163254"/>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561548" y="2315953"/>
            <a:ext cx="1047533" cy="2050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024434" y="2691001"/>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220034" y="2788801"/>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6995083" y="2624653"/>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6995083" y="2624653"/>
                <a:ext cx="517065" cy="355162"/>
              </a:xfrm>
              <a:prstGeom prst="rect">
                <a:avLst/>
              </a:prstGeom>
              <a:blipFill>
                <a:blip r:embed="rId9"/>
                <a:stretch>
                  <a:fillRect r="-15294" b="-689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024434" y="4271329"/>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220034" y="4369129"/>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561548" y="2315953"/>
            <a:ext cx="1047533" cy="4749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561549" y="2790931"/>
            <a:ext cx="1047533" cy="7868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561549" y="2790931"/>
            <a:ext cx="1047533" cy="201052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561549" y="3577799"/>
            <a:ext cx="1047533" cy="78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561549" y="4366785"/>
            <a:ext cx="1047533" cy="4346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6995082" y="3351187"/>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6995082" y="3351187"/>
                <a:ext cx="522131"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6995081" y="4171254"/>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6995081" y="4171254"/>
                <a:ext cx="522131" cy="355162"/>
              </a:xfrm>
              <a:prstGeom prst="rect">
                <a:avLst/>
              </a:prstGeom>
              <a:blipFill>
                <a:blip r:embed="rId11"/>
                <a:stretch>
                  <a:fillRect r="-13953" b="-6780"/>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676339" y="5571065"/>
            <a:ext cx="1114850" cy="307777"/>
          </a:xfrm>
          <a:prstGeom prst="rect">
            <a:avLst/>
          </a:prstGeom>
          <a:noFill/>
        </p:spPr>
        <p:txBody>
          <a:bodyPr wrap="square" rtlCol="0">
            <a:spAutoFit/>
          </a:bodyPr>
          <a:lstStyle/>
          <a:p>
            <a:pPr algn="l"/>
            <a:r>
              <a:rPr lang="en-US" altLang="ko-KR" sz="1400" b="1">
                <a:solidFill>
                  <a:srgbClr val="3399FF"/>
                </a:solidFill>
                <a:latin typeface="+mj-ea"/>
                <a:ea typeface="+mj-ea"/>
              </a:rPr>
              <a:t>Dense(100)</a:t>
            </a:r>
            <a:endParaRPr lang="ko-KR" altLang="en-US" sz="1400" b="1">
              <a:solidFill>
                <a:srgbClr val="3399FF"/>
              </a:solidFill>
              <a:latin typeface="+mj-ea"/>
              <a:ea typeface="+mj-ea"/>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140494" y="5174975"/>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556297" y="5474742"/>
            <a:ext cx="1003471" cy="307777"/>
          </a:xfrm>
          <a:prstGeom prst="rect">
            <a:avLst/>
          </a:prstGeom>
          <a:noFill/>
        </p:spPr>
        <p:txBody>
          <a:bodyPr wrap="square" rtlCol="0">
            <a:spAutoFit/>
          </a:bodyPr>
          <a:lstStyle/>
          <a:p>
            <a:pPr algn="l"/>
            <a:r>
              <a:rPr lang="en-US" altLang="ko-KR" sz="1400" b="1">
                <a:solidFill>
                  <a:srgbClr val="3399FF"/>
                </a:solidFill>
                <a:latin typeface="+mj-ea"/>
                <a:ea typeface="+mj-ea"/>
              </a:rPr>
              <a:t>Dense(10)</a:t>
            </a:r>
            <a:endParaRPr lang="ko-KR" altLang="en-US" sz="1400" b="1">
              <a:solidFill>
                <a:srgbClr val="3399FF"/>
              </a:solidFill>
              <a:latin typeface="+mj-ea"/>
              <a:ea typeface="+mj-ea"/>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5830023" y="5153103"/>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088662" y="4305675"/>
            <a:ext cx="170456" cy="341895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676339" y="6181736"/>
            <a:ext cx="1250842" cy="307777"/>
          </a:xfrm>
          <a:prstGeom prst="rect">
            <a:avLst/>
          </a:prstGeom>
          <a:noFill/>
        </p:spPr>
        <p:txBody>
          <a:bodyPr wrap="square" rtlCol="0">
            <a:spAutoFit/>
          </a:bodyPr>
          <a:lstStyle/>
          <a:p>
            <a:pPr algn="l"/>
            <a:r>
              <a:rPr lang="en-US" altLang="ko-KR" sz="1400" b="1">
                <a:solidFill>
                  <a:srgbClr val="3399FF"/>
                </a:solidFill>
                <a:latin typeface="+mj-ea"/>
                <a:ea typeface="+mj-ea"/>
              </a:rPr>
              <a:t>Sequential()</a:t>
            </a:r>
            <a:endParaRPr lang="ko-KR" altLang="en-US" sz="1400" b="1">
              <a:solidFill>
                <a:srgbClr val="3399FF"/>
              </a:solidFill>
              <a:latin typeface="+mj-ea"/>
              <a:ea typeface="+mj-ea"/>
            </a:endParaRPr>
          </a:p>
        </p:txBody>
      </p:sp>
      <p:sp>
        <p:nvSpPr>
          <p:cNvPr id="2" name="텍스트 개체 틀 1">
            <a:extLst>
              <a:ext uri="{FF2B5EF4-FFF2-40B4-BE49-F238E27FC236}">
                <a16:creationId xmlns:a16="http://schemas.microsoft.com/office/drawing/2014/main" id="{8D7E84E8-50F0-4D8D-8DE1-511458A97B1F}"/>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F3329A0-E54E-4077-BBC0-F096722EF0E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75924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908195" y="1320564"/>
            <a:ext cx="8089610" cy="3246273"/>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확률적 모델링</a:t>
            </a:r>
            <a:r>
              <a:rPr lang="en-US" altLang="ko-KR" sz="1708" b="1">
                <a:latin typeface="맑은 고딕" panose="020B0503020000020004" pitchFamily="50" charset="-127"/>
                <a:ea typeface="맑은 고딕" panose="020B0503020000020004" pitchFamily="50" charset="-127"/>
              </a:rPr>
              <a:t>(probability modeling)</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통계학 이론을 데이터 분석에 응용한 것</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머신 러닝 형태 중 하나이고</a:t>
            </a:r>
            <a:r>
              <a:rPr lang="en-US" altLang="ko-KR" sz="1708">
                <a:latin typeface="맑은 고딕" panose="020B0503020000020004" pitchFamily="50" charset="-127"/>
                <a:ea typeface="맑은 고딕" panose="020B0503020000020004" pitchFamily="50" charset="-127"/>
              </a:rPr>
              <a:t>, </a:t>
            </a:r>
            <a:r>
              <a:rPr lang="ko-KR" altLang="en-US" sz="1708">
                <a:latin typeface="맑은 고딕" panose="020B0503020000020004" pitchFamily="50" charset="-127"/>
                <a:ea typeface="맑은 고딕" panose="020B0503020000020004" pitchFamily="50" charset="-127"/>
              </a:rPr>
              <a:t>현재에도 많이 사용됨</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가장 잘 알려진 알고리즘은 </a:t>
            </a:r>
            <a:r>
              <a:rPr lang="ko-KR" altLang="en-US" sz="1708" err="1">
                <a:latin typeface="맑은 고딕" panose="020B0503020000020004" pitchFamily="50" charset="-127"/>
                <a:ea typeface="맑은 고딕" panose="020B0503020000020004" pitchFamily="50" charset="-127"/>
              </a:rPr>
              <a:t>나이브</a:t>
            </a:r>
            <a:r>
              <a:rPr lang="ko-KR" altLang="en-US" sz="1708">
                <a:latin typeface="맑은 고딕" panose="020B0503020000020004" pitchFamily="50" charset="-127"/>
                <a:ea typeface="맑은 고딕" panose="020B0503020000020004" pitchFamily="50" charset="-127"/>
              </a:rPr>
              <a:t> </a:t>
            </a:r>
            <a:r>
              <a:rPr lang="ko-KR" altLang="en-US" sz="1708" err="1">
                <a:latin typeface="맑은 고딕" panose="020B0503020000020004" pitchFamily="50" charset="-127"/>
                <a:ea typeface="맑은 고딕" panose="020B0503020000020004" pitchFamily="50" charset="-127"/>
              </a:rPr>
              <a:t>베이즈</a:t>
            </a:r>
            <a:r>
              <a:rPr lang="en-US" altLang="ko-KR" sz="1708">
                <a:latin typeface="맑은 고딕" panose="020B0503020000020004" pitchFamily="50" charset="-127"/>
                <a:ea typeface="맑은 고딕" panose="020B0503020000020004" pitchFamily="50" charset="-127"/>
              </a:rPr>
              <a:t>(Naive Bayes) </a:t>
            </a:r>
            <a:r>
              <a:rPr lang="ko-KR" altLang="en-US" sz="1708">
                <a:latin typeface="맑은 고딕" panose="020B0503020000020004" pitchFamily="50" charset="-127"/>
                <a:ea typeface="맑은 고딕" panose="020B0503020000020004" pitchFamily="50" charset="-127"/>
              </a:rPr>
              <a:t>알고리즘</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로지스틱 회귀</a:t>
            </a:r>
            <a:r>
              <a:rPr lang="en-US" altLang="ko-KR" sz="1708" b="1">
                <a:latin typeface="맑은 고딕" panose="020B0503020000020004" pitchFamily="50" charset="-127"/>
                <a:ea typeface="맑은 고딕" panose="020B0503020000020004" pitchFamily="50" charset="-127"/>
              </a:rPr>
              <a:t>(logistic regression)</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현대 머신 러닝의 </a:t>
            </a:r>
            <a:r>
              <a:rPr lang="en-US" altLang="ko-KR" sz="1708">
                <a:latin typeface="맑은 고딕" panose="020B0503020000020004" pitchFamily="50" charset="-127"/>
                <a:ea typeface="맑은 고딕" panose="020B0503020000020004" pitchFamily="50" charset="-127"/>
              </a:rPr>
              <a:t>"hello world"</a:t>
            </a: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이름은 회귀인데 회귀</a:t>
            </a:r>
            <a:r>
              <a:rPr lang="en-US" altLang="ko-KR" sz="1708">
                <a:latin typeface="맑은 고딕" panose="020B0503020000020004" pitchFamily="50" charset="-127"/>
                <a:ea typeface="맑은 고딕" panose="020B0503020000020004" pitchFamily="50" charset="-127"/>
              </a:rPr>
              <a:t>(regression)</a:t>
            </a:r>
            <a:r>
              <a:rPr lang="ko-KR" altLang="en-US" sz="1708">
                <a:latin typeface="맑은 고딕" panose="020B0503020000020004" pitchFamily="50" charset="-127"/>
                <a:ea typeface="맑은 고딕" panose="020B0503020000020004" pitchFamily="50" charset="-127"/>
              </a:rPr>
              <a:t> 알고리즘이 아닌 분류</a:t>
            </a:r>
            <a:r>
              <a:rPr lang="en-US" altLang="ko-KR" sz="1708">
                <a:latin typeface="맑은 고딕" panose="020B0503020000020004" pitchFamily="50" charset="-127"/>
                <a:ea typeface="맑은 고딕" panose="020B0503020000020004" pitchFamily="50" charset="-127"/>
              </a:rPr>
              <a:t>(classification)</a:t>
            </a:r>
            <a:r>
              <a:rPr lang="ko-KR" altLang="en-US" sz="1708">
                <a:latin typeface="맑은 고딕" panose="020B0503020000020004" pitchFamily="50" charset="-127"/>
                <a:ea typeface="맑은 고딕" panose="020B0503020000020004" pitchFamily="50" charset="-127"/>
              </a:rPr>
              <a:t> 알고리즘임</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708">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171276" y="5066583"/>
            <a:ext cx="7468926" cy="880819"/>
          </a:xfrm>
          <a:prstGeom prst="rect">
            <a:avLst/>
          </a:prstGeom>
        </p:spPr>
        <p:txBody>
          <a:bodyPr wrap="square">
            <a:spAutoFit/>
          </a:bodyPr>
          <a:lstStyle/>
          <a:p>
            <a:r>
              <a:rPr lang="ko-KR" altLang="en-US" sz="1708" b="1" i="1">
                <a:latin typeface="+mj-ea"/>
                <a:ea typeface="+mj-ea"/>
              </a:rPr>
              <a:t>나이브 베이즈 알고리즘이란 입력 데이터의 특성이 모두 독립적이라고 가정하고 베이즈 정리</a:t>
            </a:r>
            <a:r>
              <a:rPr lang="en-US" altLang="ko-KR" sz="1708" b="1" i="1">
                <a:latin typeface="+mj-ea"/>
                <a:ea typeface="+mj-ea"/>
              </a:rPr>
              <a:t>(Bayes’ theorem)</a:t>
            </a:r>
            <a:r>
              <a:rPr lang="ko-KR" altLang="en-US" sz="1708" b="1" i="1">
                <a:latin typeface="+mj-ea"/>
                <a:ea typeface="+mj-ea"/>
              </a:rPr>
              <a:t>를 적용하는 머신 러닝 분류 알고리즘이다</a:t>
            </a:r>
            <a:r>
              <a:rPr lang="en-US" altLang="ko-KR" sz="1708" b="1" i="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6E230B56-E41E-4649-B27F-83D4680B880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확률적 모델링</a:t>
            </a:r>
          </a:p>
        </p:txBody>
      </p:sp>
      <p:sp>
        <p:nvSpPr>
          <p:cNvPr id="3" name="텍스트 개체 틀 2">
            <a:extLst>
              <a:ext uri="{FF2B5EF4-FFF2-40B4-BE49-F238E27FC236}">
                <a16:creationId xmlns:a16="http://schemas.microsoft.com/office/drawing/2014/main" id="{947552ED-7A32-4DC1-B937-335AD8529C5E}"/>
              </a:ext>
            </a:extLst>
          </p:cNvPr>
          <p:cNvSpPr>
            <a:spLocks noGrp="1"/>
          </p:cNvSpPr>
          <p:nvPr>
            <p:ph type="body" sz="quarter" idx="20"/>
          </p:nvPr>
        </p:nvSpPr>
        <p:spPr>
          <a:xfrm>
            <a:off x="5529064" y="266849"/>
            <a:ext cx="4103886"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16915840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DDCB77FA-C2F5-4FB8-ADBF-96CF07917473}"/>
              </a:ext>
            </a:extLst>
          </p:cNvPr>
          <p:cNvSpPr/>
          <p:nvPr/>
        </p:nvSpPr>
        <p:spPr>
          <a:xfrm>
            <a:off x="716716" y="1550500"/>
            <a:ext cx="8472569" cy="830997"/>
          </a:xfrm>
          <a:prstGeom prst="rect">
            <a:avLst/>
          </a:prstGeom>
          <a:solidFill>
            <a:srgbClr val="E2E2F6"/>
          </a:solidFill>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tensorflow.keras</a:t>
            </a:r>
            <a:r>
              <a:rPr lang="en-US" altLang="ko-KR" sz="1600">
                <a:latin typeface="Consolas" panose="020B0609020204030204" pitchFamily="49" charset="0"/>
              </a:rPr>
              <a:t> import Sequential</a:t>
            </a:r>
          </a:p>
          <a:p>
            <a:r>
              <a:rPr lang="en-US" altLang="ko-KR" sz="1600">
                <a:latin typeface="Consolas" panose="020B0609020204030204" pitchFamily="49" charset="0"/>
              </a:rPr>
              <a:t>from </a:t>
            </a:r>
            <a:r>
              <a:rPr lang="en-US" altLang="ko-KR" sz="1600" err="1">
                <a:latin typeface="Consolas" panose="020B0609020204030204" pitchFamily="49" charset="0"/>
              </a:rPr>
              <a:t>tensorflow.keras.layers</a:t>
            </a:r>
            <a:r>
              <a:rPr lang="en-US" altLang="ko-KR" sz="1600">
                <a:latin typeface="Consolas" panose="020B0609020204030204" pitchFamily="49" charset="0"/>
              </a:rPr>
              <a:t> import Dense</a:t>
            </a:r>
          </a:p>
          <a:p>
            <a:r>
              <a:rPr lang="en-US" altLang="ko-KR" sz="1600">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16716" y="5665223"/>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print(</a:t>
            </a:r>
            <a:r>
              <a:rPr lang="en-US" altLang="ko-KR" sz="1600" err="1">
                <a:latin typeface="Consolas" panose="020B0609020204030204" pitchFamily="49" charset="0"/>
              </a:rPr>
              <a:t>history.history.keys</a:t>
            </a:r>
            <a:r>
              <a:rPr lang="en-US" altLang="ko-KR" sz="1600">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26405" y="6008778"/>
            <a:ext cx="7642804" cy="338554"/>
          </a:xfrm>
          <a:prstGeom prst="rect">
            <a:avLst/>
          </a:prstGeom>
          <a:noFill/>
        </p:spPr>
        <p:txBody>
          <a:bodyPr wrap="square" rtlCol="0">
            <a:spAutoFit/>
          </a:bodyPr>
          <a:lstStyle/>
          <a:p>
            <a:pPr lvl="0">
              <a:defRPr/>
            </a:pPr>
            <a:r>
              <a:rPr lang="en-US" altLang="ko-KR" sz="1600" err="1">
                <a:solidFill>
                  <a:srgbClr val="000000"/>
                </a:solidFill>
                <a:latin typeface="Consolas" panose="020B0609020204030204" pitchFamily="49" charset="0"/>
                <a:ea typeface="고도 M" panose="02000503000000020004" pitchFamily="2" charset="-127"/>
              </a:rPr>
              <a:t>dict_keys</a:t>
            </a:r>
            <a:r>
              <a:rPr lang="en-US" altLang="ko-KR" sz="1600">
                <a:solidFill>
                  <a:srgbClr val="000000"/>
                </a:solidFill>
                <a:latin typeface="Consolas" panose="020B0609020204030204" pitchFamily="49" charset="0"/>
                <a:ea typeface="고도 M" panose="02000503000000020004" pitchFamily="2" charset="-127"/>
              </a:rPr>
              <a:t>(['loss', 'accuracy', '</a:t>
            </a:r>
            <a:r>
              <a:rPr lang="en-US" altLang="ko-KR" sz="1600" err="1">
                <a:solidFill>
                  <a:srgbClr val="000000"/>
                </a:solidFill>
                <a:latin typeface="Consolas" panose="020B0609020204030204" pitchFamily="49" charset="0"/>
                <a:ea typeface="고도 M" panose="02000503000000020004" pitchFamily="2" charset="-127"/>
              </a:rPr>
              <a:t>val_loss</a:t>
            </a:r>
            <a:r>
              <a:rPr lang="en-US" altLang="ko-KR" sz="1600">
                <a:solidFill>
                  <a:srgbClr val="000000"/>
                </a:solidFill>
                <a:latin typeface="Consolas" panose="020B0609020204030204" pitchFamily="49" charset="0"/>
                <a:ea typeface="고도 M" panose="02000503000000020004" pitchFamily="2" charset="-127"/>
              </a:rPr>
              <a:t>', '</a:t>
            </a:r>
            <a:r>
              <a:rPr lang="en-US" altLang="ko-KR" sz="1600" err="1">
                <a:solidFill>
                  <a:srgbClr val="000000"/>
                </a:solidFill>
                <a:latin typeface="Consolas" panose="020B0609020204030204" pitchFamily="49" charset="0"/>
                <a:ea typeface="고도 M" panose="02000503000000020004" pitchFamily="2" charset="-127"/>
              </a:rPr>
              <a:t>val_accuracy</a:t>
            </a:r>
            <a:r>
              <a:rPr lang="en-US" altLang="ko-KR" sz="1600">
                <a:solidFill>
                  <a:srgbClr val="000000"/>
                </a:solidFill>
                <a:latin typeface="Consolas" panose="020B0609020204030204" pitchFamily="49" charset="0"/>
                <a:ea typeface="고도 M" panose="02000503000000020004" pitchFamily="2" charset="-127"/>
              </a:rPr>
              <a:t>'])</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686800" y="5373216"/>
            <a:ext cx="31965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history</a:t>
            </a:r>
            <a:r>
              <a:rPr lang="ko-KR" altLang="en-US" sz="1600" b="1">
                <a:solidFill>
                  <a:srgbClr val="000000"/>
                </a:solidFill>
                <a:latin typeface="+mj-ea"/>
                <a:ea typeface="+mj-ea"/>
              </a:rPr>
              <a:t>객체의 </a:t>
            </a:r>
            <a:r>
              <a:rPr lang="en-US" altLang="ko-KR" sz="1600" b="1">
                <a:solidFill>
                  <a:srgbClr val="000000"/>
                </a:solidFill>
                <a:latin typeface="+mj-ea"/>
                <a:ea typeface="+mj-ea"/>
              </a:rPr>
              <a:t>history </a:t>
            </a:r>
            <a:r>
              <a:rPr lang="ko-KR" altLang="en-US" sz="1600" b="1" err="1">
                <a:solidFill>
                  <a:srgbClr val="000000"/>
                </a:solidFill>
                <a:latin typeface="+mj-ea"/>
                <a:ea typeface="+mj-ea"/>
              </a:rPr>
              <a:t>딕셔너리</a:t>
            </a:r>
            <a:r>
              <a:rPr lang="ko-KR" altLang="en-US" sz="1600" b="1">
                <a:solidFill>
                  <a:srgbClr val="000000"/>
                </a:solidFill>
                <a:latin typeface="+mj-ea"/>
                <a:ea typeface="+mj-ea"/>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16716" y="4657111"/>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history = </a:t>
            </a:r>
            <a:r>
              <a:rPr lang="en-US" altLang="ko-KR" sz="1600" err="1">
                <a:latin typeface="Consolas" panose="020B0609020204030204" pitchFamily="49" charset="0"/>
              </a:rPr>
              <a:t>model.fit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epochs=40, </a:t>
            </a:r>
          </a:p>
          <a:p>
            <a:r>
              <a:rPr lang="en-US" altLang="ko-KR" sz="1600">
                <a:latin typeface="Consolas" panose="020B0609020204030204" pitchFamily="49" charset="0"/>
              </a:rPr>
              <a:t>                    </a:t>
            </a:r>
            <a:r>
              <a:rPr lang="en-US" altLang="ko-KR" sz="1600" err="1">
                <a:latin typeface="Consolas" panose="020B0609020204030204" pitchFamily="49" charset="0"/>
              </a:rPr>
              <a:t>validation_data</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686800" y="4365104"/>
            <a:ext cx="1487908"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21701" y="3685003"/>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model.compile</a:t>
            </a:r>
            <a:r>
              <a:rPr lang="en-US" altLang="ko-KR" sz="1600">
                <a:latin typeface="Consolas" panose="020B0609020204030204" pitchFamily="49" charset="0"/>
              </a:rPr>
              <a:t>(optimizer='</a:t>
            </a:r>
            <a:r>
              <a:rPr lang="en-US" altLang="ko-KR" sz="1600" err="1">
                <a:latin typeface="Consolas" panose="020B0609020204030204" pitchFamily="49" charset="0"/>
              </a:rPr>
              <a:t>sgd</a:t>
            </a:r>
            <a:r>
              <a:rPr lang="en-US" altLang="ko-KR" sz="1600">
                <a:latin typeface="Consolas" panose="020B0609020204030204" pitchFamily="49" charset="0"/>
              </a:rPr>
              <a:t>', loss='</a:t>
            </a:r>
            <a:r>
              <a:rPr lang="en-US" altLang="ko-KR" sz="1600" err="1">
                <a:latin typeface="Consolas" panose="020B0609020204030204" pitchFamily="49" charset="0"/>
              </a:rPr>
              <a:t>categorical_crossentropy</a:t>
            </a:r>
            <a:r>
              <a:rPr lang="en-US" altLang="ko-KR" sz="1600">
                <a:latin typeface="Consolas" panose="020B0609020204030204" pitchFamily="49" charset="0"/>
              </a:rPr>
              <a:t>',</a:t>
            </a:r>
          </a:p>
          <a:p>
            <a:r>
              <a:rPr lang="en-US" altLang="ko-KR" sz="1600">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691785" y="3392996"/>
            <a:ext cx="3345788" cy="338554"/>
          </a:xfrm>
          <a:prstGeom prst="rect">
            <a:avLst/>
          </a:prstGeom>
          <a:noFill/>
        </p:spPr>
        <p:txBody>
          <a:bodyPr wrap="none" rtlCol="0">
            <a:spAutoFit/>
          </a:bodyPr>
          <a:lstStyle/>
          <a:p>
            <a:pPr lvl="0">
              <a:defRPr/>
            </a:pPr>
            <a:r>
              <a:rPr lang="ko-KR" altLang="en-US" sz="1600" b="1">
                <a:solidFill>
                  <a:srgbClr val="000000"/>
                </a:solidFill>
                <a:latin typeface="+mj-ea"/>
                <a:ea typeface="+mj-ea"/>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16716" y="2748899"/>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model.add</a:t>
            </a:r>
            <a:r>
              <a:rPr lang="en-US" altLang="ko-KR" sz="1600">
                <a:latin typeface="Consolas" panose="020B0609020204030204" pitchFamily="49" charset="0"/>
              </a:rPr>
              <a:t>(Dense(100, activation='sigmoid', </a:t>
            </a:r>
            <a:r>
              <a:rPr lang="en-US" altLang="ko-KR" sz="1600" err="1">
                <a:latin typeface="Consolas" panose="020B0609020204030204" pitchFamily="49" charset="0"/>
              </a:rPr>
              <a:t>input_shape</a:t>
            </a:r>
            <a:r>
              <a:rPr lang="en-US" altLang="ko-KR" sz="1600">
                <a:latin typeface="Consolas" panose="020B0609020204030204" pitchFamily="49" charset="0"/>
              </a:rPr>
              <a:t>=(784,))) model</a:t>
            </a:r>
            <a:r>
              <a:rPr lang="en-US" altLang="ko-KR" sz="1600" err="1">
                <a:latin typeface="Consolas" panose="020B0609020204030204" pitchFamily="49" charset="0"/>
              </a:rPr>
              <a:t>.add</a:t>
            </a:r>
            <a:r>
              <a:rPr lang="en-US" altLang="ko-KR" sz="1600">
                <a:latin typeface="Consolas" panose="020B0609020204030204" pitchFamily="49" charset="0"/>
              </a:rPr>
              <a:t>(Dense(10, activation='</a:t>
            </a:r>
            <a:r>
              <a:rPr lang="en-US" altLang="ko-KR" sz="1600" err="1">
                <a:latin typeface="Consolas" panose="020B0609020204030204" pitchFamily="49" charset="0"/>
              </a:rPr>
              <a:t>softmax</a:t>
            </a:r>
            <a:r>
              <a:rPr lang="en-US" altLang="ko-KR" sz="1600">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686800" y="2456892"/>
            <a:ext cx="3068469" cy="338554"/>
          </a:xfrm>
          <a:prstGeom prst="rect">
            <a:avLst/>
          </a:prstGeom>
          <a:noFill/>
        </p:spPr>
        <p:txBody>
          <a:bodyPr wrap="none" rtlCol="0">
            <a:spAutoFit/>
          </a:bodyPr>
          <a:lstStyle/>
          <a:p>
            <a:pPr lvl="0">
              <a:defRPr/>
            </a:pPr>
            <a:r>
              <a:rPr lang="ko-KR" altLang="en-US" sz="1600" b="1">
                <a:solidFill>
                  <a:srgbClr val="000000"/>
                </a:solidFill>
                <a:latin typeface="+mj-ea"/>
                <a:ea typeface="+mj-ea"/>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686799" y="1268760"/>
            <a:ext cx="1077539"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생성</a:t>
            </a:r>
          </a:p>
        </p:txBody>
      </p:sp>
      <p:sp>
        <p:nvSpPr>
          <p:cNvPr id="2" name="텍스트 개체 틀 1">
            <a:extLst>
              <a:ext uri="{FF2B5EF4-FFF2-40B4-BE49-F238E27FC236}">
                <a16:creationId xmlns:a16="http://schemas.microsoft.com/office/drawing/2014/main" id="{2F69DD8F-9F13-4122-A156-235D5175161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34B869F3-80E2-43B1-AD59-A222B55125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2FAAD494-B3C8-4421-9744-BF91DD8FBC1C}"/>
              </a:ext>
            </a:extLst>
          </p:cNvPr>
          <p:cNvSpPr txBox="1"/>
          <p:nvPr/>
        </p:nvSpPr>
        <p:spPr>
          <a:xfrm>
            <a:off x="489999" y="830813"/>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p:sp>
        <p:nvSpPr>
          <p:cNvPr id="3" name="TextBox 2">
            <a:extLst>
              <a:ext uri="{FF2B5EF4-FFF2-40B4-BE49-F238E27FC236}">
                <a16:creationId xmlns:a16="http://schemas.microsoft.com/office/drawing/2014/main" id="{B90C5CE7-76C7-8CF1-8A5B-75D4F5D3EB85}"/>
              </a:ext>
            </a:extLst>
          </p:cNvPr>
          <p:cNvSpPr txBox="1"/>
          <p:nvPr/>
        </p:nvSpPr>
        <p:spPr>
          <a:xfrm>
            <a:off x="5997116" y="2397570"/>
            <a:ext cx="4237057" cy="646331"/>
          </a:xfrm>
          <a:prstGeom prst="rect">
            <a:avLst/>
          </a:prstGeom>
          <a:noFill/>
        </p:spPr>
        <p:txBody>
          <a:bodyPr wrap="none" rtlCol="0">
            <a:spAutoFit/>
          </a:bodyPr>
          <a:lstStyle/>
          <a:p>
            <a:r>
              <a:rPr lang="en-US" altLang="ko-KR">
                <a:latin typeface="Consolas" panose="020B0609020204030204" pitchFamily="49" charset="0"/>
              </a:rPr>
              <a:t>#(256,784)(784,100) =&gt; (256,100)</a:t>
            </a:r>
          </a:p>
          <a:p>
            <a:pPr algn="l"/>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F97D2EEF-26F1-3E81-2D90-287C6838111C}"/>
              </a:ext>
            </a:extLst>
          </p:cNvPr>
          <p:cNvSpPr txBox="1"/>
          <p:nvPr/>
        </p:nvSpPr>
        <p:spPr>
          <a:xfrm>
            <a:off x="5863421" y="3049406"/>
            <a:ext cx="4110421" cy="646331"/>
          </a:xfrm>
          <a:prstGeom prst="rect">
            <a:avLst/>
          </a:prstGeom>
          <a:noFill/>
        </p:spPr>
        <p:txBody>
          <a:bodyPr wrap="none" rtlCol="0">
            <a:spAutoFit/>
          </a:bodyPr>
          <a:lstStyle/>
          <a:p>
            <a:r>
              <a:rPr lang="en-US" altLang="ko-KR">
                <a:latin typeface="Consolas" panose="020B0609020204030204" pitchFamily="49" charset="0"/>
              </a:rPr>
              <a:t>#(256,100)(100,10) =&gt; (256,10)</a:t>
            </a:r>
          </a:p>
          <a:p>
            <a:pPr algn="l"/>
            <a:endParaRPr lang="ko-KR" altLang="en-US">
              <a:latin typeface="Consolas" panose="020B0609020204030204" pitchFamily="49" charset="0"/>
            </a:endParaRPr>
          </a:p>
        </p:txBody>
      </p:sp>
    </p:spTree>
    <p:extLst>
      <p:ext uri="{BB962C8B-B14F-4D97-AF65-F5344CB8AC3E}">
        <p14:creationId xmlns:p14="http://schemas.microsoft.com/office/powerpoint/2010/main" val="14640096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702534" y="749697"/>
            <a:ext cx="1420582" cy="369332"/>
          </a:xfrm>
          <a:prstGeom prst="rect">
            <a:avLst/>
          </a:prstGeom>
          <a:noFill/>
        </p:spPr>
        <p:txBody>
          <a:bodyPr wrap="none" rtlCol="0">
            <a:spAutoFit/>
          </a:bodyPr>
          <a:lstStyle/>
          <a:p>
            <a:pPr lvl="0">
              <a:defRPr/>
            </a:pPr>
            <a:r>
              <a:rPr lang="ko-KR" altLang="en-US" b="1">
                <a:solidFill>
                  <a:srgbClr val="000000"/>
                </a:solidFill>
                <a:latin typeface="+mj-ea"/>
                <a:ea typeface="+mj-ea"/>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21914" y="1356451"/>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['loss'])</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430" y="3178167"/>
            <a:ext cx="4644679" cy="315260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DFC9C8D-6E86-41B8-A603-8EFF54731307}"/>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446E2422-1956-47CC-ACFB-F87DFDADD6C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7466529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002446"/>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539679"/>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['accuracy'])</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('accuracy')</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train_accuracy</a:t>
            </a:r>
            <a:r>
              <a:rPr lang="en-US" altLang="ko-KR" sz="1600">
                <a:latin typeface="Consolas" panose="020B0609020204030204" pitchFamily="49" charset="0"/>
              </a:rPr>
              <a:t>', '</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499" y="3277241"/>
            <a:ext cx="4407538" cy="294585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186D225-78C7-4A4C-8706-CFBAEEECD74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8D47DD1-8340-4804-AAD7-E5347F667D1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858793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1029712"/>
            <a:ext cx="2507418" cy="369332"/>
          </a:xfrm>
          <a:prstGeom prst="rect">
            <a:avLst/>
          </a:prstGeom>
          <a:noFill/>
        </p:spPr>
        <p:txBody>
          <a:bodyPr wrap="none" rtlCol="0">
            <a:spAutoFit/>
          </a:bodyPr>
          <a:lstStyle/>
          <a:p>
            <a:pPr lvl="0">
              <a:defRPr/>
            </a:pPr>
            <a:r>
              <a:rPr lang="ko-KR" altLang="en-US" b="1">
                <a:solidFill>
                  <a:srgbClr val="000000"/>
                </a:solidFill>
                <a:latin typeface="+mj-ea"/>
                <a:ea typeface="+mj-ea"/>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loss, accuracy = </a:t>
            </a:r>
            <a:r>
              <a:rPr lang="en-US" altLang="ko-KR" sz="1600" err="1">
                <a:latin typeface="Consolas" panose="020B0609020204030204" pitchFamily="49" charset="0"/>
              </a:rPr>
              <a:t>model.evaluate</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 verbose=0)</a:t>
            </a:r>
          </a:p>
          <a:p>
            <a:r>
              <a:rPr lang="en-US" altLang="ko-KR" sz="1600">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26405" y="2390675"/>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0.86291665</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159B9CCF-3A50-4A61-832E-86CFBC29A70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8DDE0057-C5D5-4037-AA74-3E028DA8C6C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5132357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AF76E414-3C92-46F6-B7AF-F03E1AECD335}"/>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5. </a:t>
            </a:r>
            <a:r>
              <a:rPr lang="ko-KR" altLang="en-US" b="1">
                <a:latin typeface="+mj-ea"/>
                <a:ea typeface="+mj-ea"/>
              </a:rPr>
              <a:t>합성곱 신경망 이해</a:t>
            </a:r>
          </a:p>
        </p:txBody>
      </p:sp>
      <p:sp>
        <p:nvSpPr>
          <p:cNvPr id="9" name="텍스트 개체 틀 8">
            <a:extLst>
              <a:ext uri="{FF2B5EF4-FFF2-40B4-BE49-F238E27FC236}">
                <a16:creationId xmlns:a16="http://schemas.microsoft.com/office/drawing/2014/main" id="{5C083C7D-A5BE-4A1C-8C0F-0EDC2576D580}"/>
              </a:ext>
            </a:extLst>
          </p:cNvPr>
          <p:cNvSpPr>
            <a:spLocks noGrp="1"/>
          </p:cNvSpPr>
          <p:nvPr>
            <p:ph type="body" sz="quarter" idx="13"/>
          </p:nvPr>
        </p:nvSpPr>
        <p:spPr>
          <a:xfrm>
            <a:off x="4883150" y="3899844"/>
            <a:ext cx="4464050" cy="974626"/>
          </a:xfrm>
        </p:spPr>
        <p:txBody>
          <a:bodyPr/>
          <a:lstStyle/>
          <a:p>
            <a:r>
              <a:rPr lang="ko-KR" altLang="en-US" sz="1600" b="1">
                <a:latin typeface="+mj-ea"/>
                <a:ea typeface="+mj-ea"/>
              </a:rPr>
              <a:t>합성곱 연산</a:t>
            </a:r>
            <a:endParaRPr lang="en-US" altLang="ko-KR" sz="1600" b="1">
              <a:latin typeface="+mj-ea"/>
              <a:ea typeface="+mj-ea"/>
            </a:endParaRPr>
          </a:p>
          <a:p>
            <a:r>
              <a:rPr lang="ko-KR" altLang="en-US" sz="1600" b="1">
                <a:latin typeface="+mj-ea"/>
                <a:ea typeface="+mj-ea"/>
              </a:rPr>
              <a:t>합성곱 신경망 구현</a:t>
            </a:r>
            <a:endParaRPr lang="en-US" altLang="ko-KR" sz="1600" b="1">
              <a:latin typeface="+mj-ea"/>
              <a:ea typeface="+mj-ea"/>
            </a:endParaRPr>
          </a:p>
          <a:p>
            <a:r>
              <a:rPr lang="ko-KR" altLang="en-US" sz="1600" b="1">
                <a:latin typeface="+mj-ea"/>
                <a:ea typeface="+mj-ea"/>
              </a:rPr>
              <a:t>케라스로 합성곱 신경망 구현</a:t>
            </a:r>
          </a:p>
        </p:txBody>
      </p:sp>
    </p:spTree>
    <p:extLst>
      <p:ext uri="{BB962C8B-B14F-4D97-AF65-F5344CB8AC3E}">
        <p14:creationId xmlns:p14="http://schemas.microsoft.com/office/powerpoint/2010/main" val="35342820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908720"/>
            <a:ext cx="2061783" cy="296684"/>
          </a:xfrm>
          <a:prstGeom prst="rect">
            <a:avLst/>
          </a:prstGeom>
          <a:noFill/>
        </p:spPr>
        <p:txBody>
          <a:bodyPr wrap="none" rtlCol="0">
            <a:spAutoFit/>
          </a:bodyPr>
          <a:lstStyle/>
          <a:p>
            <a:pPr lvl="0">
              <a:defRPr/>
            </a:pPr>
            <a:r>
              <a:rPr lang="ko-KR" altLang="en-US" sz="1328" b="1">
                <a:solidFill>
                  <a:srgbClr val="000000"/>
                </a:solidFill>
                <a:latin typeface="+mj-ea"/>
                <a:ea typeface="+mj-ea"/>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33123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670277"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00931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348360"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687402"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026443"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36548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704526"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04356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331235"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670277"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009318"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348360"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331235"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670277"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009318"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348360"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687402" y="1966294"/>
            <a:ext cx="12049" cy="468675"/>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2937041" y="2094514"/>
            <a:ext cx="1470274" cy="296684"/>
          </a:xfrm>
          <a:prstGeom prst="rect">
            <a:avLst/>
          </a:prstGeom>
          <a:noFill/>
        </p:spPr>
        <p:txBody>
          <a:bodyPr wrap="none" rtlCol="0">
            <a:spAutoFit/>
          </a:bodyPr>
          <a:lstStyle/>
          <a:p>
            <a:pPr lvl="0">
              <a:defRPr/>
            </a:pPr>
            <a:r>
              <a:rPr lang="ko-KR" altLang="en-US" sz="1328" b="1">
                <a:solidFill>
                  <a:srgbClr val="000000"/>
                </a:solidFill>
                <a:latin typeface="+mj-ea"/>
                <a:ea typeface="+mj-ea"/>
              </a:rPr>
              <a:t>거꾸로 뒤집는다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084566" y="135161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28293" y="1802507"/>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963658" y="2240517"/>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963658" y="2240517"/>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686801" y="2877196"/>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첫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3123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70277"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0931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48360"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87402"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026443"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6548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704526"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4356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31235"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70277"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09318"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48360"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84566" y="331520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126732" y="4311336"/>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5</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3</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7</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63</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126732" y="4311336"/>
                <a:ext cx="3424977" cy="262829"/>
              </a:xfrm>
              <a:prstGeom prst="rect">
                <a:avLst/>
              </a:prstGeom>
              <a:blipFill>
                <a:blip r:embed="rId4"/>
                <a:stretch>
                  <a:fillRect l="-178" b="-9302"/>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1957310" y="3553129"/>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9" name="TextBox 48">
            <a:extLst>
              <a:ext uri="{FF2B5EF4-FFF2-40B4-BE49-F238E27FC236}">
                <a16:creationId xmlns:a16="http://schemas.microsoft.com/office/drawing/2014/main" id="{AC2208EC-B9E2-4C52-86C2-81F4D7E5B4CE}"/>
              </a:ext>
            </a:extLst>
          </p:cNvPr>
          <p:cNvSpPr txBox="1"/>
          <p:nvPr/>
        </p:nvSpPr>
        <p:spPr>
          <a:xfrm>
            <a:off x="1839798" y="4283220"/>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216824" y="4431563"/>
            <a:ext cx="909908" cy="11189"/>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686801" y="4645117"/>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두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33123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670277"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00931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348360"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687402"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026443"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36548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704526"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04356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670278"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009319"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348361"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687403"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084566" y="5083127"/>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214629" y="6080950"/>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5</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7</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48</m:t>
                      </m:r>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214629" y="6080950"/>
                <a:ext cx="3424977" cy="262829"/>
              </a:xfrm>
              <a:prstGeom prst="rect">
                <a:avLst/>
              </a:prstGeom>
              <a:blipFill>
                <a:blip r:embed="rId5"/>
                <a:stretch>
                  <a:fillRect r="-178" b="-9302"/>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296352" y="5321050"/>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0" name="TextBox 69">
            <a:extLst>
              <a:ext uri="{FF2B5EF4-FFF2-40B4-BE49-F238E27FC236}">
                <a16:creationId xmlns:a16="http://schemas.microsoft.com/office/drawing/2014/main" id="{2E0132E6-A15E-4432-847B-EA4826E0B50C}"/>
              </a:ext>
            </a:extLst>
          </p:cNvPr>
          <p:cNvSpPr txBox="1"/>
          <p:nvPr/>
        </p:nvSpPr>
        <p:spPr>
          <a:xfrm>
            <a:off x="2178840" y="6051141"/>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555867" y="6199483"/>
            <a:ext cx="658763" cy="12882"/>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71484" y="381012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71484" y="3810129"/>
                <a:ext cx="442877" cy="29668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331237" y="552724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331237" y="5527249"/>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B901B38A-5439-4333-B1BF-3E11B19834B6}"/>
              </a:ext>
            </a:extLst>
          </p:cNvPr>
          <p:cNvSpPr>
            <a:spLocks noGrp="1"/>
          </p:cNvSpPr>
          <p:nvPr>
            <p:ph type="body" sz="quarter" idx="19"/>
          </p:nvPr>
        </p:nvSpPr>
        <p:spPr/>
        <p:txBody>
          <a:bodyPr/>
          <a:lstStyle/>
          <a:p>
            <a:r>
              <a:rPr lang="ko-KR" altLang="en-US"/>
              <a:t>합성곱 연산</a:t>
            </a:r>
          </a:p>
        </p:txBody>
      </p:sp>
      <p:sp>
        <p:nvSpPr>
          <p:cNvPr id="5" name="텍스트 개체 틀 4">
            <a:extLst>
              <a:ext uri="{FF2B5EF4-FFF2-40B4-BE49-F238E27FC236}">
                <a16:creationId xmlns:a16="http://schemas.microsoft.com/office/drawing/2014/main" id="{4DEAB6EF-6D03-41D7-96E2-A7D0187B1BE4}"/>
              </a:ext>
            </a:extLst>
          </p:cNvPr>
          <p:cNvSpPr>
            <a:spLocks noGrp="1"/>
          </p:cNvSpPr>
          <p:nvPr>
            <p:ph type="body" sz="quarter" idx="20"/>
          </p:nvPr>
        </p:nvSpPr>
        <p:spPr>
          <a:xfrm>
            <a:off x="6330950" y="266849"/>
            <a:ext cx="3302000" cy="221599"/>
          </a:xfrm>
        </p:spPr>
        <p:txBody>
          <a:bodyPr/>
          <a:lstStyle/>
          <a:p>
            <a:r>
              <a:rPr lang="en-US" altLang="ko-KR">
                <a:latin typeface="+mj-ea"/>
                <a:ea typeface="+mj-ea"/>
              </a:rPr>
              <a:t>5. </a:t>
            </a:r>
            <a:r>
              <a:rPr lang="ko-KR" altLang="en-US">
                <a:latin typeface="+mj-ea"/>
                <a:ea typeface="+mj-ea"/>
              </a:rPr>
              <a:t>합성곱 신경망 이해</a:t>
            </a:r>
          </a:p>
        </p:txBody>
      </p:sp>
      <p:pic>
        <p:nvPicPr>
          <p:cNvPr id="1026" name="Picture 2" descr="고양이와 개는 달라요” SNS '고양이 산책' 유행에 전문가 충고">
            <a:extLst>
              <a:ext uri="{FF2B5EF4-FFF2-40B4-BE49-F238E27FC236}">
                <a16:creationId xmlns:a16="http://schemas.microsoft.com/office/drawing/2014/main" id="{DF129F01-E54F-0999-E5A3-FB272FE04B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9776" y="933398"/>
            <a:ext cx="2694989" cy="1775522"/>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C4BA613A-5756-3C96-7604-32874D6CA743}"/>
              </a:ext>
            </a:extLst>
          </p:cNvPr>
          <p:cNvSpPr/>
          <p:nvPr/>
        </p:nvSpPr>
        <p:spPr>
          <a:xfrm>
            <a:off x="7077236" y="908720"/>
            <a:ext cx="360040" cy="394449"/>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20D4816E-B536-DF73-F513-D4B2EAC19EE7}"/>
              </a:ext>
            </a:extLst>
          </p:cNvPr>
          <p:cNvSpPr/>
          <p:nvPr/>
        </p:nvSpPr>
        <p:spPr>
          <a:xfrm>
            <a:off x="7716662" y="913756"/>
            <a:ext cx="360040" cy="394449"/>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26833CC-37B1-766D-40F4-165D8149D9D8}"/>
              </a:ext>
            </a:extLst>
          </p:cNvPr>
          <p:cNvSpPr/>
          <p:nvPr/>
        </p:nvSpPr>
        <p:spPr>
          <a:xfrm>
            <a:off x="7293260" y="1377395"/>
            <a:ext cx="180020" cy="215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556D0C2-3294-826E-8A66-E33F041C26F0}"/>
              </a:ext>
            </a:extLst>
          </p:cNvPr>
          <p:cNvSpPr/>
          <p:nvPr/>
        </p:nvSpPr>
        <p:spPr>
          <a:xfrm>
            <a:off x="7626652" y="1389918"/>
            <a:ext cx="180020" cy="215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53D3AE6B-44B2-F60A-3DBC-3A24AE8D0CE8}"/>
              </a:ext>
            </a:extLst>
          </p:cNvPr>
          <p:cNvSpPr/>
          <p:nvPr/>
        </p:nvSpPr>
        <p:spPr>
          <a:xfrm>
            <a:off x="7436333" y="1599072"/>
            <a:ext cx="180020" cy="172771"/>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7BF5BBDB-F0AD-3CD6-76CD-D559594A4598}"/>
              </a:ext>
            </a:extLst>
          </p:cNvPr>
          <p:cNvSpPr/>
          <p:nvPr/>
        </p:nvSpPr>
        <p:spPr>
          <a:xfrm>
            <a:off x="7621910" y="1672427"/>
            <a:ext cx="360040" cy="29386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E8B292AE-5C9E-04E8-B7BA-EECB83871431}"/>
              </a:ext>
            </a:extLst>
          </p:cNvPr>
          <p:cNvSpPr/>
          <p:nvPr/>
        </p:nvSpPr>
        <p:spPr>
          <a:xfrm>
            <a:off x="7806672" y="2431913"/>
            <a:ext cx="360040" cy="29386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92281465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3919" y="1202870"/>
            <a:ext cx="1282723" cy="338554"/>
          </a:xfrm>
          <a:prstGeom prst="rect">
            <a:avLst/>
          </a:prstGeom>
          <a:noFill/>
        </p:spPr>
        <p:txBody>
          <a:bodyPr wrap="none" rtlCol="0">
            <a:spAutoFit/>
          </a:bodyPr>
          <a:lstStyle/>
          <a:p>
            <a:pPr lvl="0">
              <a:defRPr/>
            </a:pPr>
            <a:r>
              <a:rPr lang="ko-KR" altLang="en-US" sz="1600" b="1">
                <a:solidFill>
                  <a:srgbClr val="000000"/>
                </a:solidFill>
                <a:latin typeface="+mj-ea"/>
                <a:ea typeface="+mj-ea"/>
              </a:rPr>
              <a:t>전체 </a:t>
            </a:r>
            <a:r>
              <a:rPr lang="ko-KR" altLang="en-US" sz="1600" b="1" err="1">
                <a:solidFill>
                  <a:srgbClr val="000000"/>
                </a:solidFill>
                <a:latin typeface="+mj-ea"/>
                <a:ea typeface="+mj-ea"/>
              </a:rPr>
              <a:t>합성곱</a:t>
            </a:r>
            <a:endParaRPr lang="ko-KR" altLang="en-US" sz="1600"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00042"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39084"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197812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17167"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56208"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2995250"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34291"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673333"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1237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00042"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39084"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1978125"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17167"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53373" y="1744893"/>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40290" y="2239816"/>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40290" y="2239816"/>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639084"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1978125"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317167"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656208"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1978125"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317167"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656208"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2995250"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317167"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656208"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2995250"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334291"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656208"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2995250"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334291"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673333"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2995250"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334291"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673333"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012375"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2995250" y="2085347"/>
            <a:ext cx="0" cy="54284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334292" y="2085347"/>
            <a:ext cx="0" cy="100591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673333" y="2085348"/>
            <a:ext cx="0" cy="14689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012375" y="2085347"/>
            <a:ext cx="0" cy="193205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351416" y="2085347"/>
            <a:ext cx="0" cy="23951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439432" y="2351735"/>
            <a:ext cx="32709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439436" y="2816373"/>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439435" y="3281010"/>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439434" y="3745648"/>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439434" y="4210286"/>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439433" y="4674922"/>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4766518" y="2205733"/>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4766518" y="2670368"/>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4772648" y="3136994"/>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49</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4778778" y="360361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4784908" y="4070244"/>
            <a:ext cx="370614"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4791038" y="453686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65167190-7DEF-49C2-B041-93FB9525A63B}"/>
              </a:ext>
            </a:extLst>
          </p:cNvPr>
          <p:cNvSpPr>
            <a:spLocks noGrp="1"/>
          </p:cNvSpPr>
          <p:nvPr>
            <p:ph type="body" sz="quarter" idx="19"/>
          </p:nvPr>
        </p:nvSpPr>
        <p:spPr/>
        <p:txBody>
          <a:bodyPr/>
          <a:lstStyle/>
          <a:p>
            <a:r>
              <a:rPr lang="ko-KR" altLang="en-US"/>
              <a:t>합성곱 연산</a:t>
            </a:r>
          </a:p>
        </p:txBody>
      </p:sp>
      <p:sp>
        <p:nvSpPr>
          <p:cNvPr id="59" name="텍스트 개체 틀 4">
            <a:extLst>
              <a:ext uri="{FF2B5EF4-FFF2-40B4-BE49-F238E27FC236}">
                <a16:creationId xmlns:a16="http://schemas.microsoft.com/office/drawing/2014/main" id="{ABF9EC21-CE4B-451F-B291-D4F510EF8C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BF400BE6-6E6A-D2A6-CFE7-4E6F98CCB155}"/>
              </a:ext>
            </a:extLst>
          </p:cNvPr>
          <p:cNvSpPr txBox="1"/>
          <p:nvPr/>
        </p:nvSpPr>
        <p:spPr>
          <a:xfrm>
            <a:off x="6173489" y="1056234"/>
            <a:ext cx="2053767" cy="461665"/>
          </a:xfrm>
          <a:prstGeom prst="rect">
            <a:avLst/>
          </a:prstGeom>
          <a:noFill/>
        </p:spPr>
        <p:txBody>
          <a:bodyPr wrap="none" rtlCol="0">
            <a:spAutoFit/>
          </a:bodyPr>
          <a:lstStyle/>
          <a:p>
            <a:pPr algn="l"/>
            <a:r>
              <a:rPr lang="en-US" altLang="ko-KR" sz="2400">
                <a:latin typeface="Consolas" panose="020B0609020204030204" pitchFamily="49" charset="0"/>
              </a:rPr>
              <a:t>Out = N-F+1</a:t>
            </a:r>
            <a:endParaRPr lang="ko-KR" altLang="en-US" sz="2400">
              <a:latin typeface="Consolas" panose="020B0609020204030204" pitchFamily="49" charset="0"/>
            </a:endParaRPr>
          </a:p>
        </p:txBody>
      </p:sp>
      <p:sp>
        <p:nvSpPr>
          <p:cNvPr id="58" name="TextBox 57">
            <a:extLst>
              <a:ext uri="{FF2B5EF4-FFF2-40B4-BE49-F238E27FC236}">
                <a16:creationId xmlns:a16="http://schemas.microsoft.com/office/drawing/2014/main" id="{1954AD8E-7DBA-BF1D-4C49-F49B879C45E8}"/>
              </a:ext>
            </a:extLst>
          </p:cNvPr>
          <p:cNvSpPr txBox="1"/>
          <p:nvPr/>
        </p:nvSpPr>
        <p:spPr>
          <a:xfrm>
            <a:off x="6500823" y="1696446"/>
            <a:ext cx="1713931" cy="461665"/>
          </a:xfrm>
          <a:prstGeom prst="rect">
            <a:avLst/>
          </a:prstGeom>
          <a:noFill/>
        </p:spPr>
        <p:txBody>
          <a:bodyPr wrap="none" rtlCol="0">
            <a:spAutoFit/>
          </a:bodyPr>
          <a:lstStyle/>
          <a:p>
            <a:pPr algn="l"/>
            <a:r>
              <a:rPr lang="en-US" altLang="ko-KR" sz="2400">
                <a:latin typeface="Consolas" panose="020B0609020204030204" pitchFamily="49" charset="0"/>
              </a:rPr>
              <a:t>6 = 9-4+1</a:t>
            </a:r>
            <a:endParaRPr lang="ko-KR" altLang="en-US" sz="2400">
              <a:latin typeface="Consolas" panose="020B0609020204030204" pitchFamily="49" charset="0"/>
            </a:endParaRPr>
          </a:p>
        </p:txBody>
      </p:sp>
    </p:spTree>
    <p:extLst>
      <p:ext uri="{BB962C8B-B14F-4D97-AF65-F5344CB8AC3E}">
        <p14:creationId xmlns:p14="http://schemas.microsoft.com/office/powerpoint/2010/main" val="191442237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5607" y="1088740"/>
            <a:ext cx="1282723"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16716" y="1412776"/>
            <a:ext cx="8307766" cy="705386"/>
          </a:xfrm>
          <a:prstGeom prst="rect">
            <a:avLst/>
          </a:prstGeom>
          <a:solidFill>
            <a:srgbClr val="E2E2F6"/>
          </a:solidFill>
        </p:spPr>
        <p:txBody>
          <a:bodyPr wrap="square">
            <a:spAutoFit/>
          </a:bodyPr>
          <a:lstStyle/>
          <a:p>
            <a:r>
              <a:rPr lang="en-US" altLang="ko-KR" sz="1328">
                <a:latin typeface="Consolas" panose="020B0609020204030204" pitchFamily="49" charset="0"/>
              </a:rPr>
              <a:t>import </a:t>
            </a:r>
            <a:r>
              <a:rPr lang="en-US" altLang="ko-KR" sz="1328" err="1">
                <a:latin typeface="Consolas" panose="020B0609020204030204" pitchFamily="49" charset="0"/>
              </a:rPr>
              <a:t>numpy</a:t>
            </a:r>
            <a:r>
              <a:rPr lang="en-US" altLang="ko-KR" sz="1328">
                <a:latin typeface="Consolas" panose="020B0609020204030204" pitchFamily="49" charset="0"/>
              </a:rPr>
              <a:t> as np</a:t>
            </a:r>
          </a:p>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([2, 8, 3, 7, 1, 2, 0, 4, 5])</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607" y="2456892"/>
            <a:ext cx="2817566" cy="307777"/>
          </a:xfrm>
          <a:prstGeom prst="rect">
            <a:avLst/>
          </a:prstGeom>
          <a:noFill/>
        </p:spPr>
        <p:txBody>
          <a:bodyPr wrap="none" rtlCol="0">
            <a:spAutoFit/>
          </a:bodyPr>
          <a:lstStyle/>
          <a:p>
            <a:pPr lvl="0">
              <a:defRPr/>
            </a:pPr>
            <a:r>
              <a:rPr lang="en-US" altLang="ko-KR" sz="1400" b="1">
                <a:solidFill>
                  <a:srgbClr val="000000"/>
                </a:solidFill>
                <a:latin typeface="+mj-ea"/>
                <a:ea typeface="+mj-ea"/>
              </a:rPr>
              <a:t>flip() </a:t>
            </a:r>
            <a:r>
              <a:rPr lang="ko-KR" altLang="en-US" sz="1400" b="1">
                <a:solidFill>
                  <a:srgbClr val="000000"/>
                </a:solidFill>
                <a:latin typeface="+mj-ea"/>
                <a:ea typeface="+mj-ea"/>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16716" y="2737329"/>
            <a:ext cx="8307766" cy="501035"/>
          </a:xfrm>
          <a:prstGeom prst="rect">
            <a:avLst/>
          </a:prstGeom>
          <a:solidFill>
            <a:srgbClr val="E2E2F6"/>
          </a:solidFill>
        </p:spPr>
        <p:txBody>
          <a:bodyPr wrap="square">
            <a:spAutoFit/>
          </a:bodyPr>
          <a:lstStyle/>
          <a:p>
            <a:r>
              <a:rPr lang="pl-PL" altLang="ko-KR" sz="1328">
                <a:latin typeface="Consolas" panose="020B0609020204030204" pitchFamily="49" charset="0"/>
              </a:rPr>
              <a:t>w_r = np.flip(w)</a:t>
            </a:r>
          </a:p>
          <a:p>
            <a:r>
              <a:rPr lang="pl-PL" altLang="ko-KR" sz="1328">
                <a:latin typeface="Consolas" panose="020B0609020204030204" pitchFamily="49" charset="0"/>
              </a:rPr>
              <a:t>print(w_r)</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10745" y="3201481"/>
            <a:ext cx="107914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[3 5 1 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55607" y="3827868"/>
            <a:ext cx="2768707"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넘파이의</a:t>
            </a:r>
            <a:r>
              <a:rPr lang="ko-KR" altLang="en-US" sz="1400" b="1">
                <a:solidFill>
                  <a:srgbClr val="000000"/>
                </a:solidFill>
                <a:latin typeface="+mj-ea"/>
                <a:ea typeface="+mj-ea"/>
              </a:rPr>
              <a:t> 점 곱으로 </a:t>
            </a:r>
            <a:r>
              <a:rPr lang="ko-KR" altLang="en-US" sz="1400" b="1" err="1">
                <a:solidFill>
                  <a:srgbClr val="000000"/>
                </a:solidFill>
                <a:latin typeface="+mj-ea"/>
                <a:ea typeface="+mj-ea"/>
              </a:rPr>
              <a:t>합성곱</a:t>
            </a:r>
            <a:r>
              <a:rPr lang="ko-KR" altLang="en-US" sz="1400" b="1">
                <a:solidFill>
                  <a:srgbClr val="000000"/>
                </a:solidFill>
                <a:latin typeface="+mj-ea"/>
                <a:ea typeface="+mj-ea"/>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16716" y="4183549"/>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for </a:t>
            </a:r>
            <a:r>
              <a:rPr lang="en-US" altLang="ko-KR" sz="1328" err="1">
                <a:latin typeface="Consolas" panose="020B0609020204030204" pitchFamily="49" charset="0"/>
              </a:rPr>
              <a:t>i</a:t>
            </a:r>
            <a:r>
              <a:rPr lang="en-US" altLang="ko-KR" sz="1328">
                <a:latin typeface="Consolas" panose="020B0609020204030204" pitchFamily="49" charset="0"/>
              </a:rPr>
              <a:t> in range(6):</a:t>
            </a:r>
          </a:p>
          <a:p>
            <a:r>
              <a:rPr lang="en-US" altLang="ko-KR" sz="1328">
                <a:latin typeface="Consolas" panose="020B0609020204030204" pitchFamily="49" charset="0"/>
              </a:rPr>
              <a:t>    print(np.dot(x[i:i+4], </a:t>
            </a:r>
            <a:r>
              <a:rPr lang="en-US" altLang="ko-KR" sz="1328" err="1">
                <a:latin typeface="Consolas" panose="020B0609020204030204" pitchFamily="49" charset="0"/>
              </a:rPr>
              <a:t>w_r.reshape</a:t>
            </a:r>
            <a:r>
              <a:rPr lang="en-US" altLang="ko-KR" sz="1328">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16715" y="4683645"/>
            <a:ext cx="582211" cy="1384995"/>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[63]</a:t>
            </a:r>
          </a:p>
          <a:p>
            <a:pPr lvl="0">
              <a:defRPr/>
            </a:pPr>
            <a:r>
              <a:rPr lang="en-US" altLang="ko-KR" sz="1400">
                <a:solidFill>
                  <a:srgbClr val="000000"/>
                </a:solidFill>
                <a:latin typeface="Consolas" panose="020B0609020204030204" pitchFamily="49" charset="0"/>
                <a:ea typeface="고도 M" panose="02000503000000020004" pitchFamily="2" charset="-127"/>
              </a:rPr>
              <a:t>[48]</a:t>
            </a:r>
          </a:p>
          <a:p>
            <a:pPr lvl="0">
              <a:defRPr/>
            </a:pPr>
            <a:r>
              <a:rPr lang="en-US" altLang="ko-KR" sz="1400">
                <a:solidFill>
                  <a:srgbClr val="000000"/>
                </a:solidFill>
                <a:latin typeface="Consolas" panose="020B0609020204030204" pitchFamily="49" charset="0"/>
                <a:ea typeface="고도 M" panose="02000503000000020004" pitchFamily="2" charset="-127"/>
              </a:rPr>
              <a:t>[49]</a:t>
            </a:r>
          </a:p>
          <a:p>
            <a:pPr lvl="0">
              <a:defRPr/>
            </a:pPr>
            <a:r>
              <a:rPr lang="en-US" altLang="ko-KR" sz="1400">
                <a:solidFill>
                  <a:srgbClr val="000000"/>
                </a:solidFill>
                <a:latin typeface="Consolas" panose="020B0609020204030204" pitchFamily="49" charset="0"/>
                <a:ea typeface="고도 M" panose="02000503000000020004" pitchFamily="2" charset="-127"/>
              </a:rPr>
              <a:t>[28]</a:t>
            </a:r>
          </a:p>
          <a:p>
            <a:pPr lvl="0">
              <a:defRPr/>
            </a:pPr>
            <a:r>
              <a:rPr lang="en-US" altLang="ko-KR" sz="1400">
                <a:solidFill>
                  <a:srgbClr val="000000"/>
                </a:solidFill>
                <a:latin typeface="Consolas" panose="020B0609020204030204" pitchFamily="49" charset="0"/>
                <a:ea typeface="고도 M" panose="02000503000000020004" pitchFamily="2" charset="-127"/>
              </a:rPr>
              <a:t>[21]</a:t>
            </a:r>
          </a:p>
          <a:p>
            <a:pPr lvl="0">
              <a:defRPr/>
            </a:pPr>
            <a:r>
              <a:rPr lang="en-US" altLang="ko-KR" sz="1400">
                <a:solidFill>
                  <a:srgbClr val="000000"/>
                </a:solidFill>
                <a:latin typeface="Consolas" panose="020B0609020204030204" pitchFamily="49" charset="0"/>
                <a:ea typeface="고도 M" panose="02000503000000020004" pitchFamily="2" charset="-127"/>
              </a:rPr>
              <a:t>[20]</a:t>
            </a:r>
            <a:endParaRPr lang="ko-KR" altLang="en-US" sz="14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364204" y="4886376"/>
                <a:ext cx="2567498" cy="146681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8</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8</m:t>
                                              </m:r>
                                            </m:e>
                                            <m:e>
                                              <m:r>
                                                <a:rPr lang="en-US" altLang="ko-KR" sz="1708" i="1">
                                                  <a:latin typeface="Cambria Math" panose="02040503050406030204" pitchFamily="18" charset="0"/>
                                                </a:rPr>
                                                <m:t>3</m:t>
                                              </m:r>
                                            </m:e>
                                          </m:mr>
                                        </m:m>
                                      </m:e>
                                    </m:eqArr>
                                  </m:e>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7</m:t>
                                              </m:r>
                                            </m:e>
                                            <m:e>
                                              <m:r>
                                                <a:rPr lang="en-US" altLang="ko-KR" sz="1708" i="1">
                                                  <a:latin typeface="Cambria Math" panose="02040503050406030204" pitchFamily="18" charset="0"/>
                                                </a:rPr>
                                                <m:t>1</m:t>
                                              </m:r>
                                            </m:e>
                                          </m:eqAr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7</m:t>
                                          </m:r>
                                        </m:e>
                                        <m:e>
                                          <m:r>
                                            <a:rPr lang="en-US" altLang="ko-KR" sz="1708" i="1">
                                              <a:latin typeface="Cambria Math" panose="02040503050406030204" pitchFamily="18" charset="0"/>
                                            </a:rPr>
                                            <m:t>1</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0</m:t>
                                          </m:r>
                                        </m:e>
                                        <m:e>
                                          <m:r>
                                            <a:rPr lang="en-US" altLang="ko-KR" sz="1708" i="1">
                                              <a:latin typeface="Cambria Math" panose="02040503050406030204" pitchFamily="18" charset="0"/>
                                            </a:rPr>
                                            <m:t>4</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4</m:t>
                                          </m:r>
                                        </m:e>
                                        <m:e>
                                          <m:r>
                                            <a:rPr lang="en-US" altLang="ko-KR" sz="1708" i="1">
                                              <a:latin typeface="Cambria Math" panose="02040503050406030204" pitchFamily="18" charset="0"/>
                                            </a:rPr>
                                            <m:t>5</m:t>
                                          </m:r>
                                        </m:e>
                                      </m:mr>
                                    </m:m>
                                  </m:e>
                                </m:mr>
                              </m:m>
                            </m:e>
                          </m:eqArr>
                        </m:e>
                      </m:d>
                      <m:r>
                        <a:rPr lang="en-US" altLang="ko-KR" sz="1708" i="1">
                          <a:latin typeface="Cambria Math" panose="02040503050406030204" pitchFamily="18" charset="0"/>
                          <a:ea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mr>
                                  <m:mr>
                                    <m:e>
                                      <m:r>
                                        <a:rPr lang="en-US" altLang="ko-KR" sz="1708" i="1">
                                          <a:latin typeface="Cambria Math" panose="02040503050406030204" pitchFamily="18" charset="0"/>
                                        </a:rPr>
                                        <m:t>5</m:t>
                                      </m:r>
                                    </m:e>
                                  </m:mr>
                                </m:m>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mr>
                                  <m:mr>
                                    <m:e>
                                      <m:r>
                                        <a:rPr lang="en-US" altLang="ko-KR" sz="1708" i="1">
                                          <a:latin typeface="Cambria Math" panose="02040503050406030204" pitchFamily="18" charset="0"/>
                                        </a:rPr>
                                        <m:t>2</m:t>
                                      </m:r>
                                    </m:e>
                                  </m:mr>
                                </m:m>
                              </m:e>
                            </m:mr>
                          </m:m>
                        </m:e>
                      </m:d>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63</m:t>
                              </m:r>
                            </m:e>
                            <m:e>
                              <m:r>
                                <a:rPr lang="en-US" altLang="ko-KR" sz="1708" i="1">
                                  <a:latin typeface="Cambria Math" panose="02040503050406030204" pitchFamily="18" charset="0"/>
                                </a:rPr>
                                <m:t>48</m:t>
                              </m:r>
                            </m:e>
                            <m:e>
                              <m:r>
                                <a:rPr lang="en-US" altLang="ko-KR" sz="1708" i="1">
                                  <a:latin typeface="Cambria Math" panose="02040503050406030204" pitchFamily="18" charset="0"/>
                                </a:rPr>
                                <m:t>49</m:t>
                              </m:r>
                            </m:e>
                            <m:e>
                              <m:r>
                                <a:rPr lang="en-US" altLang="ko-KR" sz="1708" i="1">
                                  <a:latin typeface="Cambria Math" panose="02040503050406030204" pitchFamily="18" charset="0"/>
                                </a:rPr>
                                <m:t>28</m:t>
                              </m:r>
                            </m:e>
                            <m:e>
                              <m:r>
                                <a:rPr lang="en-US" altLang="ko-KR" sz="1708" i="1">
                                  <a:latin typeface="Cambria Math" panose="02040503050406030204" pitchFamily="18" charset="0"/>
                                </a:rPr>
                                <m:t>21</m:t>
                              </m:r>
                            </m:e>
                            <m:e>
                              <m:r>
                                <a:rPr lang="en-US" altLang="ko-KR" sz="1708" i="1">
                                  <a:latin typeface="Cambria Math" panose="02040503050406030204" pitchFamily="18" charset="0"/>
                                </a:rPr>
                                <m:t>20</m:t>
                              </m:r>
                            </m:e>
                          </m:eqArr>
                        </m:e>
                      </m:d>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364204" y="4886376"/>
                <a:ext cx="2567498" cy="1466812"/>
              </a:xfrm>
              <a:prstGeom prst="rect">
                <a:avLst/>
              </a:prstGeom>
              <a:blipFill>
                <a:blip r:embed="rId3"/>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E11AEEA-0A44-4B28-8A37-05453230B3B5}"/>
              </a:ext>
            </a:extLst>
          </p:cNvPr>
          <p:cNvSpPr>
            <a:spLocks noGrp="1"/>
          </p:cNvSpPr>
          <p:nvPr>
            <p:ph type="body" sz="quarter" idx="19"/>
          </p:nvPr>
        </p:nvSpPr>
        <p:spPr/>
        <p:txBody>
          <a:bodyPr/>
          <a:lstStyle/>
          <a:p>
            <a:r>
              <a:rPr lang="ko-KR" altLang="en-US"/>
              <a:t>합성곱 연산</a:t>
            </a:r>
          </a:p>
        </p:txBody>
      </p:sp>
      <p:sp>
        <p:nvSpPr>
          <p:cNvPr id="15" name="텍스트 개체 틀 4">
            <a:extLst>
              <a:ext uri="{FF2B5EF4-FFF2-40B4-BE49-F238E27FC236}">
                <a16:creationId xmlns:a16="http://schemas.microsoft.com/office/drawing/2014/main" id="{EA8BB04E-1AAC-4754-8C61-A2371B9D8C8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089596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33573" y="2721571"/>
            <a:ext cx="4703532"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3" y="1033390"/>
            <a:ext cx="2380780"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a:t>
            </a:r>
            <a:r>
              <a:rPr lang="ko-KR" altLang="en-US" sz="1600" b="1" err="1">
                <a:solidFill>
                  <a:srgbClr val="000000"/>
                </a:solidFill>
                <a:latin typeface="+mj-ea"/>
                <a:ea typeface="+mj-ea"/>
              </a:rPr>
              <a:t>합성곱</a:t>
            </a:r>
            <a:r>
              <a:rPr lang="ko-KR" altLang="en-US" sz="1600" b="1">
                <a:solidFill>
                  <a:srgbClr val="000000"/>
                </a:solidFill>
                <a:latin typeface="+mj-ea"/>
                <a:ea typeface="+mj-ea"/>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convolve</a:t>
            </a:r>
          </a:p>
          <a:p>
            <a:r>
              <a:rPr lang="en-US" altLang="ko-KR" sz="1328">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81840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array([63, 48, 49, 28, 21, 20])</a:t>
            </a:r>
            <a:endParaRPr lang="ko-KR" altLang="en-US" sz="1200">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2"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3"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7"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2"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5" y="3825940"/>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69"/>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69"/>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3"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3"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3"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7"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3"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7"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3"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3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1" y="4082407"/>
            <a:ext cx="0" cy="18042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5"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5"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4"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63</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6" y="5226131"/>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3"/>
            <a:ext cx="332142"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20</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FC850B3E-EC7E-44A2-8E93-175D056253D3}"/>
              </a:ext>
            </a:extLst>
          </p:cNvPr>
          <p:cNvSpPr>
            <a:spLocks noGrp="1"/>
          </p:cNvSpPr>
          <p:nvPr>
            <p:ph type="body" sz="quarter" idx="19"/>
          </p:nvPr>
        </p:nvSpPr>
        <p:spPr/>
        <p:txBody>
          <a:bodyPr/>
          <a:lstStyle/>
          <a:p>
            <a:r>
              <a:rPr lang="ko-KR" altLang="en-US"/>
              <a:t>합성곱 연산</a:t>
            </a:r>
          </a:p>
        </p:txBody>
      </p:sp>
      <p:sp>
        <p:nvSpPr>
          <p:cNvPr id="64" name="텍스트 개체 틀 4">
            <a:extLst>
              <a:ext uri="{FF2B5EF4-FFF2-40B4-BE49-F238E27FC236}">
                <a16:creationId xmlns:a16="http://schemas.microsoft.com/office/drawing/2014/main" id="{1D3972EA-B88B-4D91-82BC-D1A03FC484F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56774520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50904" y="2572145"/>
            <a:ext cx="4693914"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4" y="1101825"/>
            <a:ext cx="2585964"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correlate</a:t>
            </a:r>
          </a:p>
          <a:p>
            <a:r>
              <a:rPr lang="fr-FR" altLang="ko-KR" sz="1328">
                <a:latin typeface="Consolas" panose="020B0609020204030204" pitchFamily="49" charset="0"/>
              </a:rPr>
              <a:t>correlate(x, w, mode='valid')</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669320"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array([48, 57, 24, 25, 16, 39])</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2"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4"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70"/>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70"/>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2"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2"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2"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6"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2"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6"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2"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2"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6"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6"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5"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5"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48485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10398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35939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614793"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587019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125597"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38100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63640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689180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484858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10398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35939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614793"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662769"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10398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359391"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614793"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5870195"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359391"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614793"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5870195"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125597"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614793"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587019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125597"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38100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587019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125597"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38100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636401"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125597"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381000"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636401"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6891804"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125597"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381000"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636402"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6891804"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147207"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213509"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213512"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213511"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213511"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213510"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213510"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459906"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459906"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464523"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469140"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473759"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478376"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594363" y="3380517"/>
            <a:ext cx="2008563" cy="338554"/>
          </a:xfrm>
          <a:prstGeom prst="rect">
            <a:avLst/>
          </a:prstGeom>
          <a:noFill/>
        </p:spPr>
        <p:txBody>
          <a:bodyPr wrap="none" rtlCol="0">
            <a:spAutoFit/>
          </a:bodyPr>
          <a:lstStyle/>
          <a:p>
            <a:pPr lvl="0">
              <a:defRPr/>
            </a:pPr>
            <a:r>
              <a:rPr lang="ko-KR" altLang="en-US" sz="1600" b="1">
                <a:solidFill>
                  <a:srgbClr val="000000"/>
                </a:solidFill>
                <a:latin typeface="+mj-ea"/>
                <a:ea typeface="+mj-ea"/>
              </a:rPr>
              <a:t>교차상관</a:t>
            </a:r>
            <a:r>
              <a:rPr lang="en-US" altLang="ko-KR" sz="1600" b="1">
                <a:solidFill>
                  <a:srgbClr val="000000"/>
                </a:solidFill>
                <a:latin typeface="+mj-ea"/>
                <a:ea typeface="+mj-ea"/>
              </a:rPr>
              <a:t>(correlate)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16A983AD-53EA-4D0B-92AC-6C02DBD21398}"/>
              </a:ext>
            </a:extLst>
          </p:cNvPr>
          <p:cNvSpPr>
            <a:spLocks noGrp="1"/>
          </p:cNvSpPr>
          <p:nvPr>
            <p:ph type="body" sz="quarter" idx="19"/>
          </p:nvPr>
        </p:nvSpPr>
        <p:spPr/>
        <p:txBody>
          <a:bodyPr/>
          <a:lstStyle/>
          <a:p>
            <a:r>
              <a:rPr lang="ko-KR" altLang="en-US"/>
              <a:t>합성곱 연산</a:t>
            </a:r>
          </a:p>
        </p:txBody>
      </p:sp>
      <p:sp>
        <p:nvSpPr>
          <p:cNvPr id="129" name="텍스트 개체 틀 4">
            <a:extLst>
              <a:ext uri="{FF2B5EF4-FFF2-40B4-BE49-F238E27FC236}">
                <a16:creationId xmlns:a16="http://schemas.microsoft.com/office/drawing/2014/main" id="{B010E33F-BCF0-4AD7-B12D-F37FFE1F16F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4173731-018D-4255-B0B0-C675B6B830EC}"/>
                  </a:ext>
                </a:extLst>
              </p:cNvPr>
              <p:cNvSpPr txBox="1"/>
              <p:nvPr/>
            </p:nvSpPr>
            <p:spPr>
              <a:xfrm>
                <a:off x="4616588" y="4161126"/>
                <a:ext cx="330540"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044" i="1" smtClean="0">
                          <a:solidFill>
                            <a:srgbClr val="000000"/>
                          </a:solidFill>
                          <a:latin typeface="Cambria Math" panose="02040503050406030204" pitchFamily="18" charset="0"/>
                          <a:ea typeface="고도 M" panose="02000503000000020004" pitchFamily="2" charset="-127"/>
                        </a:rPr>
                        <m:t>w</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74173731-018D-4255-B0B0-C675B6B830EC}"/>
                  </a:ext>
                </a:extLst>
              </p:cNvPr>
              <p:cNvSpPr txBox="1">
                <a:spLocks noRot="1" noChangeAspect="1" noMove="1" noResize="1" noEditPoints="1" noAdjustHandles="1" noChangeArrowheads="1" noChangeShapeType="1" noTextEdit="1"/>
              </p:cNvSpPr>
              <p:nvPr/>
            </p:nvSpPr>
            <p:spPr>
              <a:xfrm>
                <a:off x="4616588" y="4161126"/>
                <a:ext cx="330540" cy="253018"/>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2290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1105685" y="1525108"/>
            <a:ext cx="8089610" cy="3509102"/>
          </a:xfrm>
          <a:prstGeom prst="rect">
            <a:avLst/>
          </a:prstGeom>
        </p:spPr>
        <p:txBody>
          <a:bodyPr wrap="square">
            <a:spAutoFit/>
          </a:bodyPr>
          <a:lstStyle/>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1950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신경망의 핵심 아이디어 등장</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본격적으로 시작되지 못함</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1980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재발견</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신경망에 </a:t>
            </a: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적용 시작</a:t>
            </a: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1990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a:t>
            </a:r>
            <a:r>
              <a:rPr lang="ko-KR" altLang="en-US" sz="1708" err="1">
                <a:latin typeface="맑은 고딕" panose="020B0503020000020004" pitchFamily="50" charset="-127"/>
                <a:ea typeface="맑은 고딕" panose="020B0503020000020004" pitchFamily="50" charset="-127"/>
              </a:rPr>
              <a:t>합성곱</a:t>
            </a:r>
            <a:r>
              <a:rPr lang="ko-KR" altLang="en-US" sz="1708">
                <a:latin typeface="맑은 고딕" panose="020B0503020000020004" pitchFamily="50" charset="-127"/>
                <a:ea typeface="맑은 고딕" panose="020B0503020000020004" pitchFamily="50" charset="-127"/>
              </a:rPr>
              <a:t> 신경망과 </a:t>
            </a:r>
            <a:r>
              <a:rPr lang="ko-KR" altLang="en-US" sz="1708" err="1">
                <a:latin typeface="맑은 고딕" panose="020B0503020000020004" pitchFamily="50" charset="-127"/>
                <a:ea typeface="맑은 고딕" panose="020B0503020000020004" pitchFamily="50" charset="-127"/>
              </a:rPr>
              <a:t>역전파을</a:t>
            </a:r>
            <a:r>
              <a:rPr lang="ko-KR" altLang="en-US" sz="1708">
                <a:latin typeface="맑은 고딕" panose="020B0503020000020004" pitchFamily="50" charset="-127"/>
                <a:ea typeface="맑은 고딕" panose="020B0503020000020004" pitchFamily="50" charset="-127"/>
              </a:rPr>
              <a:t> 연결</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미국 우편 서비스에 이용</a:t>
            </a:r>
            <a:endParaRPr lang="en-US" altLang="ko-KR" sz="1708">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BA4B4859-9127-432A-B2DF-6AC74E9BDA9C}"/>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초창기 신경망</a:t>
            </a:r>
          </a:p>
        </p:txBody>
      </p:sp>
      <p:sp>
        <p:nvSpPr>
          <p:cNvPr id="3" name="텍스트 개체 틀 2">
            <a:extLst>
              <a:ext uri="{FF2B5EF4-FFF2-40B4-BE49-F238E27FC236}">
                <a16:creationId xmlns:a16="http://schemas.microsoft.com/office/drawing/2014/main" id="{7ADB8229-CE7B-4BA3-A699-3EC3205B5AC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399832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7336" y="978503"/>
            <a:ext cx="2411238" cy="369332"/>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패딩과 </a:t>
            </a:r>
            <a:r>
              <a:rPr lang="ko-KR" altLang="en-US" err="1">
                <a:solidFill>
                  <a:srgbClr val="000000"/>
                </a:solidFill>
                <a:latin typeface="고도 M" panose="02000503000000020004" pitchFamily="2" charset="-127"/>
                <a:ea typeface="고도 M" panose="02000503000000020004" pitchFamily="2" charset="-127"/>
              </a:rPr>
              <a:t>스트라이드</a:t>
            </a:r>
            <a:r>
              <a:rPr lang="ko-KR" altLang="en-US">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33594" y="1798869"/>
            <a:ext cx="7043916"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밸리드</a:t>
            </a:r>
            <a:r>
              <a:rPr lang="ko-KR" altLang="en-US" sz="1600" b="1">
                <a:solidFill>
                  <a:srgbClr val="000000"/>
                </a:solidFill>
                <a:latin typeface="+mj-ea"/>
                <a:ea typeface="+mj-ea"/>
              </a:rPr>
              <a:t> 패딩은 원본 배열의 원소가 </a:t>
            </a:r>
            <a:r>
              <a:rPr lang="ko-KR" altLang="en-US" sz="1600" b="1" err="1">
                <a:solidFill>
                  <a:srgbClr val="000000"/>
                </a:solidFill>
                <a:latin typeface="+mj-ea"/>
                <a:ea typeface="+mj-ea"/>
              </a:rPr>
              <a:t>합성곱</a:t>
            </a:r>
            <a:r>
              <a:rPr lang="ko-KR" altLang="en-US" sz="1600" b="1">
                <a:solidFill>
                  <a:srgbClr val="000000"/>
                </a:solidFill>
                <a:latin typeface="+mj-ea"/>
                <a:ea typeface="+mj-ea"/>
              </a:rPr>
              <a:t> 연산에 참여하는 정도가 다르다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57783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833237"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08864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344041"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59944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54846"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10248"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6565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621053"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577834"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833237"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088640"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344041"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92018" y="307729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68114" y="343860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68114" y="343860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833237"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088640"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344041"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599444"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088640"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344041"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599444"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854846"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499917" y="2378306"/>
            <a:ext cx="2411238"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a:solidFill>
                  <a:srgbClr val="000000"/>
                </a:solidFill>
                <a:latin typeface="+mj-ea"/>
                <a:ea typeface="+mj-ea"/>
              </a:rPr>
              <a:t>합성곱 연산에 </a:t>
            </a:r>
            <a:r>
              <a:rPr lang="en-US" altLang="ko-KR" sz="1400" b="1">
                <a:solidFill>
                  <a:srgbClr val="000000"/>
                </a:solidFill>
                <a:latin typeface="+mj-ea"/>
                <a:ea typeface="+mj-ea"/>
              </a:rPr>
              <a:t>1</a:t>
            </a:r>
            <a:r>
              <a:rPr lang="ko-KR" altLang="en-US" sz="1400" b="1">
                <a:solidFill>
                  <a:srgbClr val="000000"/>
                </a:solidFill>
                <a:latin typeface="+mj-ea"/>
                <a:ea typeface="+mj-ea"/>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75" idx="0"/>
          </p:cNvCxnSpPr>
          <p:nvPr/>
        </p:nvCxnSpPr>
        <p:spPr>
          <a:xfrm>
            <a:off x="1705536" y="2632329"/>
            <a:ext cx="0" cy="4084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2930745" y="2709783"/>
            <a:ext cx="2310286"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err="1">
                <a:solidFill>
                  <a:srgbClr val="000000"/>
                </a:solidFill>
                <a:latin typeface="+mj-ea"/>
                <a:ea typeface="+mj-ea"/>
              </a:rPr>
              <a:t>합성곱</a:t>
            </a:r>
            <a:r>
              <a:rPr lang="ko-KR" altLang="en-US" sz="1400" b="1">
                <a:solidFill>
                  <a:srgbClr val="000000"/>
                </a:solidFill>
                <a:latin typeface="+mj-ea"/>
                <a:ea typeface="+mj-ea"/>
              </a:rPr>
              <a:t> 연산에 </a:t>
            </a:r>
            <a:r>
              <a:rPr lang="en-US" altLang="ko-KR" sz="1400" b="1">
                <a:solidFill>
                  <a:srgbClr val="000000"/>
                </a:solidFill>
                <a:latin typeface="+mj-ea"/>
                <a:ea typeface="+mj-ea"/>
              </a:rPr>
              <a:t>4</a:t>
            </a:r>
            <a:r>
              <a:rPr lang="ko-KR" altLang="en-US" sz="1400" b="1">
                <a:solidFill>
                  <a:srgbClr val="000000"/>
                </a:solidFill>
                <a:latin typeface="+mj-ea"/>
                <a:ea typeface="+mj-ea"/>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471743" y="2836794"/>
            <a:ext cx="459002" cy="20400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724144" y="4793409"/>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724144" y="4793409"/>
                <a:ext cx="251672" cy="350417"/>
              </a:xfrm>
              <a:prstGeom prst="rect">
                <a:avLst/>
              </a:prstGeom>
              <a:blipFill>
                <a:blip r:embed="rId4"/>
                <a:stretch>
                  <a:fillRect l="-7317" r="-4878"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17161" y="3791663"/>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17161" y="3791663"/>
                <a:ext cx="329641" cy="25301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791882" y="414049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791882" y="414049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338101"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593503"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848905"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104307"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041343" y="449957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041343" y="449957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0AAEF90-2715-4085-8589-9EA28813887B}"/>
              </a:ext>
            </a:extLst>
          </p:cNvPr>
          <p:cNvSpPr>
            <a:spLocks noGrp="1"/>
          </p:cNvSpPr>
          <p:nvPr>
            <p:ph type="body" sz="quarter" idx="19"/>
          </p:nvPr>
        </p:nvSpPr>
        <p:spPr/>
        <p:txBody>
          <a:bodyPr/>
          <a:lstStyle/>
          <a:p>
            <a:r>
              <a:rPr lang="ko-KR" altLang="en-US"/>
              <a:t>합성곱 연산</a:t>
            </a:r>
          </a:p>
        </p:txBody>
      </p:sp>
      <p:sp>
        <p:nvSpPr>
          <p:cNvPr id="43" name="텍스트 개체 틀 4">
            <a:extLst>
              <a:ext uri="{FF2B5EF4-FFF2-40B4-BE49-F238E27FC236}">
                <a16:creationId xmlns:a16="http://schemas.microsoft.com/office/drawing/2014/main" id="{66D52959-8B91-4748-A1ED-EC08CD84B3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24801642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91170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724212" y="1438268"/>
            <a:ext cx="5219699" cy="307777"/>
          </a:xfrm>
          <a:prstGeom prst="rect">
            <a:avLst/>
          </a:prstGeom>
          <a:noFill/>
        </p:spPr>
        <p:txBody>
          <a:bodyPr wrap="none" rtlCol="0">
            <a:spAutoFit/>
          </a:bodyPr>
          <a:lstStyle/>
          <a:p>
            <a:pPr lvl="0">
              <a:defRPr/>
            </a:pPr>
            <a:r>
              <a:rPr lang="ko-KR" altLang="en-US" sz="1400" b="1">
                <a:solidFill>
                  <a:srgbClr val="000000"/>
                </a:solidFill>
                <a:latin typeface="+mj-ea"/>
                <a:ea typeface="+mj-ea"/>
              </a:rPr>
              <a:t>풀 패딩은 원본 배열의 원소의 연산 참여도를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023499" y="1885954"/>
            <a:ext cx="855429"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446853" y="2101345"/>
            <a:ext cx="4361" cy="159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1779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00094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2258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4421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66585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8749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0912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3076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55239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117317"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338954"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560590"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1782226" y="2567116"/>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908525"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848544"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848544"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338954"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560590"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1782226" y="286983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003862"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560590"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1782226" y="317254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003862"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225499"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1777072" y="348415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1998707"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220344"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441979"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114399"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33603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55767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377403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399787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21730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1998707"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220343"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441979"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663615"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220343"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441978"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663615"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2885251"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441978"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663615"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2885251"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106887"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663615"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2885250"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106887"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328522"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2885250"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106886"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328522"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550158" y="504219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106886"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328522"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550158" y="5353800"/>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3771795"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328522"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3550158" y="566540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3771795"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3993430"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3550158" y="597701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3771794"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3993430"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215066"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436702" y="2503622"/>
            <a:ext cx="0" cy="34733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215072" y="2514036"/>
            <a:ext cx="0" cy="315137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3991185" y="2503622"/>
            <a:ext cx="2245" cy="28501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3771788" y="2503621"/>
            <a:ext cx="5164" cy="253857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557554" y="2520560"/>
            <a:ext cx="1" cy="22100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327849" y="2514036"/>
            <a:ext cx="5491" cy="190494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225670" y="2503622"/>
            <a:ext cx="1737" cy="3344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447636" y="2519683"/>
            <a:ext cx="0" cy="6278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665661" y="2522764"/>
            <a:ext cx="0" cy="96139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2885586" y="2522141"/>
            <a:ext cx="0" cy="1250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110496" y="2521519"/>
            <a:ext cx="0" cy="158585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4475764" y="267141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4673807" y="256047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a:t>
            </a:r>
            <a:endParaRPr lang="ko-KR" altLang="en-US" sz="1044">
              <a:solidFill>
                <a:srgbClr val="000000"/>
              </a:solidFill>
              <a:latin typeface="Consolas" panose="020B0609020204030204" pitchFamily="49" charset="0"/>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475764" y="2983258"/>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475764" y="329510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475764" y="360694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475764" y="3918794"/>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475764" y="423063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475764" y="454248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475764" y="485433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475764" y="516617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475764" y="547802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4475764" y="578986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4475764" y="610171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673807" y="287161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673807" y="3182756"/>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673807" y="349389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673807" y="380504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673807" y="4116183"/>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673807" y="4427325"/>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673807" y="473846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673807" y="504961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673807" y="5360752"/>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4673807" y="567189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4673807" y="598304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3680982" y="1895974"/>
            <a:ext cx="855430"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a:endCxn id="45" idx="0"/>
          </p:cNvCxnSpPr>
          <p:nvPr/>
        </p:nvCxnSpPr>
        <p:spPr>
          <a:xfrm>
            <a:off x="4108697" y="2111365"/>
            <a:ext cx="0" cy="148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5545646" y="2344176"/>
            <a:ext cx="3026443" cy="296684"/>
          </a:xfrm>
          <a:prstGeom prst="rect">
            <a:avLst/>
          </a:prstGeom>
          <a:solidFill>
            <a:srgbClr val="E2E2F6"/>
          </a:solidFill>
        </p:spPr>
        <p:txBody>
          <a:bodyPr wrap="square">
            <a:spAutoFit/>
          </a:bodyPr>
          <a:lstStyle/>
          <a:p>
            <a:r>
              <a:rPr lang="en-US" altLang="ko-KR" sz="1328">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5101611" y="2737795"/>
            <a:ext cx="4592924"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array([ 6, 34, 51, 48, 57, 24, 25, 16, 39, 29, 13, 10])</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3" name="텍스트 개체 틀 2">
            <a:extLst>
              <a:ext uri="{FF2B5EF4-FFF2-40B4-BE49-F238E27FC236}">
                <a16:creationId xmlns:a16="http://schemas.microsoft.com/office/drawing/2014/main" id="{E7B39AA0-CFE6-411D-8491-CCCAC5158219}"/>
              </a:ext>
            </a:extLst>
          </p:cNvPr>
          <p:cNvSpPr>
            <a:spLocks noGrp="1"/>
          </p:cNvSpPr>
          <p:nvPr>
            <p:ph type="body" sz="quarter" idx="19"/>
          </p:nvPr>
        </p:nvSpPr>
        <p:spPr/>
        <p:txBody>
          <a:bodyPr/>
          <a:lstStyle/>
          <a:p>
            <a:r>
              <a:rPr lang="ko-KR" altLang="en-US"/>
              <a:t>합성곱 연산</a:t>
            </a:r>
          </a:p>
        </p:txBody>
      </p:sp>
      <p:sp>
        <p:nvSpPr>
          <p:cNvPr id="114" name="텍스트 개체 틀 4">
            <a:extLst>
              <a:ext uri="{FF2B5EF4-FFF2-40B4-BE49-F238E27FC236}">
                <a16:creationId xmlns:a16="http://schemas.microsoft.com/office/drawing/2014/main" id="{21C0863B-E3EB-4E95-8867-E1A96900281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4136719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41468" y="87075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641553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세임 패딩은 출력 배열의 길이를 원본 배열의 원소의 길이와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87928"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27947"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27947"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638864"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860500"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082136"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303772"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860500"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082136"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303772"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525409"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076982"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63594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85758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07394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298617"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520253"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741889"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963525"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741888"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963525"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185161"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406797"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185160"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406796"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628432"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850068"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406796"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628432"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850068"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071705"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071698" y="2503622"/>
            <a:ext cx="0" cy="226179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5" y="2520561"/>
            <a:ext cx="1" cy="192582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627759" y="2514036"/>
            <a:ext cx="0" cy="162074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747546" y="2519683"/>
            <a:ext cx="0" cy="36866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965571" y="2522764"/>
            <a:ext cx="0" cy="6771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185496" y="2522141"/>
            <a:ext cx="0" cy="98942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20"/>
            <a:ext cx="0" cy="131046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371816"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371816"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371816"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371816" y="363459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371816" y="394644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371816" y="425828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371816" y="457013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371816" y="4881977"/>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371816" y="519382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569859" y="2587415"/>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569859" y="289855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569859" y="3209700"/>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569859" y="3520842"/>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57</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569859" y="383198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569859" y="414312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25</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569859" y="4454269"/>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569859" y="4765411"/>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569859" y="507655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057347" y="2300618"/>
            <a:ext cx="3026443"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correlate(x, w, mode='same')</a:t>
            </a:r>
            <a:endParaRPr lang="en-US" altLang="ko-KR" sz="1328">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5853100" y="2688353"/>
            <a:ext cx="383791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array([34, 51, 48, 57, 24, 25, 16, 39, 29])</a:t>
            </a:r>
            <a:endParaRPr lang="ko-KR" altLang="en-US" sz="1200">
              <a:solidFill>
                <a:srgbClr val="000000"/>
              </a:solidFill>
              <a:latin typeface="Consolas" panose="020B0609020204030204" pitchFamily="49" charset="0"/>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296418" y="2503621"/>
            <a:ext cx="0" cy="256598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2995013" y="1192850"/>
            <a:ext cx="154569" cy="199063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TextBox 115">
            <a:extLst>
              <a:ext uri="{FF2B5EF4-FFF2-40B4-BE49-F238E27FC236}">
                <a16:creationId xmlns:a16="http://schemas.microsoft.com/office/drawing/2014/main" id="{27C82F15-DAFF-4EA0-8F16-0FFC4F06C119}"/>
              </a:ext>
            </a:extLst>
          </p:cNvPr>
          <p:cNvSpPr txBox="1"/>
          <p:nvPr/>
        </p:nvSpPr>
        <p:spPr>
          <a:xfrm>
            <a:off x="2936788" y="1869725"/>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4915623" y="2685808"/>
            <a:ext cx="149807" cy="25229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8" name="TextBox 117">
            <a:extLst>
              <a:ext uri="{FF2B5EF4-FFF2-40B4-BE49-F238E27FC236}">
                <a16:creationId xmlns:a16="http://schemas.microsoft.com/office/drawing/2014/main" id="{2F7D6E69-DACD-47D7-8FD5-B5BC80937CFC}"/>
              </a:ext>
            </a:extLst>
          </p:cNvPr>
          <p:cNvSpPr txBox="1"/>
          <p:nvPr/>
        </p:nvSpPr>
        <p:spPr>
          <a:xfrm>
            <a:off x="5112184" y="3786611"/>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72B2827-C81C-4DBE-BB6A-16F2A9BF5558}"/>
              </a:ext>
            </a:extLst>
          </p:cNvPr>
          <p:cNvSpPr>
            <a:spLocks noGrp="1"/>
          </p:cNvSpPr>
          <p:nvPr>
            <p:ph type="body" sz="quarter" idx="19"/>
          </p:nvPr>
        </p:nvSpPr>
        <p:spPr/>
        <p:txBody>
          <a:bodyPr/>
          <a:lstStyle/>
          <a:p>
            <a:r>
              <a:rPr lang="ko-KR" altLang="en-US"/>
              <a:t>합성곱 연산</a:t>
            </a:r>
          </a:p>
        </p:txBody>
      </p:sp>
      <p:sp>
        <p:nvSpPr>
          <p:cNvPr id="98" name="텍스트 개체 틀 4">
            <a:extLst>
              <a:ext uri="{FF2B5EF4-FFF2-40B4-BE49-F238E27FC236}">
                <a16:creationId xmlns:a16="http://schemas.microsoft.com/office/drawing/2014/main" id="{67D1DB34-B756-4B9E-9F91-10EA5D47E6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82289828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8465" y="995743"/>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4139275"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스트라이드는</a:t>
            </a:r>
            <a:r>
              <a:rPr lang="ko-KR" altLang="en-US" sz="1600" b="1">
                <a:solidFill>
                  <a:srgbClr val="000000"/>
                </a:solidFill>
                <a:latin typeface="+mj-ea"/>
                <a:ea typeface="+mj-ea"/>
              </a:rPr>
              <a:t> 미끄러지는 간격을 조정한다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832604"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786713" y="2601414"/>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786713" y="2601414"/>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076982"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6" y="2520561"/>
            <a:ext cx="1" cy="70428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19"/>
            <a:ext cx="0" cy="3892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3982915"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3982915"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3982915"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180958" y="2587415"/>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180958" y="2898557"/>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180958" y="3209700"/>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076980" y="3037866"/>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493631" y="3351958"/>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022777" y="3562701"/>
            <a:ext cx="1316386" cy="307777"/>
          </a:xfrm>
          <a:prstGeom prst="rect">
            <a:avLst/>
          </a:prstGeom>
          <a:noFill/>
        </p:spPr>
        <p:txBody>
          <a:bodyPr wrap="none" rtlCol="0">
            <a:spAutoFit/>
          </a:bodyPr>
          <a:lstStyle/>
          <a:p>
            <a:pPr lvl="0">
              <a:defRPr/>
            </a:pPr>
            <a:r>
              <a:rPr lang="ko-KR" altLang="en-US" sz="1400" b="1">
                <a:solidFill>
                  <a:srgbClr val="000000"/>
                </a:solidFill>
                <a:latin typeface="+mj-ea"/>
                <a:ea typeface="+mj-ea"/>
              </a:rPr>
              <a:t>스트라이드</a:t>
            </a:r>
            <a:r>
              <a:rPr lang="en-US" altLang="ko-KR" sz="1400" b="1">
                <a:solidFill>
                  <a:srgbClr val="000000"/>
                </a:solidFill>
                <a:latin typeface="+mj-ea"/>
                <a:ea typeface="+mj-ea"/>
              </a:rPr>
              <a:t>=2</a:t>
            </a:r>
            <a:endParaRPr lang="ko-KR" altLang="en-US" sz="1400" b="1">
              <a:solidFill>
                <a:srgbClr val="000000"/>
              </a:solidFill>
              <a:latin typeface="+mj-ea"/>
              <a:ea typeface="+mj-ea"/>
            </a:endParaRPr>
          </a:p>
        </p:txBody>
      </p:sp>
      <p:sp>
        <p:nvSpPr>
          <p:cNvPr id="2" name="텍스트 개체 틀 1">
            <a:extLst>
              <a:ext uri="{FF2B5EF4-FFF2-40B4-BE49-F238E27FC236}">
                <a16:creationId xmlns:a16="http://schemas.microsoft.com/office/drawing/2014/main" id="{80ADFA92-B42A-4237-80F1-B5221AC50B56}"/>
              </a:ext>
            </a:extLst>
          </p:cNvPr>
          <p:cNvSpPr>
            <a:spLocks noGrp="1"/>
          </p:cNvSpPr>
          <p:nvPr>
            <p:ph type="body" sz="quarter" idx="19"/>
          </p:nvPr>
        </p:nvSpPr>
        <p:spPr/>
        <p:txBody>
          <a:bodyPr/>
          <a:lstStyle/>
          <a:p>
            <a:r>
              <a:rPr lang="ko-KR" altLang="en-US"/>
              <a:t>합성곱 연산</a:t>
            </a:r>
          </a:p>
        </p:txBody>
      </p:sp>
      <p:sp>
        <p:nvSpPr>
          <p:cNvPr id="42" name="텍스트 개체 틀 4">
            <a:extLst>
              <a:ext uri="{FF2B5EF4-FFF2-40B4-BE49-F238E27FC236}">
                <a16:creationId xmlns:a16="http://schemas.microsoft.com/office/drawing/2014/main" id="{0DCA1FD0-96F1-4E5A-8D06-A0FA6F7BE7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40" name="Picture 2" descr="고양이와 개는 달라요” SNS '고양이 산책' 유행에 전문가 충고">
            <a:extLst>
              <a:ext uri="{FF2B5EF4-FFF2-40B4-BE49-F238E27FC236}">
                <a16:creationId xmlns:a16="http://schemas.microsoft.com/office/drawing/2014/main" id="{55553C4C-9384-D99D-59FB-55B5EE3F5A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776" y="1840162"/>
            <a:ext cx="2694989" cy="17755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D1DD38-B312-5BC0-9603-88B6975E289D}"/>
              </a:ext>
            </a:extLst>
          </p:cNvPr>
          <p:cNvSpPr txBox="1"/>
          <p:nvPr/>
        </p:nvSpPr>
        <p:spPr>
          <a:xfrm>
            <a:off x="6967553" y="1456852"/>
            <a:ext cx="521297" cy="338554"/>
          </a:xfrm>
          <a:prstGeom prst="rect">
            <a:avLst/>
          </a:prstGeom>
          <a:noFill/>
        </p:spPr>
        <p:txBody>
          <a:bodyPr wrap="none" rtlCol="0">
            <a:spAutoFit/>
          </a:bodyPr>
          <a:lstStyle/>
          <a:p>
            <a:pPr algn="l"/>
            <a:r>
              <a:rPr lang="en-US" altLang="ko-KR" sz="1600">
                <a:latin typeface="Consolas" panose="020B0609020204030204" pitchFamily="49" charset="0"/>
              </a:rPr>
              <a:t>400</a:t>
            </a:r>
            <a:endParaRPr lang="ko-KR" altLang="en-US" sz="1600">
              <a:latin typeface="Consolas" panose="020B0609020204030204" pitchFamily="49" charset="0"/>
            </a:endParaRPr>
          </a:p>
        </p:txBody>
      </p:sp>
      <p:sp>
        <p:nvSpPr>
          <p:cNvPr id="43" name="TextBox 42">
            <a:extLst>
              <a:ext uri="{FF2B5EF4-FFF2-40B4-BE49-F238E27FC236}">
                <a16:creationId xmlns:a16="http://schemas.microsoft.com/office/drawing/2014/main" id="{77253F52-9E37-6083-7999-C697904A6D84}"/>
              </a:ext>
            </a:extLst>
          </p:cNvPr>
          <p:cNvSpPr txBox="1"/>
          <p:nvPr/>
        </p:nvSpPr>
        <p:spPr>
          <a:xfrm>
            <a:off x="5367736" y="2560003"/>
            <a:ext cx="521297" cy="338554"/>
          </a:xfrm>
          <a:prstGeom prst="rect">
            <a:avLst/>
          </a:prstGeom>
          <a:noFill/>
        </p:spPr>
        <p:txBody>
          <a:bodyPr wrap="none" rtlCol="0">
            <a:spAutoFit/>
          </a:bodyPr>
          <a:lstStyle/>
          <a:p>
            <a:pPr algn="l"/>
            <a:r>
              <a:rPr lang="en-US" altLang="ko-KR" sz="1600">
                <a:latin typeface="Consolas" panose="020B0609020204030204" pitchFamily="49" charset="0"/>
              </a:rPr>
              <a:t>200</a:t>
            </a:r>
            <a:endParaRPr lang="ko-KR" altLang="en-US" sz="1600">
              <a:latin typeface="Consolas" panose="020B0609020204030204" pitchFamily="49" charset="0"/>
            </a:endParaRPr>
          </a:p>
        </p:txBody>
      </p:sp>
      <p:sp>
        <p:nvSpPr>
          <p:cNvPr id="45" name="TextBox 44">
            <a:extLst>
              <a:ext uri="{FF2B5EF4-FFF2-40B4-BE49-F238E27FC236}">
                <a16:creationId xmlns:a16="http://schemas.microsoft.com/office/drawing/2014/main" id="{907DC9F9-2FE3-624F-CC83-71F2C0B3A02C}"/>
              </a:ext>
            </a:extLst>
          </p:cNvPr>
          <p:cNvSpPr txBox="1"/>
          <p:nvPr/>
        </p:nvSpPr>
        <p:spPr>
          <a:xfrm>
            <a:off x="5997116" y="3888332"/>
            <a:ext cx="1643399" cy="338554"/>
          </a:xfrm>
          <a:prstGeom prst="rect">
            <a:avLst/>
          </a:prstGeom>
          <a:noFill/>
        </p:spPr>
        <p:txBody>
          <a:bodyPr wrap="none" rtlCol="0">
            <a:spAutoFit/>
          </a:bodyPr>
          <a:lstStyle/>
          <a:p>
            <a:pPr algn="l"/>
            <a:r>
              <a:rPr lang="en-US" altLang="ko-KR" sz="1600">
                <a:latin typeface="Consolas" panose="020B0609020204030204" pitchFamily="49" charset="0"/>
              </a:rPr>
              <a:t>(1,200,400,3)</a:t>
            </a:r>
            <a:endParaRPr lang="ko-KR" altLang="en-US" sz="1600">
              <a:latin typeface="Consolas" panose="020B0609020204030204" pitchFamily="49" charset="0"/>
            </a:endParaRPr>
          </a:p>
        </p:txBody>
      </p:sp>
      <p:sp>
        <p:nvSpPr>
          <p:cNvPr id="4" name="직사각형 3">
            <a:extLst>
              <a:ext uri="{FF2B5EF4-FFF2-40B4-BE49-F238E27FC236}">
                <a16:creationId xmlns:a16="http://schemas.microsoft.com/office/drawing/2014/main" id="{8290EC0F-4190-4A9A-BB1F-8167C2663004}"/>
              </a:ext>
            </a:extLst>
          </p:cNvPr>
          <p:cNvSpPr/>
          <p:nvPr/>
        </p:nvSpPr>
        <p:spPr>
          <a:xfrm>
            <a:off x="7978378"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6762ACF3-04C5-DE4C-8C49-7253FCA68FF1}"/>
              </a:ext>
            </a:extLst>
          </p:cNvPr>
          <p:cNvSpPr/>
          <p:nvPr/>
        </p:nvSpPr>
        <p:spPr>
          <a:xfrm>
            <a:off x="8194402"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E093D8F-2D3E-DF6C-39C6-4370E839554C}"/>
              </a:ext>
            </a:extLst>
          </p:cNvPr>
          <p:cNvSpPr/>
          <p:nvPr/>
        </p:nvSpPr>
        <p:spPr>
          <a:xfrm>
            <a:off x="8410426"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1E6CBE6-CC00-4A7F-3186-223AACB7D597}"/>
              </a:ext>
            </a:extLst>
          </p:cNvPr>
          <p:cNvSpPr/>
          <p:nvPr/>
        </p:nvSpPr>
        <p:spPr>
          <a:xfrm>
            <a:off x="8626450"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FD015FE-9065-54C2-08E9-F6BB363C80AE}"/>
              </a:ext>
            </a:extLst>
          </p:cNvPr>
          <p:cNvSpPr/>
          <p:nvPr/>
        </p:nvSpPr>
        <p:spPr>
          <a:xfrm>
            <a:off x="8842474"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8F306B-840C-B7CF-90E5-44956A0C942C}"/>
              </a:ext>
            </a:extLst>
          </p:cNvPr>
          <p:cNvSpPr/>
          <p:nvPr/>
        </p:nvSpPr>
        <p:spPr>
          <a:xfrm>
            <a:off x="9058498"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81B8C2A-0347-5277-37D9-449A77E7C757}"/>
              </a:ext>
            </a:extLst>
          </p:cNvPr>
          <p:cNvSpPr/>
          <p:nvPr/>
        </p:nvSpPr>
        <p:spPr>
          <a:xfrm>
            <a:off x="7980610"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77E5200-B592-640A-2D94-F5E5EE21F907}"/>
              </a:ext>
            </a:extLst>
          </p:cNvPr>
          <p:cNvSpPr/>
          <p:nvPr/>
        </p:nvSpPr>
        <p:spPr>
          <a:xfrm>
            <a:off x="8196634"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133000C-BBBD-E7BF-A337-374897B987C2}"/>
              </a:ext>
            </a:extLst>
          </p:cNvPr>
          <p:cNvSpPr/>
          <p:nvPr/>
        </p:nvSpPr>
        <p:spPr>
          <a:xfrm>
            <a:off x="8412658"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C72CDF4-EFE1-43BC-158B-156A4E3F11D5}"/>
              </a:ext>
            </a:extLst>
          </p:cNvPr>
          <p:cNvSpPr/>
          <p:nvPr/>
        </p:nvSpPr>
        <p:spPr>
          <a:xfrm>
            <a:off x="8628682"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629796E-3B6B-FF4E-2EA7-48B7C0C4883C}"/>
              </a:ext>
            </a:extLst>
          </p:cNvPr>
          <p:cNvSpPr/>
          <p:nvPr/>
        </p:nvSpPr>
        <p:spPr>
          <a:xfrm>
            <a:off x="8844706"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51842C1-E498-0A73-12A0-03EF8E4DFE00}"/>
              </a:ext>
            </a:extLst>
          </p:cNvPr>
          <p:cNvSpPr/>
          <p:nvPr/>
        </p:nvSpPr>
        <p:spPr>
          <a:xfrm>
            <a:off x="9060730"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7100D1C8-F3A9-21BA-6CBE-F49CA9A34914}"/>
              </a:ext>
            </a:extLst>
          </p:cNvPr>
          <p:cNvSpPr/>
          <p:nvPr/>
        </p:nvSpPr>
        <p:spPr>
          <a:xfrm>
            <a:off x="7979270"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3536F174-BD40-FDAA-FCD5-4E26617F1BF8}"/>
              </a:ext>
            </a:extLst>
          </p:cNvPr>
          <p:cNvSpPr/>
          <p:nvPr/>
        </p:nvSpPr>
        <p:spPr>
          <a:xfrm>
            <a:off x="8195294"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DF5CDF6-3B37-6201-B521-FE79B2150738}"/>
              </a:ext>
            </a:extLst>
          </p:cNvPr>
          <p:cNvSpPr/>
          <p:nvPr/>
        </p:nvSpPr>
        <p:spPr>
          <a:xfrm>
            <a:off x="8411318"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DAB2B3F-126A-2FC9-0870-F5DC877D2911}"/>
              </a:ext>
            </a:extLst>
          </p:cNvPr>
          <p:cNvSpPr/>
          <p:nvPr/>
        </p:nvSpPr>
        <p:spPr>
          <a:xfrm>
            <a:off x="8627342"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98E6B24-543F-603A-2B3F-8B70651A51BA}"/>
              </a:ext>
            </a:extLst>
          </p:cNvPr>
          <p:cNvSpPr/>
          <p:nvPr/>
        </p:nvSpPr>
        <p:spPr>
          <a:xfrm>
            <a:off x="8843366"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38ED3E4-49D8-0815-8DF6-15295B2CA4AE}"/>
              </a:ext>
            </a:extLst>
          </p:cNvPr>
          <p:cNvSpPr/>
          <p:nvPr/>
        </p:nvSpPr>
        <p:spPr>
          <a:xfrm>
            <a:off x="9059390"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0177818-DC36-10D4-F814-C837FEF52488}"/>
              </a:ext>
            </a:extLst>
          </p:cNvPr>
          <p:cNvSpPr/>
          <p:nvPr/>
        </p:nvSpPr>
        <p:spPr>
          <a:xfrm>
            <a:off x="7977930"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A044CA-EE51-16F9-D9D4-F225F490908F}"/>
              </a:ext>
            </a:extLst>
          </p:cNvPr>
          <p:cNvSpPr/>
          <p:nvPr/>
        </p:nvSpPr>
        <p:spPr>
          <a:xfrm>
            <a:off x="8193954"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879DD24-48D0-EAF8-3096-7A392773AA1B}"/>
              </a:ext>
            </a:extLst>
          </p:cNvPr>
          <p:cNvSpPr/>
          <p:nvPr/>
        </p:nvSpPr>
        <p:spPr>
          <a:xfrm>
            <a:off x="8409978"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BA534B4-7536-8AB8-62C7-2FA9F7C7D8AA}"/>
              </a:ext>
            </a:extLst>
          </p:cNvPr>
          <p:cNvSpPr/>
          <p:nvPr/>
        </p:nvSpPr>
        <p:spPr>
          <a:xfrm>
            <a:off x="8626002"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EBD0478-E134-E90E-43E5-9585ECA96F3C}"/>
              </a:ext>
            </a:extLst>
          </p:cNvPr>
          <p:cNvSpPr/>
          <p:nvPr/>
        </p:nvSpPr>
        <p:spPr>
          <a:xfrm>
            <a:off x="8842026"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D5445E59-1818-0E54-E386-DB15FB2E87B5}"/>
              </a:ext>
            </a:extLst>
          </p:cNvPr>
          <p:cNvSpPr/>
          <p:nvPr/>
        </p:nvSpPr>
        <p:spPr>
          <a:xfrm>
            <a:off x="9058050"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B1E35812-9234-E780-5132-FA31FC498B3F}"/>
              </a:ext>
            </a:extLst>
          </p:cNvPr>
          <p:cNvSpPr/>
          <p:nvPr/>
        </p:nvSpPr>
        <p:spPr>
          <a:xfrm>
            <a:off x="7976590"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09AF9765-3C38-CC2D-9538-BBD175ACC363}"/>
              </a:ext>
            </a:extLst>
          </p:cNvPr>
          <p:cNvSpPr/>
          <p:nvPr/>
        </p:nvSpPr>
        <p:spPr>
          <a:xfrm>
            <a:off x="8192614"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68F76CC-B163-119C-2FF4-350BC55D0446}"/>
              </a:ext>
            </a:extLst>
          </p:cNvPr>
          <p:cNvSpPr/>
          <p:nvPr/>
        </p:nvSpPr>
        <p:spPr>
          <a:xfrm>
            <a:off x="8408638"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4D9656A-4C1A-F3F5-FF68-ED0C8E38A1D7}"/>
              </a:ext>
            </a:extLst>
          </p:cNvPr>
          <p:cNvSpPr/>
          <p:nvPr/>
        </p:nvSpPr>
        <p:spPr>
          <a:xfrm>
            <a:off x="8624662"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57BB8955-C1FC-D7EC-635F-7C1FD0E565D3}"/>
              </a:ext>
            </a:extLst>
          </p:cNvPr>
          <p:cNvSpPr/>
          <p:nvPr/>
        </p:nvSpPr>
        <p:spPr>
          <a:xfrm>
            <a:off x="8840686"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CBE34E71-2A2A-2353-1CE2-05B2A69E6609}"/>
              </a:ext>
            </a:extLst>
          </p:cNvPr>
          <p:cNvSpPr/>
          <p:nvPr/>
        </p:nvSpPr>
        <p:spPr>
          <a:xfrm>
            <a:off x="9056710"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9987512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65610" y="951080"/>
            <a:ext cx="4956165"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합성곱</a:t>
            </a:r>
            <a:r>
              <a:rPr lang="ko-KR" altLang="en-US" b="1">
                <a:solidFill>
                  <a:srgbClr val="000000"/>
                </a:solidFill>
                <a:latin typeface="+mj-ea"/>
                <a:ea typeface="+mj-ea"/>
              </a:rPr>
              <a:t> 수행 </a:t>
            </a:r>
            <a:r>
              <a:rPr lang="en-US" altLang="ko-KR" b="1">
                <a:solidFill>
                  <a:srgbClr val="000000"/>
                </a:solidFill>
                <a:latin typeface="+mj-ea"/>
                <a:ea typeface="+mj-ea"/>
              </a:rPr>
              <a:t>( mode='valid' )</a:t>
            </a:r>
            <a:endParaRPr lang="ko-KR" altLang="en-US" b="1">
              <a:solidFill>
                <a:srgbClr val="000000"/>
              </a:solidFill>
              <a:latin typeface="+mj-ea"/>
              <a:ea typeface="+mj-ea"/>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148923"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497931"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2846938"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148923"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497931"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2846938"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148923"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497931"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2846938"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543769" y="1818590"/>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3800455" y="1833185"/>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590547"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3939555"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590547"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3939555"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1796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66976"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15984"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1796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66976"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15984"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1796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66976"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15984"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58436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293337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28237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58436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293337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28237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58436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293337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28237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2943340" y="3878832"/>
            <a:ext cx="1532364" cy="1047022"/>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482303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17204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521050"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482303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17204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521050"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482303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17204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521050"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4828020" y="4234991"/>
            <a:ext cx="1532364" cy="1047022"/>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6777508"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126515"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475523"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6777508"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126515"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475523"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6777508"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126515"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475523"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116547" y="4234988"/>
            <a:ext cx="1532364" cy="1047022"/>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970464"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2966142"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4</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235947" y="5407937"/>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8</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143478" y="5423185"/>
            <a:ext cx="74571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113414" y="1638438"/>
            <a:ext cx="3755840" cy="131843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([[1, 2, 3],</a:t>
            </a:r>
          </a:p>
          <a:p>
            <a:r>
              <a:rPr lang="en-US" altLang="ko-KR" sz="1328">
                <a:latin typeface="Consolas" panose="020B0609020204030204" pitchFamily="49" charset="0"/>
              </a:rPr>
              <a:t>              [4, 5, 6],</a:t>
            </a:r>
          </a:p>
          <a:p>
            <a:r>
              <a:rPr lang="en-US" altLang="ko-KR" sz="1328">
                <a:latin typeface="Consolas" panose="020B0609020204030204" pitchFamily="49" charset="0"/>
              </a:rPr>
              <a:t>              [7, 8, 9]])</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0], [0, 0]])</a:t>
            </a:r>
          </a:p>
          <a:p>
            <a:r>
              <a:rPr lang="fr-FR" altLang="ko-KR" sz="1328">
                <a:latin typeface="Consolas" panose="020B0609020204030204" pitchFamily="49" charset="0"/>
              </a:rPr>
              <a:t>from scipy.signal import correlate2d</a:t>
            </a:r>
          </a:p>
          <a:p>
            <a:r>
              <a:rPr lang="fr-FR" altLang="ko-KR" sz="1328">
                <a:latin typeface="Consolas" panose="020B0609020204030204" pitchFamily="49" charset="0"/>
              </a:rPr>
              <a:t>correlate2d(x, w, mode='valid')</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299306" y="3044900"/>
            <a:ext cx="1628972" cy="461665"/>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array([[ 2,  4],</a:t>
            </a:r>
          </a:p>
          <a:p>
            <a:pPr lvl="0">
              <a:defRPr/>
            </a:pPr>
            <a:r>
              <a:rPr lang="en-US" altLang="ko-KR" sz="1200">
                <a:solidFill>
                  <a:srgbClr val="000000"/>
                </a:solidFill>
                <a:latin typeface="Consolas" panose="020B0609020204030204" pitchFamily="49" charset="0"/>
                <a:ea typeface="고도 M" panose="02000503000000020004" pitchFamily="2" charset="-127"/>
              </a:rPr>
              <a:t>       [ 8, 10]])</a:t>
            </a:r>
            <a:endParaRPr lang="ko-KR" altLang="en-US" sz="1200">
              <a:solidFill>
                <a:srgbClr val="000000"/>
              </a:solidFill>
              <a:latin typeface="Consolas" panose="020B0609020204030204" pitchFamily="49" charset="0"/>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02994" y="3885976"/>
            <a:ext cx="1532364" cy="1047022"/>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3" name="텍스트 개체 틀 2">
            <a:extLst>
              <a:ext uri="{FF2B5EF4-FFF2-40B4-BE49-F238E27FC236}">
                <a16:creationId xmlns:a16="http://schemas.microsoft.com/office/drawing/2014/main" id="{367E2233-6E58-4A06-AB1F-E9395518AF3E}"/>
              </a:ext>
            </a:extLst>
          </p:cNvPr>
          <p:cNvSpPr>
            <a:spLocks noGrp="1"/>
          </p:cNvSpPr>
          <p:nvPr>
            <p:ph type="body" sz="quarter" idx="19"/>
          </p:nvPr>
        </p:nvSpPr>
        <p:spPr/>
        <p:txBody>
          <a:bodyPr/>
          <a:lstStyle/>
          <a:p>
            <a:r>
              <a:rPr lang="ko-KR" altLang="en-US"/>
              <a:t>합성곱 연산</a:t>
            </a:r>
          </a:p>
        </p:txBody>
      </p:sp>
      <p:sp>
        <p:nvSpPr>
          <p:cNvPr id="149" name="텍스트 개체 틀 4">
            <a:extLst>
              <a:ext uri="{FF2B5EF4-FFF2-40B4-BE49-F238E27FC236}">
                <a16:creationId xmlns:a16="http://schemas.microsoft.com/office/drawing/2014/main" id="{0D432F37-E1F4-4A83-9557-F450789819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F8B74-71D1-4E9E-8E20-103998DB347B}"/>
              </a:ext>
            </a:extLst>
          </p:cNvPr>
          <p:cNvSpPr txBox="1"/>
          <p:nvPr/>
        </p:nvSpPr>
        <p:spPr>
          <a:xfrm>
            <a:off x="2262334" y="3165066"/>
            <a:ext cx="889987" cy="400110"/>
          </a:xfrm>
          <a:prstGeom prst="rect">
            <a:avLst/>
          </a:prstGeom>
          <a:noFill/>
        </p:spPr>
        <p:txBody>
          <a:bodyPr wrap="none" rtlCol="0">
            <a:spAutoFit/>
          </a:bodyPr>
          <a:lstStyle/>
          <a:p>
            <a:pPr algn="l"/>
            <a:r>
              <a:rPr lang="en-US" altLang="ko-KR" sz="2000">
                <a:latin typeface="Consolas" panose="020B0609020204030204" pitchFamily="49" charset="0"/>
              </a:rPr>
              <a:t>(3,3)</a:t>
            </a:r>
            <a:endParaRPr lang="ko-KR" altLang="en-US" sz="2000">
              <a:latin typeface="Consolas" panose="020B0609020204030204" pitchFamily="49" charset="0"/>
            </a:endParaRPr>
          </a:p>
        </p:txBody>
      </p:sp>
      <p:sp>
        <p:nvSpPr>
          <p:cNvPr id="160" name="TextBox 159">
            <a:extLst>
              <a:ext uri="{FF2B5EF4-FFF2-40B4-BE49-F238E27FC236}">
                <a16:creationId xmlns:a16="http://schemas.microsoft.com/office/drawing/2014/main" id="{E08CB2F2-0ED7-4118-8E68-9B3A1F57D38E}"/>
              </a:ext>
            </a:extLst>
          </p:cNvPr>
          <p:cNvSpPr txBox="1"/>
          <p:nvPr/>
        </p:nvSpPr>
        <p:spPr>
          <a:xfrm>
            <a:off x="3476656" y="2803086"/>
            <a:ext cx="889987" cy="400110"/>
          </a:xfrm>
          <a:prstGeom prst="rect">
            <a:avLst/>
          </a:prstGeom>
          <a:noFill/>
        </p:spPr>
        <p:txBody>
          <a:bodyPr wrap="none" rtlCol="0">
            <a:spAutoFit/>
          </a:bodyPr>
          <a:lstStyle/>
          <a:p>
            <a:pPr algn="l"/>
            <a:r>
              <a:rPr lang="en-US" altLang="ko-KR" sz="2000">
                <a:latin typeface="Consolas" panose="020B0609020204030204" pitchFamily="49" charset="0"/>
              </a:rPr>
              <a:t>(2,2)</a:t>
            </a:r>
            <a:endParaRPr lang="ko-KR" altLang="en-US" sz="2000">
              <a:latin typeface="Consolas" panose="020B0609020204030204" pitchFamily="49" charset="0"/>
            </a:endParaRPr>
          </a:p>
        </p:txBody>
      </p:sp>
    </p:spTree>
    <p:extLst>
      <p:ext uri="{BB962C8B-B14F-4D97-AF65-F5344CB8AC3E}">
        <p14:creationId xmlns:p14="http://schemas.microsoft.com/office/powerpoint/2010/main" val="375060806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05079" y="1891607"/>
            <a:ext cx="930686" cy="930685"/>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0" name="TextBox 29">
            <a:extLst>
              <a:ext uri="{FF2B5EF4-FFF2-40B4-BE49-F238E27FC236}">
                <a16:creationId xmlns:a16="http://schemas.microsoft.com/office/drawing/2014/main" id="{69CA7D42-9171-4D1E-B949-2EC45E46093A}"/>
              </a:ext>
            </a:extLst>
          </p:cNvPr>
          <p:cNvSpPr txBox="1"/>
          <p:nvPr/>
        </p:nvSpPr>
        <p:spPr>
          <a:xfrm>
            <a:off x="266533" y="1052924"/>
            <a:ext cx="3424848"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en-US" altLang="ko-KR" b="1">
                <a:solidFill>
                  <a:srgbClr val="000000"/>
                </a:solidFill>
                <a:latin typeface="+mj-ea"/>
                <a:ea typeface="+mj-ea"/>
              </a:rPr>
              <a:t>same padding</a:t>
            </a:r>
            <a:endParaRPr lang="ko-KR" altLang="en-US"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06360" y="1897100"/>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389058" y="3501008"/>
            <a:ext cx="8480354"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correlate2d(x, w, mode='same')</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43069" y="3929709"/>
            <a:ext cx="2271776" cy="738664"/>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array([[ 2,  4,  6],</a:t>
            </a:r>
          </a:p>
          <a:p>
            <a:pPr lvl="0">
              <a:defRPr/>
            </a:pPr>
            <a:r>
              <a:rPr lang="en-US" altLang="ko-KR" sz="1400">
                <a:solidFill>
                  <a:srgbClr val="000000"/>
                </a:solidFill>
                <a:latin typeface="Consolas" panose="020B0609020204030204" pitchFamily="49" charset="0"/>
                <a:ea typeface="고도 M" panose="02000503000000020004" pitchFamily="2" charset="-127"/>
              </a:rPr>
              <a:t>       [ 8, 10, 12],</a:t>
            </a:r>
          </a:p>
          <a:p>
            <a:pPr lvl="0">
              <a:defRPr/>
            </a:pPr>
            <a:r>
              <a:rPr lang="en-US" altLang="ko-KR" sz="1400">
                <a:solidFill>
                  <a:srgbClr val="000000"/>
                </a:solidFill>
                <a:latin typeface="Consolas" panose="020B0609020204030204" pitchFamily="49" charset="0"/>
                <a:ea typeface="고도 M" panose="02000503000000020004" pitchFamily="2" charset="-127"/>
              </a:rPr>
              <a:t>       [14, 16, 18]])</a:t>
            </a:r>
            <a:endParaRPr lang="ko-KR" altLang="en-US" sz="1400">
              <a:solidFill>
                <a:srgbClr val="000000"/>
              </a:solidFill>
              <a:latin typeface="Consolas" panose="020B0609020204030204" pitchFamily="49" charset="0"/>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282034" y="1891607"/>
            <a:ext cx="930686" cy="930685"/>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15356" y="189160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358990" y="1891607"/>
            <a:ext cx="930686" cy="930685"/>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824333" y="189401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435945" y="1891607"/>
            <a:ext cx="930686" cy="930685"/>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431971" y="212427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512901" y="1891607"/>
            <a:ext cx="930686" cy="930685"/>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4749545" y="2124276"/>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589856" y="1891607"/>
            <a:ext cx="930686" cy="930685"/>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053584" y="2116714"/>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6666812" y="1891607"/>
            <a:ext cx="930686" cy="930685"/>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6670783" y="235694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7743767" y="1891607"/>
            <a:ext cx="930686" cy="930685"/>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7982124" y="235694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8820723" y="1891607"/>
            <a:ext cx="930686" cy="930685"/>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284784" y="2349385"/>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CA1FD940-7397-4409-8CC2-5B05A4C72972}"/>
              </a:ext>
            </a:extLst>
          </p:cNvPr>
          <p:cNvSpPr>
            <a:spLocks noGrp="1"/>
          </p:cNvSpPr>
          <p:nvPr>
            <p:ph type="body" sz="quarter" idx="19"/>
          </p:nvPr>
        </p:nvSpPr>
        <p:spPr/>
        <p:txBody>
          <a:bodyPr/>
          <a:lstStyle/>
          <a:p>
            <a:r>
              <a:rPr lang="ko-KR" altLang="en-US"/>
              <a:t>합성곱 연산</a:t>
            </a:r>
          </a:p>
        </p:txBody>
      </p:sp>
      <p:sp>
        <p:nvSpPr>
          <p:cNvPr id="171" name="텍스트 개체 틀 4">
            <a:extLst>
              <a:ext uri="{FF2B5EF4-FFF2-40B4-BE49-F238E27FC236}">
                <a16:creationId xmlns:a16="http://schemas.microsoft.com/office/drawing/2014/main" id="{F7C357B3-84C9-46E5-8660-7D87D6182C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92246536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8675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1942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5210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8675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1942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5210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8675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1942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5210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84772"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84772"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84772"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8675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101942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5210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84772"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369505" y="1008298"/>
            <a:ext cx="31822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2</a:t>
            </a:r>
            <a:r>
              <a:rPr lang="ko-KR" altLang="en-US" sz="1600" b="1">
                <a:solidFill>
                  <a:srgbClr val="000000"/>
                </a:solidFill>
                <a:latin typeface="+mj-ea"/>
                <a:ea typeface="+mj-ea"/>
              </a:rPr>
              <a:t>차원 배열에서 </a:t>
            </a:r>
            <a:r>
              <a:rPr lang="ko-KR" altLang="en-US" sz="1600" b="1" err="1">
                <a:solidFill>
                  <a:srgbClr val="000000"/>
                </a:solidFill>
                <a:latin typeface="+mj-ea"/>
                <a:ea typeface="+mj-ea"/>
              </a:rPr>
              <a:t>스트라이드</a:t>
            </a:r>
            <a:r>
              <a:rPr lang="ko-KR" altLang="en-US" sz="1600"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71744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5011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71744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5011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71744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5011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8278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8278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8278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71744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5011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8278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8675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101942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5210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8675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101942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5210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84772"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84772"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8675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101942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5210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84772"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71744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5011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71744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5011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8278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8278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71744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5011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8278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70386" y="1613962"/>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94175" y="2567007"/>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26737" y="419953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lvl="0">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302255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5522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8789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302255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5522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8789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302255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5522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8789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720564"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720564"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720564"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302255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5522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8789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720564"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5323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8590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5323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8590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5323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8590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418579"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418579"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418579"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5323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8590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418579"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302255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5522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8789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302255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5522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8789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720564"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720564"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302255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5522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8789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720564"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5323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8590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5323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8590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418579"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418579"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5323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8590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418579"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525475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48742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72009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525475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48742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72009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525475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48742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72009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95276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95276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95276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525475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48742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72009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95276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618543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41811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618543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41811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618543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41811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65078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65078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65078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618543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41811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65078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525475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48742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72009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525475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48742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72009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95276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95276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525475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48742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72009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95276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618543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41811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618543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41811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65078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65078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618543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41811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65078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493502"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6176824"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069572" y="417578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2</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776947" y="1874156"/>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7A5DEFB-B2B5-41A6-901C-5B8CBC26D74C}"/>
              </a:ext>
            </a:extLst>
          </p:cNvPr>
          <p:cNvSpPr>
            <a:spLocks noGrp="1"/>
          </p:cNvSpPr>
          <p:nvPr>
            <p:ph type="body" sz="quarter" idx="19"/>
          </p:nvPr>
        </p:nvSpPr>
        <p:spPr/>
        <p:txBody>
          <a:bodyPr/>
          <a:lstStyle/>
          <a:p>
            <a:r>
              <a:rPr lang="ko-KR" altLang="en-US"/>
              <a:t>합성곱 연산</a:t>
            </a:r>
          </a:p>
        </p:txBody>
      </p:sp>
      <p:sp>
        <p:nvSpPr>
          <p:cNvPr id="161" name="텍스트 개체 틀 4">
            <a:extLst>
              <a:ext uri="{FF2B5EF4-FFF2-40B4-BE49-F238E27FC236}">
                <a16:creationId xmlns:a16="http://schemas.microsoft.com/office/drawing/2014/main" id="{E3EE7566-03F4-4217-8F4B-DC5AD559EC6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60A85E3A-328D-475F-8E00-A5C9FEBB9FB7}"/>
              </a:ext>
            </a:extLst>
          </p:cNvPr>
          <p:cNvSpPr txBox="1"/>
          <p:nvPr/>
        </p:nvSpPr>
        <p:spPr>
          <a:xfrm>
            <a:off x="6650781" y="3861048"/>
            <a:ext cx="2393604" cy="461665"/>
          </a:xfrm>
          <a:prstGeom prst="rect">
            <a:avLst/>
          </a:prstGeom>
          <a:noFill/>
        </p:spPr>
        <p:txBody>
          <a:bodyPr wrap="none" rtlCol="0">
            <a:spAutoFit/>
          </a:bodyPr>
          <a:lstStyle/>
          <a:p>
            <a:pPr algn="l"/>
            <a:r>
              <a:rPr lang="en-US" altLang="ko-KR" sz="2400">
                <a:latin typeface="Consolas" panose="020B0609020204030204" pitchFamily="49" charset="0"/>
              </a:rPr>
              <a:t>O = (N-F)/S+1</a:t>
            </a:r>
            <a:endParaRPr lang="ko-KR" altLang="en-US" sz="2400">
              <a:latin typeface="Consolas" panose="020B0609020204030204" pitchFamily="49" charset="0"/>
            </a:endParaRPr>
          </a:p>
        </p:txBody>
      </p:sp>
      <p:sp>
        <p:nvSpPr>
          <p:cNvPr id="160" name="TextBox 159">
            <a:extLst>
              <a:ext uri="{FF2B5EF4-FFF2-40B4-BE49-F238E27FC236}">
                <a16:creationId xmlns:a16="http://schemas.microsoft.com/office/drawing/2014/main" id="{2B79594A-2D50-4FCD-A4A7-818662E0F921}"/>
              </a:ext>
            </a:extLst>
          </p:cNvPr>
          <p:cNvSpPr txBox="1"/>
          <p:nvPr/>
        </p:nvSpPr>
        <p:spPr>
          <a:xfrm>
            <a:off x="6638267" y="4365104"/>
            <a:ext cx="2393604" cy="461665"/>
          </a:xfrm>
          <a:prstGeom prst="rect">
            <a:avLst/>
          </a:prstGeom>
          <a:noFill/>
        </p:spPr>
        <p:txBody>
          <a:bodyPr wrap="none" rtlCol="0">
            <a:spAutoFit/>
          </a:bodyPr>
          <a:lstStyle/>
          <a:p>
            <a:pPr algn="l"/>
            <a:r>
              <a:rPr lang="en-US" altLang="ko-KR" sz="2400">
                <a:latin typeface="Consolas" panose="020B0609020204030204" pitchFamily="49" charset="0"/>
              </a:rPr>
              <a:t>O = (7-3)/S+1</a:t>
            </a:r>
            <a:endParaRPr lang="ko-KR" altLang="en-US" sz="2400">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45950"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97862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1129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45950"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97862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1129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45950"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97862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1129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43965"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43965"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43965"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45950"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97862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1129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43965"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490601" y="1008918"/>
            <a:ext cx="3557384"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67663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09308"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67663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09308"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67663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09308"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4197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4197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4197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67663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09308"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4197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45950"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97862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1129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45950"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97862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1129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43965"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43965"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45950"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97862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1129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43965"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67663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09308"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67663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09308"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4197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4197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67663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09308"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4197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83467" y="1599004"/>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83097" y="2635006"/>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98174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14414"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4708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98174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14414"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4708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98174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14414"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4708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679757"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679757"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679757"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98174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14414"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4708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679757"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1242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4510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1242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4510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1242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4510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377772"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377772"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377772"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1242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4510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377772"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98174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14414"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4708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98174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14414"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4708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679757"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679757"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98174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14414"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4708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679757"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1242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4510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1242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4510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377772"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377772"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1242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4510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377772"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981740" y="1873151"/>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368436" y="4020917"/>
            <a:ext cx="3671198" cy="1932132"/>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Output size : </a:t>
            </a:r>
          </a:p>
          <a:p>
            <a:pPr lvl="0">
              <a:defRPr/>
            </a:pPr>
            <a:r>
              <a:rPr lang="en-US" altLang="ko-KR" sz="1708">
                <a:solidFill>
                  <a:srgbClr val="000000"/>
                </a:solidFill>
                <a:latin typeface="Consolas" panose="020B0609020204030204" pitchFamily="49" charset="0"/>
                <a:ea typeface="고도 M" panose="02000503000000020004" pitchFamily="2" charset="-127"/>
              </a:rPr>
              <a:t>( N - F ) / 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ko-KR" altLang="en-US" sz="1708">
                <a:solidFill>
                  <a:srgbClr val="000000"/>
                </a:solidFill>
                <a:latin typeface="+mj-ea"/>
                <a:ea typeface="+mj-ea"/>
              </a:rPr>
              <a:t>예</a:t>
            </a:r>
            <a:r>
              <a:rPr lang="en-US" altLang="ko-KR" sz="1708">
                <a:solidFill>
                  <a:srgbClr val="000000"/>
                </a:solidFill>
                <a:latin typeface="+mj-ea"/>
                <a:ea typeface="+mj-ea"/>
              </a:rPr>
              <a:t>)   </a:t>
            </a:r>
            <a:r>
              <a:rPr lang="en-US" altLang="ko-KR" sz="1708">
                <a:solidFill>
                  <a:srgbClr val="000000"/>
                </a:solidFill>
                <a:latin typeface="Consolas" panose="020B0609020204030204" pitchFamily="49" charset="0"/>
                <a:ea typeface="고도 M" panose="02000503000000020004" pitchFamily="2" charset="-127"/>
              </a:rPr>
              <a:t>N = 7,  F = 3</a:t>
            </a:r>
          </a:p>
          <a:p>
            <a:pPr lvl="0">
              <a:defRPr/>
            </a:pPr>
            <a:r>
              <a:rPr lang="en-US" altLang="ko-KR" sz="1708">
                <a:solidFill>
                  <a:srgbClr val="000000"/>
                </a:solidFill>
                <a:latin typeface="Consolas" panose="020B0609020204030204" pitchFamily="49" charset="0"/>
                <a:ea typeface="고도 M" panose="02000503000000020004" pitchFamily="2" charset="-127"/>
              </a:rPr>
              <a:t>stride 1 =&gt; (7-3)/1+1 = 5</a:t>
            </a:r>
          </a:p>
          <a:p>
            <a:pPr lvl="0">
              <a:defRPr/>
            </a:pPr>
            <a:r>
              <a:rPr lang="en-US" altLang="ko-KR" sz="1708">
                <a:solidFill>
                  <a:srgbClr val="000000"/>
                </a:solidFill>
                <a:latin typeface="Consolas" panose="020B0609020204030204" pitchFamily="49" charset="0"/>
                <a:ea typeface="고도 M" panose="02000503000000020004" pitchFamily="2" charset="-127"/>
              </a:rPr>
              <a:t>stride 2 =&gt; (7-3)/2+1 = 3</a:t>
            </a:r>
          </a:p>
          <a:p>
            <a:pPr lvl="0">
              <a:defRPr/>
            </a:pPr>
            <a:r>
              <a:rPr lang="en-US" altLang="ko-KR" sz="1708">
                <a:solidFill>
                  <a:srgbClr val="000000"/>
                </a:solidFill>
                <a:latin typeface="Consolas" panose="020B0609020204030204" pitchFamily="49" charset="0"/>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1431825" y="2092389"/>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959447" y="2534233"/>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663699" y="1506803"/>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563329" y="2542805"/>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663699" y="2098412"/>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3191321" y="2540257"/>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1450467" y="1878420"/>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2" name="텍스트 개체 틀 1">
            <a:extLst>
              <a:ext uri="{FF2B5EF4-FFF2-40B4-BE49-F238E27FC236}">
                <a16:creationId xmlns:a16="http://schemas.microsoft.com/office/drawing/2014/main" id="{AE49F82C-0B57-470F-AAE1-1910285E6826}"/>
              </a:ext>
            </a:extLst>
          </p:cNvPr>
          <p:cNvSpPr>
            <a:spLocks noGrp="1"/>
          </p:cNvSpPr>
          <p:nvPr>
            <p:ph type="body" sz="quarter" idx="19"/>
          </p:nvPr>
        </p:nvSpPr>
        <p:spPr/>
        <p:txBody>
          <a:bodyPr/>
          <a:lstStyle/>
          <a:p>
            <a:r>
              <a:rPr lang="ko-KR" altLang="en-US"/>
              <a:t>합성곱 연산</a:t>
            </a:r>
          </a:p>
        </p:txBody>
      </p:sp>
      <p:sp>
        <p:nvSpPr>
          <p:cNvPr id="116" name="텍스트 개체 틀 4">
            <a:extLst>
              <a:ext uri="{FF2B5EF4-FFF2-40B4-BE49-F238E27FC236}">
                <a16:creationId xmlns:a16="http://schemas.microsoft.com/office/drawing/2014/main" id="{D44977F2-62AE-4AEF-B87A-B41AE5C35D3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563477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12963" y="5496348"/>
            <a:ext cx="317716"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a:t>
            </a:r>
            <a:endParaRPr lang="ko-KR" altLang="en-US" sz="1898">
              <a:solidFill>
                <a:srgbClr val="FF0000"/>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173051" y="1896841"/>
            <a:ext cx="1914307" cy="384401"/>
          </a:xfrm>
          <a:prstGeom prst="rect">
            <a:avLst/>
          </a:prstGeom>
          <a:noFill/>
        </p:spPr>
        <p:txBody>
          <a:bodyPr wrap="none" rtlCol="0">
            <a:spAutoFit/>
          </a:bodyPr>
          <a:lstStyle/>
          <a:p>
            <a:pPr algn="l"/>
            <a:r>
              <a:rPr lang="en-US" altLang="ko-KR" sz="1898">
                <a:latin typeface="Consolas" panose="020B0609020204030204" pitchFamily="49" charset="0"/>
              </a:rPr>
              <a:t>32x32x</a:t>
            </a:r>
            <a:r>
              <a:rPr lang="en-US" altLang="ko-KR" sz="1898">
                <a:solidFill>
                  <a:srgbClr val="3399FF"/>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689819" y="3574506"/>
            <a:ext cx="442876" cy="1175912"/>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48531" y="3194897"/>
            <a:ext cx="1648208" cy="384401"/>
          </a:xfrm>
          <a:prstGeom prst="rect">
            <a:avLst/>
          </a:prstGeom>
          <a:noFill/>
        </p:spPr>
        <p:txBody>
          <a:bodyPr wrap="none" rtlCol="0">
            <a:spAutoFit/>
          </a:bodyPr>
          <a:lstStyle/>
          <a:p>
            <a:pPr algn="l"/>
            <a:r>
              <a:rPr lang="en-US" altLang="ko-KR" sz="1898">
                <a:latin typeface="Consolas" panose="020B0609020204030204" pitchFamily="49" charset="0"/>
              </a:rPr>
              <a:t>5x5x</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3911257" y="2448147"/>
            <a:ext cx="4867038" cy="355162"/>
          </a:xfrm>
          <a:prstGeom prst="rect">
            <a:avLst/>
          </a:prstGeom>
          <a:noFill/>
        </p:spPr>
        <p:txBody>
          <a:bodyPr wrap="none" rtlCol="0">
            <a:spAutoFit/>
          </a:bodyPr>
          <a:lstStyle/>
          <a:p>
            <a:r>
              <a:rPr lang="ko-KR" altLang="en-US" sz="1708" b="1">
                <a:solidFill>
                  <a:srgbClr val="3399FF"/>
                </a:solidFill>
                <a:latin typeface="+mj-ea"/>
                <a:ea typeface="+mj-ea"/>
              </a:rPr>
              <a:t>필터는 항상 입력 볼륨의 전체 채널을 확장한다</a:t>
            </a:r>
            <a:r>
              <a:rPr lang="en-US" altLang="ko-KR" sz="1708" b="1">
                <a:solidFill>
                  <a:srgbClr val="3399FF"/>
                </a:solidFill>
                <a:latin typeface="+mj-ea"/>
                <a:ea typeface="+mj-ea"/>
              </a:rPr>
              <a:t>.</a:t>
            </a:r>
            <a:endParaRPr lang="ko-KR" altLang="en-US" sz="1708" b="1">
              <a:solidFill>
                <a:srgbClr val="3399FF"/>
              </a:solidFill>
              <a:latin typeface="+mj-ea"/>
              <a:ea typeface="+mj-ea"/>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174359" y="2163372"/>
            <a:ext cx="1736898" cy="462356"/>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132695" y="2769354"/>
            <a:ext cx="362511" cy="50269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0BB2218-FCCB-4E90-B237-FFAE7768EDAC}"/>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662BE663-7A90-4C46-96C0-242909DF53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5" name="TextBox 14">
            <a:extLst>
              <a:ext uri="{FF2B5EF4-FFF2-40B4-BE49-F238E27FC236}">
                <a16:creationId xmlns:a16="http://schemas.microsoft.com/office/drawing/2014/main" id="{FB89D478-FE86-4513-8C51-7F37CEFA433F}"/>
              </a:ext>
            </a:extLst>
          </p:cNvPr>
          <p:cNvSpPr txBox="1"/>
          <p:nvPr/>
        </p:nvSpPr>
        <p:spPr>
          <a:xfrm>
            <a:off x="1330679" y="5902595"/>
            <a:ext cx="1382110" cy="384401"/>
          </a:xfrm>
          <a:prstGeom prst="rect">
            <a:avLst/>
          </a:prstGeom>
          <a:noFill/>
        </p:spPr>
        <p:txBody>
          <a:bodyPr wrap="none" rtlCol="0">
            <a:spAutoFit/>
          </a:bodyPr>
          <a:lstStyle/>
          <a:p>
            <a:pPr algn="l"/>
            <a:r>
              <a:rPr lang="en-US" altLang="ko-KR" sz="1898">
                <a:latin typeface="Consolas" panose="020B0609020204030204" pitchFamily="49" charset="0"/>
              </a:rPr>
              <a:t>(32,32,</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B75585E7-5726-4C5C-96C6-74132D75C74D}"/>
              </a:ext>
            </a:extLst>
          </p:cNvPr>
          <p:cNvSpPr txBox="1"/>
          <p:nvPr/>
        </p:nvSpPr>
        <p:spPr>
          <a:xfrm>
            <a:off x="3220202" y="5871438"/>
            <a:ext cx="1116011" cy="384401"/>
          </a:xfrm>
          <a:prstGeom prst="rect">
            <a:avLst/>
          </a:prstGeom>
          <a:noFill/>
        </p:spPr>
        <p:txBody>
          <a:bodyPr wrap="none" rtlCol="0">
            <a:spAutoFit/>
          </a:bodyPr>
          <a:lstStyle/>
          <a:p>
            <a:pPr algn="l"/>
            <a:r>
              <a:rPr lang="en-US" altLang="ko-KR" sz="1898">
                <a:latin typeface="Consolas" panose="020B0609020204030204" pitchFamily="49" charset="0"/>
              </a:rPr>
              <a:t>(5,5,</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endParaRPr lang="ko-KR" altLang="en-US" sz="1898">
              <a:latin typeface="Consolas" panose="020B0609020204030204" pitchFamily="49" charset="0"/>
            </a:endParaRPr>
          </a:p>
        </p:txBody>
      </p:sp>
    </p:spTree>
    <p:extLst>
      <p:ext uri="{BB962C8B-B14F-4D97-AF65-F5344CB8AC3E}">
        <p14:creationId xmlns:p14="http://schemas.microsoft.com/office/powerpoint/2010/main" val="20357603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53321" y="3084481"/>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673348" y="4171632"/>
            <a:ext cx="763221" cy="2265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476468" y="4218607"/>
                <a:ext cx="3964547" cy="1435714"/>
              </a:xfrm>
              <a:prstGeom prst="rect">
                <a:avLst/>
              </a:prstGeom>
              <a:noFill/>
            </p:spPr>
            <p:txBody>
              <a:bodyPr wrap="none" rtlCol="0">
                <a:spAutoFit/>
              </a:bodyPr>
              <a:lstStyle/>
              <a:p>
                <a:pPr algn="l"/>
                <a:r>
                  <a:rPr lang="en-US" altLang="ko-KR" sz="1708" b="1">
                    <a:latin typeface="+mj-ea"/>
                    <a:ea typeface="+mj-ea"/>
                  </a:rPr>
                  <a:t>1 number : </a:t>
                </a:r>
              </a:p>
              <a:p>
                <a:pPr algn="l"/>
                <a:r>
                  <a:rPr lang="ko-KR" altLang="en-US" sz="1708" b="1">
                    <a:latin typeface="+mj-ea"/>
                    <a:ea typeface="+mj-ea"/>
                  </a:rPr>
                  <a:t>필터와 이미지의 </a:t>
                </a:r>
                <a:r>
                  <a:rPr lang="en-US" altLang="ko-KR" sz="1708" b="1">
                    <a:latin typeface="+mj-ea"/>
                    <a:ea typeface="+mj-ea"/>
                  </a:rPr>
                  <a:t>5x5x3</a:t>
                </a:r>
                <a:r>
                  <a:rPr lang="ko-KR" altLang="en-US" sz="1708" b="1">
                    <a:latin typeface="+mj-ea"/>
                    <a:ea typeface="+mj-ea"/>
                  </a:rPr>
                  <a:t>영역 사이에서 </a:t>
                </a:r>
                <a:endParaRPr lang="en-US" altLang="ko-KR" sz="1708" b="1">
                  <a:latin typeface="+mj-ea"/>
                  <a:ea typeface="+mj-ea"/>
                </a:endParaRPr>
              </a:p>
              <a:p>
                <a:pPr algn="l"/>
                <a:r>
                  <a:rPr lang="ko-KR" altLang="en-US" sz="1708" b="1">
                    <a:latin typeface="+mj-ea"/>
                    <a:ea typeface="+mj-ea"/>
                  </a:rPr>
                  <a:t>내적을 취한 결과</a:t>
                </a:r>
                <a:endParaRPr lang="en-US" altLang="ko-KR" sz="1708" b="1">
                  <a:latin typeface="+mj-ea"/>
                  <a:ea typeface="+mj-ea"/>
                </a:endParaRPr>
              </a:p>
              <a:p>
                <a:pPr algn="l"/>
                <a:endParaRPr lang="en-US" altLang="ko-KR" sz="1708">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1898" i="1">
                          <a:latin typeface="Cambria Math" panose="02040503050406030204" pitchFamily="18" charset="0"/>
                          <a:ea typeface="고도 M" panose="02000503000000020004" pitchFamily="2" charset="-127"/>
                        </a:rPr>
                        <m:t>X</m:t>
                      </m:r>
                      <m:r>
                        <m:rPr>
                          <m:sty m:val="p"/>
                        </m:rPr>
                        <a:rPr lang="en-US" altLang="ko-KR" sz="1898">
                          <a:latin typeface="Cambria Math" panose="02040503050406030204" pitchFamily="18" charset="0"/>
                          <a:ea typeface="고도 M" panose="02000503000000020004" pitchFamily="2" charset="-127"/>
                        </a:rPr>
                        <m:t>W</m:t>
                      </m:r>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b</m:t>
                      </m:r>
                    </m:oMath>
                  </m:oMathPara>
                </a14:m>
                <a:endParaRPr lang="ko-KR" altLang="en-US" sz="1898">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476468" y="4218607"/>
                <a:ext cx="3964547" cy="1435714"/>
              </a:xfrm>
              <a:prstGeom prst="rect">
                <a:avLst/>
              </a:prstGeom>
              <a:blipFill>
                <a:blip r:embed="rId3"/>
                <a:stretch>
                  <a:fillRect l="-1075" t="-1695"/>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9843256E-CFC9-4FD4-BA77-47ECAC72D93F}"/>
              </a:ext>
            </a:extLst>
          </p:cNvPr>
          <p:cNvSpPr>
            <a:spLocks noGrp="1"/>
          </p:cNvSpPr>
          <p:nvPr>
            <p:ph type="body" sz="quarter" idx="19"/>
          </p:nvPr>
        </p:nvSpPr>
        <p:spPr/>
        <p:txBody>
          <a:bodyPr/>
          <a:lstStyle/>
          <a:p>
            <a:r>
              <a:rPr lang="ko-KR" altLang="en-US"/>
              <a:t>합성곱 연산</a:t>
            </a:r>
          </a:p>
        </p:txBody>
      </p:sp>
      <p:sp>
        <p:nvSpPr>
          <p:cNvPr id="24" name="텍스트 개체 틀 4">
            <a:extLst>
              <a:ext uri="{FF2B5EF4-FFF2-40B4-BE49-F238E27FC236}">
                <a16:creationId xmlns:a16="http://schemas.microsoft.com/office/drawing/2014/main" id="{5B681F63-F2C0-4823-B5EE-33589EE2B4B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A2C6ECF6-9913-410D-BAD0-F35D12C4F40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673291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38521" y="1483544"/>
            <a:ext cx="7468926" cy="617990"/>
          </a:xfrm>
          <a:prstGeom prst="rect">
            <a:avLst/>
          </a:prstGeom>
        </p:spPr>
        <p:txBody>
          <a:bodyPr wrap="square">
            <a:spAutoFit/>
          </a:bodyPr>
          <a:lstStyle/>
          <a:p>
            <a:r>
              <a:rPr lang="ko-KR" altLang="en-US" sz="1708" b="1" i="1">
                <a:latin typeface="+mj-ea"/>
                <a:ea typeface="+mj-ea"/>
              </a:rPr>
              <a:t>커널 방법</a:t>
            </a:r>
            <a:r>
              <a:rPr lang="en-US" altLang="ko-KR" sz="1708" b="1" i="1">
                <a:latin typeface="+mj-ea"/>
                <a:ea typeface="+mj-ea"/>
              </a:rPr>
              <a:t>(Kernel method) </a:t>
            </a:r>
            <a:r>
              <a:rPr lang="ko-KR" altLang="en-US" sz="1708" b="1" i="1">
                <a:latin typeface="+mj-ea"/>
                <a:ea typeface="+mj-ea"/>
              </a:rPr>
              <a:t>분류 알고리즘의 한 종류로 그 중에서는 서포트 벡터 머신</a:t>
            </a:r>
            <a:r>
              <a:rPr lang="en-US" altLang="ko-KR" sz="1708" b="1" i="1">
                <a:latin typeface="+mj-ea"/>
                <a:ea typeface="+mj-ea"/>
              </a:rPr>
              <a:t>(Support Vector Machine, SVM) </a:t>
            </a:r>
            <a:r>
              <a:rPr lang="ko-KR" altLang="en-US" sz="1708" b="1" i="1">
                <a:latin typeface="+mj-ea"/>
                <a:ea typeface="+mj-ea"/>
              </a:rPr>
              <a:t>이 가장 유명하다</a:t>
            </a:r>
            <a:r>
              <a:rPr lang="en-US" altLang="ko-KR" sz="1708" b="1" i="1">
                <a:latin typeface="+mj-ea"/>
                <a:ea typeface="+mj-ea"/>
              </a:rPr>
              <a:t>.</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86197" y="2587903"/>
            <a:ext cx="7851188" cy="676467"/>
          </a:xfrm>
          <a:prstGeom prst="rect">
            <a:avLst/>
          </a:prstGeom>
          <a:noFill/>
        </p:spPr>
        <p:txBody>
          <a:bodyPr wrap="none" rtlCol="0">
            <a:spAutoFit/>
          </a:bodyPr>
          <a:lstStyle/>
          <a:p>
            <a:pPr algn="l"/>
            <a:r>
              <a:rPr lang="en-US" altLang="ko-KR" sz="1898">
                <a:latin typeface="+mj-ea"/>
                <a:ea typeface="+mj-ea"/>
              </a:rPr>
              <a:t>SVM</a:t>
            </a:r>
            <a:r>
              <a:rPr lang="ko-KR" altLang="en-US" sz="1898">
                <a:latin typeface="+mj-ea"/>
                <a:ea typeface="+mj-ea"/>
              </a:rPr>
              <a:t>은 분류 문제를 해결하기 위해 </a:t>
            </a:r>
            <a:r>
              <a:rPr lang="en-US" altLang="ko-KR" sz="1898">
                <a:latin typeface="+mj-ea"/>
                <a:ea typeface="+mj-ea"/>
              </a:rPr>
              <a:t>2</a:t>
            </a:r>
            <a:r>
              <a:rPr lang="ko-KR" altLang="en-US" sz="1898">
                <a:latin typeface="+mj-ea"/>
                <a:ea typeface="+mj-ea"/>
              </a:rPr>
              <a:t>개의 다른 범주에 속한</a:t>
            </a:r>
            <a:endParaRPr lang="en-US" altLang="ko-KR" sz="1898">
              <a:latin typeface="+mj-ea"/>
              <a:ea typeface="+mj-ea"/>
            </a:endParaRPr>
          </a:p>
          <a:p>
            <a:pPr algn="l"/>
            <a:r>
              <a:rPr lang="ko-KR" altLang="en-US" sz="1898">
                <a:latin typeface="+mj-ea"/>
                <a:ea typeface="+mj-ea"/>
              </a:rPr>
              <a:t>데이터 포인트 그룹 사이에 좋은 결정 경계</a:t>
            </a:r>
            <a:r>
              <a:rPr lang="en-US" altLang="ko-KR" sz="1898">
                <a:latin typeface="+mj-ea"/>
                <a:ea typeface="+mj-ea"/>
              </a:rPr>
              <a:t>(decision boundary)</a:t>
            </a:r>
            <a:r>
              <a:rPr lang="ko-KR" altLang="en-US" sz="1898">
                <a:latin typeface="+mj-ea"/>
                <a:ea typeface="+mj-ea"/>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787583" y="370231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175511" y="375066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787583" y="424385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475494" y="456830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274256"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4960053" y="537445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4953000"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274256" y="406596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243819" y="489483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4843345" y="4406077"/>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4861308" y="394659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241597" y="4370811"/>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242850" y="4065963"/>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570222" y="3554195"/>
            <a:ext cx="2260006" cy="2553638"/>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타원 20">
            <a:extLst>
              <a:ext uri="{FF2B5EF4-FFF2-40B4-BE49-F238E27FC236}">
                <a16:creationId xmlns:a16="http://schemas.microsoft.com/office/drawing/2014/main" id="{8949697C-5237-4B0A-A394-2B8880F8641A}"/>
              </a:ext>
            </a:extLst>
          </p:cNvPr>
          <p:cNvSpPr/>
          <p:nvPr/>
        </p:nvSpPr>
        <p:spPr>
          <a:xfrm>
            <a:off x="3425417" y="4783834"/>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302764" y="551439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773772" y="517696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3801985" y="571850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740360"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239581" y="603874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292632" y="5402961"/>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2953149" y="489483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790695" y="531690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191791"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729074" y="4406077"/>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5798F84F-D2DE-417C-AD56-8B689DF58C8F}"/>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커널 방법</a:t>
            </a:r>
          </a:p>
        </p:txBody>
      </p:sp>
      <p:sp>
        <p:nvSpPr>
          <p:cNvPr id="7" name="텍스트 개체 틀 6">
            <a:extLst>
              <a:ext uri="{FF2B5EF4-FFF2-40B4-BE49-F238E27FC236}">
                <a16:creationId xmlns:a16="http://schemas.microsoft.com/office/drawing/2014/main" id="{23A76EA5-C1DC-4EAD-80FF-3B2C2957AC1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258125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36999" y="3080800"/>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텍스트 개체 틀 4">
            <a:extLst>
              <a:ext uri="{FF2B5EF4-FFF2-40B4-BE49-F238E27FC236}">
                <a16:creationId xmlns:a16="http://schemas.microsoft.com/office/drawing/2014/main" id="{10274FAF-E6B0-4D12-9C30-3CDB16EF0279}"/>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29F93EF-A095-4948-94A0-2F1D7608CE2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0A097E-19C6-45A9-8E2F-446E8FB1569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178088384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589739" y="1176688"/>
            <a:ext cx="1875835" cy="355162"/>
          </a:xfrm>
          <a:prstGeom prst="rect">
            <a:avLst/>
          </a:prstGeom>
          <a:noFill/>
        </p:spPr>
        <p:txBody>
          <a:bodyPr wrap="none" rtlCol="0">
            <a:spAutoFit/>
          </a:bodyPr>
          <a:lstStyle/>
          <a:p>
            <a:pPr algn="l"/>
            <a:r>
              <a:rPr lang="ko-KR" altLang="en-US" sz="1708" b="1">
                <a:latin typeface="+mj-ea"/>
                <a:ea typeface="+mj-ea"/>
              </a:rPr>
              <a:t>두번째 필터 동작</a:t>
            </a:r>
            <a:endParaRPr lang="en-US" altLang="ko-KR" sz="1708" b="1">
              <a:latin typeface="+mj-ea"/>
              <a:ea typeface="+mj-ea"/>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031896"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5" name="텍스트 개체 틀 4">
            <a:extLst>
              <a:ext uri="{FF2B5EF4-FFF2-40B4-BE49-F238E27FC236}">
                <a16:creationId xmlns:a16="http://schemas.microsoft.com/office/drawing/2014/main" id="{27A6ABF1-AD23-47EB-A094-3E4C0ABB1606}"/>
              </a:ext>
            </a:extLst>
          </p:cNvPr>
          <p:cNvSpPr>
            <a:spLocks noGrp="1"/>
          </p:cNvSpPr>
          <p:nvPr>
            <p:ph type="body" sz="quarter" idx="19"/>
          </p:nvPr>
        </p:nvSpPr>
        <p:spPr/>
        <p:txBody>
          <a:bodyPr/>
          <a:lstStyle/>
          <a:p>
            <a:r>
              <a:rPr lang="ko-KR" altLang="en-US"/>
              <a:t>합성곱 연산</a:t>
            </a:r>
          </a:p>
        </p:txBody>
      </p:sp>
      <p:sp>
        <p:nvSpPr>
          <p:cNvPr id="36" name="텍스트 개체 틀 4">
            <a:extLst>
              <a:ext uri="{FF2B5EF4-FFF2-40B4-BE49-F238E27FC236}">
                <a16:creationId xmlns:a16="http://schemas.microsoft.com/office/drawing/2014/main" id="{404C825E-0CF6-4E11-B21B-3256E67BCA6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B05ABD-096B-4D80-BA86-E3F055010BF6}"/>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30269928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017578" y="3226380"/>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437322" y="47519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458488" y="5146950"/>
            <a:ext cx="317716" cy="384401"/>
          </a:xfrm>
          <a:prstGeom prst="rect">
            <a:avLst/>
          </a:prstGeom>
          <a:noFill/>
        </p:spPr>
        <p:txBody>
          <a:bodyPr wrap="none" rtlCol="0">
            <a:spAutoFit/>
          </a:bodyPr>
          <a:lstStyle/>
          <a:p>
            <a:pPr algn="l"/>
            <a:r>
              <a:rPr lang="en-US" altLang="ko-KR" sz="1898">
                <a:latin typeface="Consolas" panose="020B0609020204030204" pitchFamily="49" charset="0"/>
              </a:rPr>
              <a:t>6</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305838" y="2468945"/>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228562" y="1355843"/>
            <a:ext cx="6122702" cy="355162"/>
          </a:xfrm>
          <a:prstGeom prst="rect">
            <a:avLst/>
          </a:prstGeom>
          <a:noFill/>
        </p:spPr>
        <p:txBody>
          <a:bodyPr wrap="none" rtlCol="0">
            <a:spAutoFit/>
          </a:bodyPr>
          <a:lstStyle/>
          <a:p>
            <a:pPr algn="l"/>
            <a:r>
              <a:rPr lang="en-US" altLang="ko-KR" sz="1708" b="1">
                <a:latin typeface="+mj-ea"/>
                <a:ea typeface="+mj-ea"/>
              </a:rPr>
              <a:t>6</a:t>
            </a:r>
            <a:r>
              <a:rPr lang="ko-KR" altLang="en-US" sz="1708" b="1">
                <a:latin typeface="+mj-ea"/>
                <a:ea typeface="+mj-ea"/>
              </a:rPr>
              <a:t>개의 </a:t>
            </a:r>
            <a:r>
              <a:rPr lang="en-US" altLang="ko-KR" sz="1708" b="1">
                <a:latin typeface="+mj-ea"/>
                <a:ea typeface="+mj-ea"/>
              </a:rPr>
              <a:t>5x5</a:t>
            </a:r>
            <a:r>
              <a:rPr lang="ko-KR" altLang="en-US" sz="1708" b="1">
                <a:latin typeface="+mj-ea"/>
                <a:ea typeface="+mj-ea"/>
              </a:rPr>
              <a:t>필터가 있다면</a:t>
            </a:r>
            <a:r>
              <a:rPr lang="en-US" altLang="ko-KR" sz="1708" b="1">
                <a:latin typeface="+mj-ea"/>
                <a:ea typeface="+mj-ea"/>
              </a:rPr>
              <a:t>, 6</a:t>
            </a:r>
            <a:r>
              <a:rPr lang="ko-KR" altLang="en-US" sz="1708" b="1">
                <a:latin typeface="+mj-ea"/>
                <a:ea typeface="+mj-ea"/>
              </a:rPr>
              <a:t>개의 개별 </a:t>
            </a:r>
            <a:r>
              <a:rPr lang="en-US" altLang="ko-KR" sz="1708" b="1">
                <a:latin typeface="+mj-ea"/>
                <a:ea typeface="+mj-ea"/>
              </a:rPr>
              <a:t>feature map</a:t>
            </a:r>
            <a:r>
              <a:rPr lang="ko-KR" altLang="en-US" sz="1708" b="1">
                <a:latin typeface="+mj-ea"/>
                <a:ea typeface="+mj-ea"/>
              </a:rPr>
              <a:t>이 생성됨</a:t>
            </a:r>
            <a:endParaRPr lang="en-US" altLang="ko-KR" sz="1708" b="1">
              <a:latin typeface="+mj-ea"/>
              <a:ea typeface="+mj-ea"/>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483448" y="2468945"/>
            <a:ext cx="1027259" cy="271690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7661058" y="2468945"/>
            <a:ext cx="1027259" cy="271690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7838668" y="2468945"/>
            <a:ext cx="1027259" cy="271690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016278" y="2468945"/>
            <a:ext cx="1027259" cy="271690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430CB12E-7E9B-4183-9D97-C9B7FBC91AD6}"/>
              </a:ext>
            </a:extLst>
          </p:cNvPr>
          <p:cNvSpPr>
            <a:spLocks noGrp="1"/>
          </p:cNvSpPr>
          <p:nvPr>
            <p:ph type="body" sz="quarter" idx="19"/>
          </p:nvPr>
        </p:nvSpPr>
        <p:spPr/>
        <p:txBody>
          <a:bodyPr/>
          <a:lstStyle/>
          <a:p>
            <a:r>
              <a:rPr lang="ko-KR" altLang="en-US"/>
              <a:t>합성곱 연산</a:t>
            </a:r>
          </a:p>
        </p:txBody>
      </p:sp>
      <p:sp>
        <p:nvSpPr>
          <p:cNvPr id="40" name="텍스트 개체 틀 4">
            <a:extLst>
              <a:ext uri="{FF2B5EF4-FFF2-40B4-BE49-F238E27FC236}">
                <a16:creationId xmlns:a16="http://schemas.microsoft.com/office/drawing/2014/main" id="{ED014ED1-72FD-4DFF-8245-E7A2FCE614F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3E6AB41C-5B08-4FF3-AA6E-0E3D9D5D0749}"/>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41" name="TextBox 40">
            <a:extLst>
              <a:ext uri="{FF2B5EF4-FFF2-40B4-BE49-F238E27FC236}">
                <a16:creationId xmlns:a16="http://schemas.microsoft.com/office/drawing/2014/main" id="{D1A14CC0-9E92-40DD-B48A-9393690464D1}"/>
              </a:ext>
            </a:extLst>
          </p:cNvPr>
          <p:cNvSpPr txBox="1"/>
          <p:nvPr/>
        </p:nvSpPr>
        <p:spPr>
          <a:xfrm>
            <a:off x="2081390" y="5538396"/>
            <a:ext cx="3111749" cy="384401"/>
          </a:xfrm>
          <a:prstGeom prst="rect">
            <a:avLst/>
          </a:prstGeom>
          <a:noFill/>
        </p:spPr>
        <p:txBody>
          <a:bodyPr wrap="none" rtlCol="0">
            <a:spAutoFit/>
          </a:bodyPr>
          <a:lstStyle/>
          <a:p>
            <a:pPr algn="l"/>
            <a:r>
              <a:rPr lang="en-US" altLang="ko-KR" sz="1898">
                <a:latin typeface="Consolas" panose="020B0609020204030204" pitchFamily="49" charset="0"/>
              </a:rPr>
              <a:t>(32,32,3)    (5,5,6,3)</a:t>
            </a:r>
            <a:endParaRPr lang="ko-KR" altLang="en-US" sz="1898">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49999" y="5129560"/>
            <a:ext cx="2089546" cy="355162"/>
          </a:xfrm>
          <a:prstGeom prst="rect">
            <a:avLst/>
          </a:prstGeom>
          <a:noFill/>
        </p:spPr>
        <p:txBody>
          <a:bodyPr wrap="none" rtlCol="0">
            <a:spAutoFit/>
          </a:bodyPr>
          <a:lstStyle/>
          <a:p>
            <a:pPr algn="l"/>
            <a:r>
              <a:rPr lang="en-US" altLang="ko-KR" sz="1708" b="1">
                <a:latin typeface="+mj-ea"/>
                <a:ea typeface="+mj-ea"/>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870914" y="3096807"/>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266253" y="3096806"/>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661591" y="309680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056929" y="3096804"/>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452267" y="309680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870914" y="349214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266253" y="349214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661591" y="349214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056929" y="349214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452267" y="349214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870914" y="388748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266253" y="388748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661591" y="3887482"/>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056929" y="388748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452267" y="388748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870914" y="428282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266253" y="428282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661591" y="428282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056929" y="428281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452267" y="428281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870914" y="467816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266253" y="467815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661591" y="467815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056929" y="4678157"/>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452267" y="4678156"/>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400686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696555" y="3431522"/>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091893" y="343152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487232" y="343152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696555" y="382686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091893" y="382686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487232" y="382685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696555" y="422219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091893" y="4222198"/>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487232" y="4222197"/>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056929" y="3096803"/>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049317" y="4278267"/>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6946331" y="3436432"/>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341669" y="3436431"/>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7737007" y="343643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6946331" y="383177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341669"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7737007"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6946331" y="422710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341669" y="4227108"/>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7737007" y="4227107"/>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070348" y="3826858"/>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007810" y="4678155"/>
            <a:ext cx="675826" cy="355162"/>
          </a:xfrm>
          <a:prstGeom prst="rect">
            <a:avLst/>
          </a:prstGeom>
          <a:noFill/>
        </p:spPr>
        <p:txBody>
          <a:bodyPr wrap="none" rtlCol="0">
            <a:spAutoFit/>
          </a:bodyPr>
          <a:lstStyle/>
          <a:p>
            <a:pPr algn="l"/>
            <a:r>
              <a:rPr lang="en-US" altLang="ko-KR" sz="1708" b="1">
                <a:latin typeface="+mj-ea"/>
                <a:ea typeface="+mj-ea"/>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375087" y="4678155"/>
            <a:ext cx="2285113" cy="355162"/>
          </a:xfrm>
          <a:prstGeom prst="rect">
            <a:avLst/>
          </a:prstGeom>
          <a:noFill/>
        </p:spPr>
        <p:txBody>
          <a:bodyPr wrap="none" rtlCol="0">
            <a:spAutoFit/>
          </a:bodyPr>
          <a:lstStyle/>
          <a:p>
            <a:pPr algn="l"/>
            <a:r>
              <a:rPr lang="en-US" altLang="ko-KR" sz="1708" b="1">
                <a:latin typeface="+mj-ea"/>
                <a:ea typeface="+mj-ea"/>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07673" y="2218041"/>
            <a:ext cx="6191118" cy="384401"/>
          </a:xfrm>
          <a:prstGeom prst="rect">
            <a:avLst/>
          </a:prstGeom>
          <a:noFill/>
        </p:spPr>
        <p:txBody>
          <a:bodyPr wrap="none" rtlCol="0">
            <a:spAutoFit/>
          </a:bodyPr>
          <a:lstStyle/>
          <a:p>
            <a:pPr algn="l"/>
            <a:r>
              <a:rPr lang="en-US" altLang="ko-KR" sz="1898">
                <a:latin typeface="고도 M" panose="02000503000000020004" pitchFamily="2" charset="-127"/>
                <a:ea typeface="고도 M" panose="02000503000000020004" pitchFamily="2" charset="-127"/>
              </a:rPr>
              <a:t>1x1 + 1x0 + 1x1 + 0x0 + 1x1 + 1x0 + 0x1 + 0x0 +1x1 = 4</a:t>
            </a:r>
            <a:endParaRPr lang="ko-KR" altLang="en-US" sz="1898">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467407" y="5499165"/>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080051" y="5012872"/>
            <a:ext cx="607859" cy="355162"/>
          </a:xfrm>
          <a:prstGeom prst="rect">
            <a:avLst/>
          </a:prstGeom>
          <a:noFill/>
          <a:ln w="19050">
            <a:noFill/>
          </a:ln>
        </p:spPr>
        <p:txBody>
          <a:bodyPr wrap="none" rtlCol="0">
            <a:spAutoFit/>
          </a:bodyPr>
          <a:lstStyle/>
          <a:p>
            <a:pPr algn="l"/>
            <a:r>
              <a:rPr lang="en-US" altLang="ko-KR" sz="1708" b="1">
                <a:latin typeface="+mj-ea"/>
                <a:ea typeface="+mj-ea"/>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309128" y="5084273"/>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4" name="텍스트 개체 틀 3">
            <a:extLst>
              <a:ext uri="{FF2B5EF4-FFF2-40B4-BE49-F238E27FC236}">
                <a16:creationId xmlns:a16="http://schemas.microsoft.com/office/drawing/2014/main" id="{C4D7652F-490D-4030-B44B-88621E99EBD2}"/>
              </a:ext>
            </a:extLst>
          </p:cNvPr>
          <p:cNvSpPr>
            <a:spLocks noGrp="1"/>
          </p:cNvSpPr>
          <p:nvPr>
            <p:ph type="body" sz="quarter" idx="19"/>
          </p:nvPr>
        </p:nvSpPr>
        <p:spPr/>
        <p:txBody>
          <a:bodyPr/>
          <a:lstStyle/>
          <a:p>
            <a:r>
              <a:rPr lang="ko-KR" altLang="en-US"/>
              <a:t>합성곱 연산</a:t>
            </a:r>
          </a:p>
        </p:txBody>
      </p:sp>
      <p:sp>
        <p:nvSpPr>
          <p:cNvPr id="103" name="텍스트 개체 틀 4">
            <a:extLst>
              <a:ext uri="{FF2B5EF4-FFF2-40B4-BE49-F238E27FC236}">
                <a16:creationId xmlns:a16="http://schemas.microsoft.com/office/drawing/2014/main" id="{F37FE9E6-60E0-43FD-B630-FFF785B881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6735C057-B18D-4CBA-94BA-5D88FB52E473}"/>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grpSp>
        <p:nvGrpSpPr>
          <p:cNvPr id="7" name="그룹 6">
            <a:extLst>
              <a:ext uri="{FF2B5EF4-FFF2-40B4-BE49-F238E27FC236}">
                <a16:creationId xmlns:a16="http://schemas.microsoft.com/office/drawing/2014/main" id="{6DDFC1DF-4BD8-4B2C-BD7C-CD3635D7FEA2}"/>
              </a:ext>
            </a:extLst>
          </p:cNvPr>
          <p:cNvGrpSpPr/>
          <p:nvPr/>
        </p:nvGrpSpPr>
        <p:grpSpPr>
          <a:xfrm>
            <a:off x="869143" y="3096800"/>
            <a:ext cx="1186015" cy="1186017"/>
            <a:chOff x="4696555" y="5377026"/>
            <a:chExt cx="1186015" cy="1186017"/>
          </a:xfrm>
        </p:grpSpPr>
        <p:sp>
          <p:nvSpPr>
            <p:cNvPr id="104" name="직사각형 103">
              <a:extLst>
                <a:ext uri="{FF2B5EF4-FFF2-40B4-BE49-F238E27FC236}">
                  <a16:creationId xmlns:a16="http://schemas.microsoft.com/office/drawing/2014/main" id="{38DD5F31-7401-49C5-8444-02B3414D685F}"/>
                </a:ext>
              </a:extLst>
            </p:cNvPr>
            <p:cNvSpPr/>
            <p:nvPr/>
          </p:nvSpPr>
          <p:spPr>
            <a:xfrm>
              <a:off x="4696555" y="5377028"/>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360492-245C-48D6-95EE-CC8CEB4D2303}"/>
                </a:ext>
              </a:extLst>
            </p:cNvPr>
            <p:cNvSpPr/>
            <p:nvPr/>
          </p:nvSpPr>
          <p:spPr>
            <a:xfrm>
              <a:off x="5091893" y="537702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3D3715B-EA1B-4D10-8A41-07638B0769C1}"/>
                </a:ext>
              </a:extLst>
            </p:cNvPr>
            <p:cNvSpPr/>
            <p:nvPr/>
          </p:nvSpPr>
          <p:spPr>
            <a:xfrm>
              <a:off x="5487232" y="537702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780A4A92-ED4C-4EBC-AD0D-E73333029A58}"/>
                </a:ext>
              </a:extLst>
            </p:cNvPr>
            <p:cNvSpPr/>
            <p:nvPr/>
          </p:nvSpPr>
          <p:spPr>
            <a:xfrm>
              <a:off x="4696555" y="577236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66E2F99-300D-40FA-A4B1-F228F3AF0C3A}"/>
                </a:ext>
              </a:extLst>
            </p:cNvPr>
            <p:cNvSpPr/>
            <p:nvPr/>
          </p:nvSpPr>
          <p:spPr>
            <a:xfrm>
              <a:off x="5091893" y="577236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AAD11D4-2762-43C5-9B65-146A039938B0}"/>
                </a:ext>
              </a:extLst>
            </p:cNvPr>
            <p:cNvSpPr/>
            <p:nvPr/>
          </p:nvSpPr>
          <p:spPr>
            <a:xfrm>
              <a:off x="5487232" y="5772365"/>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70C93C59-F824-4679-8ECC-8E6EB10C2D11}"/>
                </a:ext>
              </a:extLst>
            </p:cNvPr>
            <p:cNvSpPr/>
            <p:nvPr/>
          </p:nvSpPr>
          <p:spPr>
            <a:xfrm>
              <a:off x="4696555" y="6167705"/>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CDF9BC3-1E06-4BBE-B036-A62AB6EED8DC}"/>
                </a:ext>
              </a:extLst>
            </p:cNvPr>
            <p:cNvSpPr/>
            <p:nvPr/>
          </p:nvSpPr>
          <p:spPr>
            <a:xfrm>
              <a:off x="5091893" y="6167704"/>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7D7591B6-1179-4823-A7BB-CCFBA008FCFF}"/>
                </a:ext>
              </a:extLst>
            </p:cNvPr>
            <p:cNvSpPr/>
            <p:nvPr/>
          </p:nvSpPr>
          <p:spPr>
            <a:xfrm>
              <a:off x="5487232" y="6167703"/>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Tree>
    <p:extLst>
      <p:ext uri="{BB962C8B-B14F-4D97-AF65-F5344CB8AC3E}">
        <p14:creationId xmlns:p14="http://schemas.microsoft.com/office/powerpoint/2010/main" val="75519147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1060048" y="5229200"/>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41419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61639" y="4002553"/>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66702" y="2874928"/>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627995" y="346793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592960" y="5478825"/>
            <a:ext cx="1617622" cy="355162"/>
          </a:xfrm>
          <a:prstGeom prst="rect">
            <a:avLst/>
          </a:prstGeom>
          <a:noFill/>
        </p:spPr>
        <p:txBody>
          <a:bodyPr wrap="none" rtlCol="0">
            <a:spAutoFit/>
          </a:bodyPr>
          <a:lstStyle/>
          <a:p>
            <a:pPr algn="l"/>
            <a:r>
              <a:rPr lang="en-US" altLang="ko-KR" sz="1708" b="1">
                <a:latin typeface="+mj-ea"/>
                <a:ea typeface="+mj-ea"/>
              </a:rPr>
              <a:t># of filters</a:t>
            </a:r>
            <a:r>
              <a:rPr lang="en-US" altLang="ko-KR" sz="1708" b="1">
                <a:solidFill>
                  <a:srgbClr val="3399FF"/>
                </a:solidFill>
                <a:latin typeface="+mj-ea"/>
                <a:ea typeface="+mj-ea"/>
              </a:rPr>
              <a:t>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663"/>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61186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4691" y="2822621"/>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969032" y="3072596"/>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771109" y="3282345"/>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784498" y="29970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9836" y="299703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75174" y="299703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84498" y="33923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9836"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75174"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784497"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9836"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75174"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592960" y="4942827"/>
            <a:ext cx="1995098" cy="355162"/>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p:txBody>
      </p:sp>
      <p:sp>
        <p:nvSpPr>
          <p:cNvPr id="4" name="텍스트 개체 틀 3">
            <a:extLst>
              <a:ext uri="{FF2B5EF4-FFF2-40B4-BE49-F238E27FC236}">
                <a16:creationId xmlns:a16="http://schemas.microsoft.com/office/drawing/2014/main" id="{35592115-7920-4E1F-9E52-B1359D75C1D5}"/>
              </a:ext>
            </a:extLst>
          </p:cNvPr>
          <p:cNvSpPr>
            <a:spLocks noGrp="1"/>
          </p:cNvSpPr>
          <p:nvPr>
            <p:ph type="body" sz="quarter" idx="19"/>
          </p:nvPr>
        </p:nvSpPr>
        <p:spPr/>
        <p:txBody>
          <a:bodyPr/>
          <a:lstStyle/>
          <a:p>
            <a:r>
              <a:rPr lang="ko-KR" altLang="en-US"/>
              <a:t>합성곱 연산</a:t>
            </a:r>
          </a:p>
        </p:txBody>
      </p:sp>
      <p:sp>
        <p:nvSpPr>
          <p:cNvPr id="167" name="텍스트 개체 틀 4">
            <a:extLst>
              <a:ext uri="{FF2B5EF4-FFF2-40B4-BE49-F238E27FC236}">
                <a16:creationId xmlns:a16="http://schemas.microsoft.com/office/drawing/2014/main" id="{737533E2-E891-4333-BD92-4E17C6D2F3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709074BC-89C8-481D-8D22-46FB61D5CFB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06644356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5756576" cy="384401"/>
          </a:xfrm>
          <a:prstGeom prst="rect">
            <a:avLst/>
          </a:prstGeom>
          <a:noFill/>
        </p:spPr>
        <p:txBody>
          <a:bodyPr wrap="none" rtlCol="0">
            <a:spAutoFit/>
          </a:bodyPr>
          <a:lstStyle/>
          <a:p>
            <a:pPr algn="l"/>
            <a:r>
              <a:rPr lang="en-US" altLang="ko-KR" sz="1898" b="1">
                <a:latin typeface="+mj-ea"/>
                <a:ea typeface="+mj-ea"/>
              </a:rPr>
              <a:t>Convolution Layer - Multi</a:t>
            </a:r>
            <a:r>
              <a:rPr lang="ko-KR" altLang="en-US" sz="1898" b="1">
                <a:latin typeface="+mj-ea"/>
                <a:ea typeface="+mj-ea"/>
              </a:rPr>
              <a:t> </a:t>
            </a:r>
            <a:r>
              <a:rPr lang="en-US" altLang="ko-KR" sz="1898" b="1">
                <a:latin typeface="+mj-ea"/>
                <a:ea typeface="+mj-ea"/>
              </a:rPr>
              <a:t>Channel,</a:t>
            </a:r>
            <a:r>
              <a:rPr lang="ko-KR" altLang="en-US" sz="1898" b="1">
                <a:latin typeface="+mj-ea"/>
                <a:ea typeface="+mj-ea"/>
              </a:rPr>
              <a:t> </a:t>
            </a:r>
            <a:r>
              <a:rPr lang="en-US" altLang="ko-KR" sz="1898" b="1">
                <a:latin typeface="+mj-ea"/>
                <a:ea typeface="+mj-ea"/>
              </a:rPr>
              <a:t>Many</a:t>
            </a:r>
            <a:r>
              <a:rPr lang="ko-KR" altLang="en-US" sz="1898" b="1">
                <a:latin typeface="+mj-ea"/>
                <a:ea typeface="+mj-ea"/>
              </a:rPr>
              <a:t> </a:t>
            </a:r>
            <a:r>
              <a:rPr lang="en-US" altLang="ko-KR" sz="1898" b="1">
                <a:latin typeface="+mj-ea"/>
                <a:ea typeface="+mj-ea"/>
              </a:rPr>
              <a:t>Filters</a:t>
            </a:r>
            <a:endParaRPr lang="ko-KR" altLang="en-US" sz="1898"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252066"/>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30795"/>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4884331" y="5038225"/>
            <a:ext cx="907513" cy="907515"/>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528378" y="6274419"/>
            <a:ext cx="1617622" cy="355162"/>
          </a:xfrm>
          <a:prstGeom prst="rect">
            <a:avLst/>
          </a:prstGeom>
          <a:noFill/>
        </p:spPr>
        <p:txBody>
          <a:bodyPr wrap="none" rtlCol="0">
            <a:spAutoFit/>
          </a:bodyPr>
          <a:lstStyle/>
          <a:p>
            <a:pPr algn="l"/>
            <a:r>
              <a:rPr lang="en-US" altLang="ko-KR" sz="1708" b="1">
                <a:latin typeface="+mj-ea"/>
                <a:ea typeface="+mj-ea"/>
              </a:rPr>
              <a:t># of filters : </a:t>
            </a:r>
            <a:r>
              <a:rPr lang="en-US" altLang="ko-KR" sz="1708" b="1">
                <a:solidFill>
                  <a:srgbClr val="3399FF"/>
                </a:solidFill>
                <a:latin typeface="+mj-ea"/>
                <a:ea typeface="+mj-ea"/>
              </a:rPr>
              <a:t>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233342" y="4845551"/>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1" y="3421646"/>
            <a:ext cx="907513" cy="907515"/>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884331" y="1805067"/>
            <a:ext cx="907513" cy="907515"/>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7777443" y="385814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7776336"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1675"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67013" y="30668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76336" y="346218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1675" y="346217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67013" y="34621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1675" y="385751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67013" y="385751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4808208" y="5006155"/>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412884" y="559820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111807" y="337944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408273"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20925"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121268" y="4000863"/>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553106" y="1528045"/>
            <a:ext cx="2331225" cy="28628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720208"/>
            <a:ext cx="2331226" cy="21954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553105" y="3132107"/>
            <a:ext cx="2331226" cy="2814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4327529"/>
            <a:ext cx="2340119" cy="24085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53105" y="4763646"/>
            <a:ext cx="2340119" cy="2804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932511"/>
            <a:ext cx="2348097" cy="2513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791844" y="1799739"/>
            <a:ext cx="1984492" cy="126647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797812" y="2712581"/>
            <a:ext cx="1967064" cy="153663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7756012" y="3491271"/>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804410" y="3066212"/>
            <a:ext cx="1967064" cy="34734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792797" y="4242362"/>
            <a:ext cx="1978677" cy="7889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791844" y="3052880"/>
            <a:ext cx="1994115" cy="198534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790192" y="4244384"/>
            <a:ext cx="1984785" cy="17013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704528" y="2024844"/>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710299" y="3595663"/>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744137" y="5246004"/>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086349" y="1553278"/>
            <a:ext cx="865970" cy="840409"/>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378572" y="1333538"/>
            <a:ext cx="3190297" cy="1406475"/>
          </a:xfrm>
          <a:prstGeom prst="rect">
            <a:avLst/>
          </a:prstGeom>
          <a:noFill/>
        </p:spPr>
        <p:txBody>
          <a:bodyPr wrap="none" rtlCol="0">
            <a:spAutoFit/>
          </a:bodyPr>
          <a:lstStyle/>
          <a:p>
            <a:pPr algn="l"/>
            <a:r>
              <a:rPr lang="en-US" altLang="ko-KR" sz="1708">
                <a:latin typeface="Consolas" panose="020B0609020204030204" pitchFamily="49" charset="0"/>
              </a:rPr>
              <a:t>4-1+0=3  3-3-1=-1 4+0-1=3</a:t>
            </a:r>
          </a:p>
          <a:p>
            <a:r>
              <a:rPr lang="en-US" altLang="ko-KR" sz="1708">
                <a:latin typeface="Consolas" panose="020B0609020204030204" pitchFamily="49" charset="0"/>
              </a:rPr>
              <a:t>2-2-2=-2 4-2-2=0  3-1+0=2</a:t>
            </a:r>
          </a:p>
          <a:p>
            <a:r>
              <a:rPr lang="en-US" altLang="ko-KR" sz="1708">
                <a:latin typeface="Consolas" panose="020B0609020204030204" pitchFamily="49" charset="0"/>
              </a:rPr>
              <a:t>2-1-0=1  3-1+1=3  4-1+1=4</a:t>
            </a:r>
          </a:p>
          <a:p>
            <a:pPr algn="l"/>
            <a:endParaRPr lang="en-US" altLang="ko-KR" sz="1708">
              <a:latin typeface="Consolas" panose="020B0609020204030204" pitchFamily="49" charset="0"/>
            </a:endParaRPr>
          </a:p>
          <a:p>
            <a:pPr algn="l"/>
            <a:endParaRPr lang="ko-KR" altLang="en-US" sz="1708">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097991" y="3140493"/>
            <a:ext cx="854328" cy="851142"/>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11714" y="4739012"/>
            <a:ext cx="851152" cy="859190"/>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173590" y="307609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7" name="TextBox 186">
            <a:extLst>
              <a:ext uri="{FF2B5EF4-FFF2-40B4-BE49-F238E27FC236}">
                <a16:creationId xmlns:a16="http://schemas.microsoft.com/office/drawing/2014/main" id="{34BFC18E-5670-4497-B9BA-14994577F88E}"/>
              </a:ext>
            </a:extLst>
          </p:cNvPr>
          <p:cNvSpPr txBox="1"/>
          <p:nvPr/>
        </p:nvSpPr>
        <p:spPr>
          <a:xfrm>
            <a:off x="4555784" y="6017603"/>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6" name="텍스트 개체 틀 5">
            <a:extLst>
              <a:ext uri="{FF2B5EF4-FFF2-40B4-BE49-F238E27FC236}">
                <a16:creationId xmlns:a16="http://schemas.microsoft.com/office/drawing/2014/main" id="{352EC769-3F61-4D14-8502-F80AB155D391}"/>
              </a:ext>
            </a:extLst>
          </p:cNvPr>
          <p:cNvSpPr>
            <a:spLocks noGrp="1"/>
          </p:cNvSpPr>
          <p:nvPr>
            <p:ph type="body" sz="quarter" idx="19"/>
          </p:nvPr>
        </p:nvSpPr>
        <p:spPr/>
        <p:txBody>
          <a:bodyPr/>
          <a:lstStyle/>
          <a:p>
            <a:r>
              <a:rPr lang="ko-KR" altLang="en-US"/>
              <a:t>합성곱 연산</a:t>
            </a:r>
          </a:p>
        </p:txBody>
      </p:sp>
      <p:sp>
        <p:nvSpPr>
          <p:cNvPr id="188" name="텍스트 개체 틀 4">
            <a:extLst>
              <a:ext uri="{FF2B5EF4-FFF2-40B4-BE49-F238E27FC236}">
                <a16:creationId xmlns:a16="http://schemas.microsoft.com/office/drawing/2014/main" id="{2114650F-993D-47DD-9D34-E6975AE9788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D1D4205C-97AD-4FCA-B7C5-F87561DE5267}"/>
              </a:ext>
            </a:extLst>
          </p:cNvPr>
          <p:cNvSpPr txBox="1"/>
          <p:nvPr/>
        </p:nvSpPr>
        <p:spPr>
          <a:xfrm>
            <a:off x="8939909" y="3199031"/>
            <a:ext cx="2084225" cy="923330"/>
          </a:xfrm>
          <a:prstGeom prst="rect">
            <a:avLst/>
          </a:prstGeom>
          <a:noFill/>
        </p:spPr>
        <p:txBody>
          <a:bodyPr wrap="none" rtlCol="0">
            <a:spAutoFit/>
          </a:bodyPr>
          <a:lstStyle/>
          <a:p>
            <a:pPr algn="l"/>
            <a:r>
              <a:rPr lang="en-US" altLang="ko-KR">
                <a:latin typeface="Consolas" panose="020B0609020204030204" pitchFamily="49" charset="0"/>
              </a:rPr>
              <a:t>[[ 3. -1.  3.]</a:t>
            </a:r>
          </a:p>
          <a:p>
            <a:pPr algn="l"/>
            <a:r>
              <a:rPr lang="en-US" altLang="ko-KR">
                <a:latin typeface="Consolas" panose="020B0609020204030204" pitchFamily="49" charset="0"/>
              </a:rPr>
              <a:t> [-2.  0.  2.]</a:t>
            </a:r>
          </a:p>
          <a:p>
            <a:pPr algn="l"/>
            <a:r>
              <a:rPr lang="en-US" altLang="ko-KR">
                <a:latin typeface="Consolas" panose="020B0609020204030204" pitchFamily="49" charset="0"/>
              </a:rPr>
              <a:t> [ 1.  3.  4.]]</a:t>
            </a:r>
            <a:endParaRPr lang="ko-KR" altLang="en-US">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18346" y="506187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18748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17583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378015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082001" y="1881690"/>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7745507" y="2684447"/>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140846"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536184"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745507" y="307978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140846" y="3079785"/>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536184" y="307978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745507" y="347512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140846" y="3475123"/>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536184" y="3475122"/>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627995" y="324122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601250" y="5583318"/>
            <a:ext cx="1995098" cy="617990"/>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a:p>
            <a:pPr algn="l"/>
            <a:r>
              <a:rPr lang="en-US" altLang="ko-KR" sz="1708" b="1">
                <a:latin typeface="+mj-ea"/>
                <a:ea typeface="+mj-ea"/>
              </a:rPr>
              <a:t># of filters : </a:t>
            </a:r>
            <a:r>
              <a:rPr lang="en-US" altLang="ko-KR" sz="1708" b="1">
                <a:solidFill>
                  <a:srgbClr val="3399FF"/>
                </a:solidFill>
                <a:latin typeface="+mj-ea"/>
                <a:ea typeface="+mj-ea"/>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015"/>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38515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5683" y="2617513"/>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2" y="2079359"/>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686408" y="2289107"/>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091108" y="3770601"/>
            <a:ext cx="1186015" cy="1186017"/>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4893438" y="3968269"/>
            <a:ext cx="1186015" cy="1186017"/>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695514" y="4178018"/>
            <a:ext cx="1186015" cy="1186017"/>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595140" y="281518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7990478" y="281518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385817" y="281518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595140" y="321052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7990478" y="321052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385817" y="321052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595140" y="360586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7990478" y="360585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385817" y="360585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564191" y="36119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727AFF14-9156-4298-96F5-708791FDDA28}"/>
              </a:ext>
            </a:extLst>
          </p:cNvPr>
          <p:cNvSpPr>
            <a:spLocks noGrp="1"/>
          </p:cNvSpPr>
          <p:nvPr>
            <p:ph type="body" sz="quarter" idx="19"/>
          </p:nvPr>
        </p:nvSpPr>
        <p:spPr/>
        <p:txBody>
          <a:bodyPr/>
          <a:lstStyle/>
          <a:p>
            <a:r>
              <a:rPr lang="ko-KR" altLang="en-US"/>
              <a:t>합성곱 연산</a:t>
            </a:r>
          </a:p>
        </p:txBody>
      </p:sp>
      <p:sp>
        <p:nvSpPr>
          <p:cNvPr id="206" name="텍스트 개체 틀 4">
            <a:extLst>
              <a:ext uri="{FF2B5EF4-FFF2-40B4-BE49-F238E27FC236}">
                <a16:creationId xmlns:a16="http://schemas.microsoft.com/office/drawing/2014/main" id="{1DA57497-85F9-4B03-8935-F708D72D412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8CFC20C5-AB36-48FF-9A55-F5D9B99BCB8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11171203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452500" y="850974"/>
            <a:ext cx="6060890" cy="400110"/>
          </a:xfrm>
          <a:prstGeom prst="rect">
            <a:avLst/>
          </a:prstGeom>
          <a:noFill/>
        </p:spPr>
        <p:txBody>
          <a:bodyPr wrap="none" rtlCol="0">
            <a:spAutoFit/>
          </a:bodyPr>
          <a:lstStyle/>
          <a:p>
            <a:pPr algn="l"/>
            <a:r>
              <a:rPr lang="en-US" altLang="ko-KR" sz="2000" b="1">
                <a:latin typeface="+mj-ea"/>
                <a:ea typeface="+mj-ea"/>
              </a:rPr>
              <a:t>Convolution Layer - Multi</a:t>
            </a:r>
            <a:r>
              <a:rPr lang="ko-KR" altLang="en-US" sz="2000" b="1">
                <a:latin typeface="+mj-ea"/>
                <a:ea typeface="+mj-ea"/>
              </a:rPr>
              <a:t> </a:t>
            </a:r>
            <a:r>
              <a:rPr lang="en-US" altLang="ko-KR" sz="2000" b="1">
                <a:latin typeface="+mj-ea"/>
                <a:ea typeface="+mj-ea"/>
              </a:rPr>
              <a:t>Channel,</a:t>
            </a:r>
            <a:r>
              <a:rPr lang="ko-KR" altLang="en-US" sz="2000" b="1">
                <a:latin typeface="+mj-ea"/>
                <a:ea typeface="+mj-ea"/>
              </a:rPr>
              <a:t> </a:t>
            </a:r>
            <a:r>
              <a:rPr lang="en-US" altLang="ko-KR" sz="2000" b="1">
                <a:latin typeface="+mj-ea"/>
                <a:ea typeface="+mj-ea"/>
              </a:rPr>
              <a:t>Many</a:t>
            </a:r>
            <a:r>
              <a:rPr lang="ko-KR" altLang="en-US" sz="2000" b="1">
                <a:latin typeface="+mj-ea"/>
                <a:ea typeface="+mj-ea"/>
              </a:rPr>
              <a:t> </a:t>
            </a:r>
            <a:r>
              <a:rPr lang="en-US" altLang="ko-KR" sz="2000" b="1">
                <a:latin typeface="+mj-ea"/>
                <a:ea typeface="+mj-ea"/>
              </a:rPr>
              <a:t>Filters</a:t>
            </a:r>
            <a:endParaRPr lang="ko-KR" altLang="en-US" sz="2000"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33158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51828"/>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498007" y="6919446"/>
            <a:ext cx="1612364" cy="355162"/>
          </a:xfrm>
          <a:prstGeom prst="rect">
            <a:avLst/>
          </a:prstGeom>
          <a:noFill/>
        </p:spPr>
        <p:txBody>
          <a:bodyPr wrap="none" rtlCol="0">
            <a:spAutoFit/>
          </a:bodyPr>
          <a:lstStyle/>
          <a:p>
            <a:pPr algn="l"/>
            <a:r>
              <a:rPr lang="en-US" altLang="ko-KR" sz="1708">
                <a:latin typeface="고도 M" panose="02000503000000020004" pitchFamily="2" charset="-127"/>
                <a:ea typeface="고도 M" panose="02000503000000020004" pitchFamily="2" charset="-127"/>
              </a:rPr>
              <a:t># of filters : </a:t>
            </a:r>
            <a:r>
              <a:rPr lang="en-US" altLang="ko-KR" sz="1708">
                <a:solidFill>
                  <a:srgbClr val="3399FF"/>
                </a:solidFill>
                <a:latin typeface="고도 M" panose="02000503000000020004" pitchFamily="2" charset="-127"/>
                <a:ea typeface="고도 M" panose="02000503000000020004" pitchFamily="2" charset="-127"/>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365268" y="5630510"/>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553106" y="1391880"/>
            <a:ext cx="2315773" cy="13616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148746"/>
            <a:ext cx="2314668" cy="7910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553105" y="3082964"/>
            <a:ext cx="2314668" cy="4914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3857384"/>
            <a:ext cx="2340119" cy="7109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27933" y="4747049"/>
            <a:ext cx="2322134" cy="318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545904"/>
            <a:ext cx="2304940" cy="63790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635707" y="1391880"/>
            <a:ext cx="2244402" cy="9568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651623" y="2146305"/>
            <a:ext cx="2259193" cy="138699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620295" y="2362094"/>
            <a:ext cx="2275099" cy="73712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625827" y="3525206"/>
            <a:ext cx="2270674" cy="32417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636814" y="2386904"/>
            <a:ext cx="2237004" cy="239204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624720" y="3525204"/>
            <a:ext cx="2260299" cy="202069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582387" y="2083619"/>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588158" y="3654438"/>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21996" y="5304779"/>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4872530" y="1393256"/>
            <a:ext cx="766829" cy="766830"/>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4861549" y="4784572"/>
            <a:ext cx="766829" cy="766830"/>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4797226" y="4757473"/>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308165" y="525773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4863383" y="3091943"/>
            <a:ext cx="766829" cy="766830"/>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055594" y="305628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306102"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09806"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063587" y="358136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4868880" y="2210539"/>
            <a:ext cx="766829" cy="766830"/>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4863572" y="3903252"/>
            <a:ext cx="766829" cy="766830"/>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4789146" y="5563799"/>
            <a:ext cx="936055" cy="855428"/>
            <a:chOff x="5067881" y="4730840"/>
            <a:chExt cx="986608" cy="901627"/>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545127" y="1511920"/>
            <a:ext cx="2322646" cy="6986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554211" y="2937871"/>
            <a:ext cx="2332437" cy="431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553105" y="3138279"/>
            <a:ext cx="2323371" cy="76078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551998" y="4564464"/>
            <a:ext cx="2318542" cy="11078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565142" y="4742493"/>
            <a:ext cx="2286031" cy="84015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519216" y="6165657"/>
            <a:ext cx="2330851" cy="19123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628697" y="2200872"/>
            <a:ext cx="2261036" cy="194117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621952" y="2963323"/>
            <a:ext cx="2258157" cy="236538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616292" y="3899065"/>
            <a:ext cx="2263818" cy="23546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610471" y="4672855"/>
            <a:ext cx="2275700" cy="6444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635707" y="5312247"/>
            <a:ext cx="2233370" cy="103219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617015" y="4141938"/>
            <a:ext cx="2264752" cy="1448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7906024" y="31370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7904918" y="2345709"/>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300256" y="234570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8695595" y="234570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7904918"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300256"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8695595" y="27410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300256" y="313638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8695595" y="31363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7875860" y="2745003"/>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300256" y="235702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7906024" y="493818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7904918" y="4146882"/>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300256" y="414688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8695595" y="414688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7904918" y="454222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300256" y="454222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8695595" y="454221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300256" y="4937558"/>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8695595" y="4937557"/>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3E982ABA-E80F-4109-8F8F-A7A0DFE080C5}"/>
              </a:ext>
            </a:extLst>
          </p:cNvPr>
          <p:cNvSpPr txBox="1"/>
          <p:nvPr/>
        </p:nvSpPr>
        <p:spPr>
          <a:xfrm>
            <a:off x="4427783" y="6394627"/>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27" name="텍스트 개체 틀 26">
            <a:extLst>
              <a:ext uri="{FF2B5EF4-FFF2-40B4-BE49-F238E27FC236}">
                <a16:creationId xmlns:a16="http://schemas.microsoft.com/office/drawing/2014/main" id="{5DAEE0A0-1360-48A2-83FC-096A452C5334}"/>
              </a:ext>
            </a:extLst>
          </p:cNvPr>
          <p:cNvSpPr>
            <a:spLocks noGrp="1"/>
          </p:cNvSpPr>
          <p:nvPr>
            <p:ph type="body" sz="quarter" idx="19"/>
          </p:nvPr>
        </p:nvSpPr>
        <p:spPr/>
        <p:txBody>
          <a:bodyPr/>
          <a:lstStyle/>
          <a:p>
            <a:r>
              <a:rPr lang="ko-KR" altLang="en-US"/>
              <a:t>합성곱 연산</a:t>
            </a:r>
          </a:p>
        </p:txBody>
      </p:sp>
      <p:sp>
        <p:nvSpPr>
          <p:cNvPr id="227" name="텍스트 개체 틀 4">
            <a:extLst>
              <a:ext uri="{FF2B5EF4-FFF2-40B4-BE49-F238E27FC236}">
                <a16:creationId xmlns:a16="http://schemas.microsoft.com/office/drawing/2014/main" id="{9E2D3AF4-71FF-4FC2-AF89-C9820CDBAE1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8" name="TextBox 27">
            <a:extLst>
              <a:ext uri="{FF2B5EF4-FFF2-40B4-BE49-F238E27FC236}">
                <a16:creationId xmlns:a16="http://schemas.microsoft.com/office/drawing/2014/main" id="{746CC122-AAFA-A52F-57E5-634E2BCB4683}"/>
              </a:ext>
            </a:extLst>
          </p:cNvPr>
          <p:cNvSpPr txBox="1"/>
          <p:nvPr/>
        </p:nvSpPr>
        <p:spPr>
          <a:xfrm>
            <a:off x="9309484" y="2981040"/>
            <a:ext cx="1867819" cy="2062103"/>
          </a:xfrm>
          <a:prstGeom prst="rect">
            <a:avLst/>
          </a:prstGeom>
          <a:noFill/>
        </p:spPr>
        <p:txBody>
          <a:bodyPr wrap="none" rtlCol="0">
            <a:spAutoFit/>
          </a:bodyPr>
          <a:lstStyle/>
          <a:p>
            <a:pPr algn="l"/>
            <a:r>
              <a:rPr lang="en-US" altLang="ko-KR" sz="1600">
                <a:latin typeface="Consolas" panose="020B0609020204030204" pitchFamily="49" charset="0"/>
              </a:rPr>
              <a:t>[[ 3. -1.  3.]</a:t>
            </a:r>
          </a:p>
          <a:p>
            <a:pPr algn="l"/>
            <a:r>
              <a:rPr lang="en-US" altLang="ko-KR" sz="1600">
                <a:latin typeface="Consolas" panose="020B0609020204030204" pitchFamily="49" charset="0"/>
              </a:rPr>
              <a:t> [-2.  0.  2.]</a:t>
            </a:r>
          </a:p>
          <a:p>
            <a:pPr algn="l"/>
            <a:r>
              <a:rPr lang="en-US" altLang="ko-KR" sz="1600">
                <a:latin typeface="Consolas" panose="020B0609020204030204" pitchFamily="49" charset="0"/>
              </a:rPr>
              <a:t> [ 1.  3.  4.]]</a:t>
            </a:r>
          </a:p>
          <a:p>
            <a:pPr algn="l"/>
            <a:endParaRPr lang="en-US" altLang="ko-KR" sz="1600">
              <a:latin typeface="Consolas" panose="020B0609020204030204" pitchFamily="49" charset="0"/>
            </a:endParaRPr>
          </a:p>
          <a:p>
            <a:pPr algn="l"/>
            <a:endParaRPr lang="en-US" altLang="ko-KR" sz="1600">
              <a:latin typeface="Consolas" panose="020B0609020204030204" pitchFamily="49" charset="0"/>
            </a:endParaRPr>
          </a:p>
          <a:p>
            <a:pPr algn="l"/>
            <a:r>
              <a:rPr lang="en-US" altLang="ko-KR" sz="1600">
                <a:latin typeface="Consolas" panose="020B0609020204030204" pitchFamily="49" charset="0"/>
              </a:rPr>
              <a:t>[[7. 5. 7.]</a:t>
            </a:r>
          </a:p>
          <a:p>
            <a:pPr algn="l"/>
            <a:r>
              <a:rPr lang="en-US" altLang="ko-KR" sz="1600">
                <a:latin typeface="Consolas" panose="020B0609020204030204" pitchFamily="49" charset="0"/>
              </a:rPr>
              <a:t> [2. 6. 7.]</a:t>
            </a:r>
          </a:p>
          <a:p>
            <a:pPr algn="l"/>
            <a:r>
              <a:rPr lang="en-US" altLang="ko-KR" sz="1600">
                <a:latin typeface="Consolas" panose="020B0609020204030204" pitchFamily="49" charset="0"/>
              </a:rPr>
              <a:t> [5. 7. 8.]]</a:t>
            </a:r>
            <a:endParaRPr lang="ko-KR" altLang="en-US" sz="1600">
              <a:latin typeface="Consolas" panose="020B0609020204030204" pitchFamily="49" charset="0"/>
            </a:endParaRPr>
          </a:p>
        </p:txBody>
      </p:sp>
    </p:spTree>
    <p:extLst>
      <p:ext uri="{BB962C8B-B14F-4D97-AF65-F5344CB8AC3E}">
        <p14:creationId xmlns:p14="http://schemas.microsoft.com/office/powerpoint/2010/main" val="42195906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2557688" cy="400110"/>
          </a:xfrm>
          <a:prstGeom prst="rect">
            <a:avLst/>
          </a:prstGeom>
          <a:noFill/>
        </p:spPr>
        <p:txBody>
          <a:bodyPr wrap="none" rtlCol="0">
            <a:spAutoFit/>
          </a:bodyPr>
          <a:lstStyle/>
          <a:p>
            <a:pPr algn="l"/>
            <a:r>
              <a:rPr lang="en-US" altLang="ko-KR" sz="2000" b="1">
                <a:latin typeface="+mj-ea"/>
                <a:ea typeface="+mj-ea"/>
              </a:rPr>
              <a:t>Activation Function</a:t>
            </a:r>
            <a:endParaRPr lang="ko-KR" altLang="en-US" sz="2000" b="1">
              <a:latin typeface="+mj-ea"/>
              <a:ea typeface="+mj-ea"/>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548962"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547855"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1943193"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338532"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547855"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1943193"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338532"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1943193"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338532"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00155" y="2637062"/>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553516" y="4021968"/>
            <a:ext cx="1186015" cy="1186646"/>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1934610" y="4037066"/>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1938525" y="442669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307029" y="443177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5819700"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5819700"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215038"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610377"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5819700"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215038"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610377"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215038"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610377"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5826468" y="481327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5825361"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220700"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616038" y="402196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5825361" y="441730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220700" y="4417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616038" y="441730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220700" y="4812645"/>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616038" y="4812644"/>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041795" y="4410961"/>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077476" y="4502104"/>
            <a:ext cx="280031" cy="136179"/>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041795" y="2639545"/>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077476" y="2730688"/>
            <a:ext cx="280031" cy="136179"/>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3866760" y="2199052"/>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3829439" y="3950433"/>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733869" y="2835362"/>
            <a:ext cx="1307926" cy="18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437134" y="2835364"/>
            <a:ext cx="1382566" cy="18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757793" y="4608631"/>
            <a:ext cx="1284002" cy="1534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437134" y="4608631"/>
            <a:ext cx="1388227" cy="6346"/>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6F1D19E-458C-4DD8-A438-FCE8A4B055DB}"/>
              </a:ext>
            </a:extLst>
          </p:cNvPr>
          <p:cNvSpPr>
            <a:spLocks noGrp="1"/>
          </p:cNvSpPr>
          <p:nvPr>
            <p:ph type="body" sz="quarter" idx="19"/>
          </p:nvPr>
        </p:nvSpPr>
        <p:spPr/>
        <p:txBody>
          <a:bodyPr/>
          <a:lstStyle/>
          <a:p>
            <a:r>
              <a:rPr lang="ko-KR" altLang="en-US"/>
              <a:t>합성곱 연산</a:t>
            </a:r>
          </a:p>
        </p:txBody>
      </p:sp>
      <p:sp>
        <p:nvSpPr>
          <p:cNvPr id="62" name="텍스트 개체 틀 4">
            <a:extLst>
              <a:ext uri="{FF2B5EF4-FFF2-40B4-BE49-F238E27FC236}">
                <a16:creationId xmlns:a16="http://schemas.microsoft.com/office/drawing/2014/main" id="{83FF6C09-AD27-4C41-B985-408DF3832CA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4EF85B72-C800-425C-BC21-2455DD0C51A0}"/>
              </a:ext>
            </a:extLst>
          </p:cNvPr>
          <p:cNvSpPr txBox="1"/>
          <p:nvPr/>
        </p:nvSpPr>
        <p:spPr>
          <a:xfrm>
            <a:off x="7365268" y="620688"/>
            <a:ext cx="2223686" cy="461665"/>
          </a:xfrm>
          <a:prstGeom prst="rect">
            <a:avLst/>
          </a:prstGeom>
          <a:noFill/>
        </p:spPr>
        <p:txBody>
          <a:bodyPr wrap="none" rtlCol="0">
            <a:spAutoFit/>
          </a:bodyPr>
          <a:lstStyle/>
          <a:p>
            <a:pPr algn="l"/>
            <a:r>
              <a:rPr lang="en-US" altLang="ko-KR" sz="2400">
                <a:latin typeface="Consolas" panose="020B0609020204030204" pitchFamily="49" charset="0"/>
              </a:rPr>
              <a:t>00000010  +2</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482B282B-BAA6-4CDF-8538-B0E76416E846}"/>
              </a:ext>
            </a:extLst>
          </p:cNvPr>
          <p:cNvSpPr txBox="1"/>
          <p:nvPr/>
        </p:nvSpPr>
        <p:spPr>
          <a:xfrm>
            <a:off x="7365268" y="1082353"/>
            <a:ext cx="2223686" cy="461665"/>
          </a:xfrm>
          <a:prstGeom prst="rect">
            <a:avLst/>
          </a:prstGeom>
          <a:noFill/>
        </p:spPr>
        <p:txBody>
          <a:bodyPr wrap="none" rtlCol="0">
            <a:spAutoFit/>
          </a:bodyPr>
          <a:lstStyle/>
          <a:p>
            <a:pPr algn="l"/>
            <a:r>
              <a:rPr lang="en-US" altLang="ko-KR" sz="2400">
                <a:latin typeface="Consolas" panose="020B0609020204030204" pitchFamily="49" charset="0"/>
              </a:rPr>
              <a:t>11111110  -2</a:t>
            </a:r>
            <a:endParaRPr lang="ko-KR" altLang="en-US" sz="2400">
              <a:latin typeface="Consolas" panose="020B0609020204030204" pitchFamily="49" charset="0"/>
            </a:endParaRPr>
          </a:p>
        </p:txBody>
      </p:sp>
      <p:sp>
        <p:nvSpPr>
          <p:cNvPr id="63" name="TextBox 62">
            <a:extLst>
              <a:ext uri="{FF2B5EF4-FFF2-40B4-BE49-F238E27FC236}">
                <a16:creationId xmlns:a16="http://schemas.microsoft.com/office/drawing/2014/main" id="{80E87EBD-12B2-4BF6-A433-ADF66E433A24}"/>
              </a:ext>
            </a:extLst>
          </p:cNvPr>
          <p:cNvSpPr txBox="1"/>
          <p:nvPr/>
        </p:nvSpPr>
        <p:spPr>
          <a:xfrm>
            <a:off x="7964506" y="1423406"/>
            <a:ext cx="694421" cy="461665"/>
          </a:xfrm>
          <a:prstGeom prst="rect">
            <a:avLst/>
          </a:prstGeom>
          <a:noFill/>
        </p:spPr>
        <p:txBody>
          <a:bodyPr wrap="none" rtlCol="0">
            <a:spAutoFit/>
          </a:bodyPr>
          <a:lstStyle/>
          <a:p>
            <a:pPr algn="l"/>
            <a:r>
              <a:rPr lang="en-US" altLang="ko-KR" sz="2400">
                <a:latin typeface="Consolas" panose="020B0609020204030204" pitchFamily="49" charset="0"/>
              </a:rPr>
              <a:t>254</a:t>
            </a:r>
            <a:endParaRPr lang="ko-KR" altLang="en-US" sz="2400">
              <a:latin typeface="Consolas" panose="020B0609020204030204" pitchFamily="49" charset="0"/>
            </a:endParaRPr>
          </a:p>
        </p:txBody>
      </p:sp>
    </p:spTree>
    <p:extLst>
      <p:ext uri="{BB962C8B-B14F-4D97-AF65-F5344CB8AC3E}">
        <p14:creationId xmlns:p14="http://schemas.microsoft.com/office/powerpoint/2010/main" val="13915889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24508" y="836712"/>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689391" y="1355851"/>
            <a:ext cx="8527218" cy="467820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867583" eaLnBrk="0" fontAlgn="base" hangingPunct="0">
              <a:spcBef>
                <a:spcPct val="0"/>
              </a:spcBef>
              <a:spcAft>
                <a:spcPct val="0"/>
              </a:spcAft>
            </a:pPr>
            <a:r>
              <a:rPr lang="ko-KR" altLang="ko-KR" sz="1600" err="1">
                <a:solidFill>
                  <a:srgbClr val="202124"/>
                </a:solidFill>
                <a:latin typeface="Arial" panose="020B0604020202020204" pitchFamily="34" charset="0"/>
                <a:ea typeface="Roboto"/>
              </a:rPr>
              <a:t>Arguments</a:t>
            </a:r>
            <a:r>
              <a:rPr lang="ko-KR" altLang="ko-KR" sz="1600">
                <a:solidFill>
                  <a:srgbClr val="202124"/>
                </a:solidFill>
                <a:latin typeface="Arial" panose="020B0604020202020204" pitchFamily="34" charset="0"/>
                <a:ea typeface="Roboto"/>
              </a:rPr>
              <a:t>:</a:t>
            </a: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filters</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dimensionality</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space</a:t>
            </a:r>
            <a:r>
              <a:rPr lang="ko-KR" altLang="ko-KR" sz="1600">
                <a:solidFill>
                  <a:srgbClr val="202124"/>
                </a:solidFill>
                <a:ea typeface="Roboto"/>
              </a:rPr>
              <a:t> (</a:t>
            </a:r>
            <a:r>
              <a:rPr lang="ko-KR" altLang="ko-KR" sz="1600" err="1">
                <a:solidFill>
                  <a:srgbClr val="202124"/>
                </a:solidFill>
                <a:ea typeface="Roboto"/>
              </a:rPr>
              <a:t>i.e</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number</a:t>
            </a:r>
            <a:r>
              <a:rPr lang="ko-KR" altLang="ko-KR" sz="1600">
                <a:solidFill>
                  <a:srgbClr val="202124"/>
                </a:solidFill>
                <a:ea typeface="Roboto"/>
              </a:rPr>
              <a:t> of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filters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kernel_size</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2D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window</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strides</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strides</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along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ea typeface="Roboto"/>
              </a:rPr>
              <a:t> </a:t>
            </a:r>
            <a:r>
              <a:rPr lang="ko-KR" altLang="ko-KR" sz="1600" err="1">
                <a:solidFill>
                  <a:srgbClr val="202124"/>
                </a:solidFill>
                <a:ea typeface="Roboto"/>
              </a:rPr>
              <a:t>stride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 1 </a:t>
            </a:r>
            <a:r>
              <a:rPr lang="ko-KR" altLang="ko-KR" sz="1600" err="1">
                <a:solidFill>
                  <a:srgbClr val="202124"/>
                </a:solidFill>
                <a:ea typeface="Roboto"/>
              </a:rPr>
              <a:t>is</a:t>
            </a:r>
            <a:r>
              <a:rPr lang="ko-KR" altLang="ko-KR" sz="1600">
                <a:solidFill>
                  <a:srgbClr val="202124"/>
                </a:solidFill>
                <a:ea typeface="Roboto"/>
              </a:rPr>
              <a:t> </a:t>
            </a:r>
            <a:r>
              <a:rPr lang="ko-KR" altLang="ko-KR" sz="1600" err="1">
                <a:solidFill>
                  <a:srgbClr val="202124"/>
                </a:solidFill>
                <a:ea typeface="Roboto"/>
              </a:rPr>
              <a:t>incompatible</a:t>
            </a:r>
            <a:r>
              <a:rPr lang="ko-KR" altLang="ko-KR" sz="1600">
                <a:solidFill>
                  <a:srgbClr val="202124"/>
                </a:solidFill>
                <a:ea typeface="Roboto"/>
              </a:rPr>
              <a:t> </a:t>
            </a:r>
            <a:r>
              <a:rPr lang="ko-KR" altLang="ko-KR" sz="1600" err="1">
                <a:solidFill>
                  <a:srgbClr val="202124"/>
                </a:solidFill>
                <a:ea typeface="Roboto"/>
              </a:rPr>
              <a:t>with</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dilation_rate</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 1.</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padding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valid</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same</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case-insensitive</a:t>
            </a:r>
            <a:r>
              <a:rPr lang="ko-KR" altLang="ko-KR" sz="1600">
                <a:solidFill>
                  <a:srgbClr val="202124"/>
                </a:solidFill>
                <a:latin typeface="Arial" panose="020B0604020202020204" pitchFamily="34" charset="0"/>
                <a:ea typeface="Roboto"/>
              </a:rPr>
              <a:t>).</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data_format</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string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default</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The </a:t>
            </a:r>
            <a:r>
              <a:rPr lang="ko-KR" altLang="ko-KR" sz="1600" err="1">
                <a:solidFill>
                  <a:srgbClr val="202124"/>
                </a:solidFill>
                <a:ea typeface="Roboto"/>
              </a:rPr>
              <a:t>ordering</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inputs</a:t>
            </a:r>
            <a:r>
              <a:rPr lang="ko-KR" altLang="ko-KR" sz="1600">
                <a:solidFill>
                  <a:srgbClr val="202124"/>
                </a:solidFill>
                <a:ea typeface="Roboto"/>
              </a:rPr>
              <a:t>.</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while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defaults</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image_data_format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found</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your</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Keras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config</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file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at</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keras.json</a:t>
            </a:r>
            <a:r>
              <a:rPr lang="ko-KR" altLang="ko-KR" sz="1600">
                <a:solidFill>
                  <a:srgbClr val="202124"/>
                </a:solidFill>
                <a:ea typeface="Roboto"/>
              </a:rPr>
              <a:t>. </a:t>
            </a:r>
            <a:r>
              <a:rPr lang="ko-KR" altLang="ko-KR" sz="1600" err="1">
                <a:solidFill>
                  <a:srgbClr val="202124"/>
                </a:solidFill>
                <a:ea typeface="Roboto"/>
              </a:rPr>
              <a:t>If</a:t>
            </a:r>
            <a:r>
              <a:rPr lang="ko-KR" altLang="ko-KR" sz="1600">
                <a:solidFill>
                  <a:srgbClr val="202124"/>
                </a:solidFill>
                <a:ea typeface="Roboto"/>
              </a:rPr>
              <a:t> </a:t>
            </a:r>
            <a:r>
              <a:rPr lang="ko-KR" altLang="ko-KR" sz="1600" err="1">
                <a:solidFill>
                  <a:srgbClr val="202124"/>
                </a:solidFill>
                <a:ea typeface="Roboto"/>
              </a:rPr>
              <a:t>you</a:t>
            </a:r>
            <a:r>
              <a:rPr lang="ko-KR" altLang="ko-KR" sz="1600">
                <a:solidFill>
                  <a:srgbClr val="202124"/>
                </a:solidFill>
                <a:ea typeface="Roboto"/>
              </a:rPr>
              <a:t> </a:t>
            </a:r>
            <a:r>
              <a:rPr lang="ko-KR" altLang="ko-KR" sz="1600" err="1">
                <a:solidFill>
                  <a:srgbClr val="202124"/>
                </a:solidFill>
                <a:ea typeface="Roboto"/>
              </a:rPr>
              <a:t>never</a:t>
            </a:r>
            <a:r>
              <a:rPr lang="ko-KR" altLang="ko-KR" sz="1600">
                <a:solidFill>
                  <a:srgbClr val="202124"/>
                </a:solidFill>
                <a:ea typeface="Roboto"/>
              </a:rPr>
              <a:t> </a:t>
            </a:r>
            <a:r>
              <a:rPr lang="ko-KR" altLang="ko-KR" sz="1600" err="1">
                <a:solidFill>
                  <a:srgbClr val="202124"/>
                </a:solidFill>
                <a:ea typeface="Roboto"/>
              </a:rPr>
              <a:t>set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then</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will</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channels_last</a:t>
            </a:r>
            <a:r>
              <a:rPr lang="ko-KR" altLang="ko-KR" sz="1600">
                <a:solidFill>
                  <a:srgbClr val="202124"/>
                </a:solidFill>
                <a:ea typeface="Roboto"/>
              </a:rPr>
              <a:t>".</a:t>
            </a:r>
            <a:endParaRPr lang="ko-KR" altLang="ko-KR" sz="1600">
              <a:solidFill>
                <a:srgbClr val="202124"/>
              </a:solidFill>
              <a:latin typeface="Arial" panose="020B0604020202020204" pitchFamily="34" charset="0"/>
              <a:ea typeface="Roboto"/>
            </a:endParaRPr>
          </a:p>
        </p:txBody>
      </p:sp>
      <p:sp>
        <p:nvSpPr>
          <p:cNvPr id="2" name="텍스트 개체 틀 1">
            <a:extLst>
              <a:ext uri="{FF2B5EF4-FFF2-40B4-BE49-F238E27FC236}">
                <a16:creationId xmlns:a16="http://schemas.microsoft.com/office/drawing/2014/main" id="{33718671-F124-4237-B34A-DFA5C5086A24}"/>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07C2EDF-F28D-4B2A-B1B7-438E68BD9FD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9663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6" y="1152972"/>
            <a:ext cx="7468926" cy="880819"/>
          </a:xfrm>
          <a:prstGeom prst="rect">
            <a:avLst/>
          </a:prstGeom>
        </p:spPr>
        <p:txBody>
          <a:bodyPr wrap="square">
            <a:spAutoFit/>
          </a:bodyPr>
          <a:lstStyle/>
          <a:p>
            <a:r>
              <a:rPr lang="ko-KR" altLang="en-US" sz="1708" i="1">
                <a:latin typeface="+mj-ea"/>
                <a:ea typeface="+mj-ea"/>
              </a:rPr>
              <a:t>결정 트리</a:t>
            </a:r>
            <a:r>
              <a:rPr lang="en-US" altLang="ko-KR" sz="1708" i="1">
                <a:latin typeface="+mj-ea"/>
                <a:ea typeface="+mj-ea"/>
              </a:rPr>
              <a:t>(decision tree) </a:t>
            </a:r>
            <a:r>
              <a:rPr lang="ko-KR" altLang="en-US" sz="1708" i="1">
                <a:latin typeface="+mj-ea"/>
                <a:ea typeface="+mj-ea"/>
              </a:rPr>
              <a:t>는 플로우차트와 같은 구조를 가진다</a:t>
            </a:r>
            <a:r>
              <a:rPr lang="en-US" altLang="ko-KR" sz="1708" i="1">
                <a:latin typeface="+mj-ea"/>
                <a:ea typeface="+mj-ea"/>
              </a:rPr>
              <a:t>. </a:t>
            </a:r>
            <a:r>
              <a:rPr lang="ko-KR" altLang="en-US" sz="1708" i="1">
                <a:latin typeface="+mj-ea"/>
                <a:ea typeface="+mj-ea"/>
              </a:rPr>
              <a:t>특히 랜덤 포레스트</a:t>
            </a:r>
            <a:r>
              <a:rPr lang="en-US" altLang="ko-KR" sz="1708" i="1">
                <a:latin typeface="+mj-ea"/>
                <a:ea typeface="+mj-ea"/>
              </a:rPr>
              <a:t>(Random Forest) </a:t>
            </a:r>
            <a:r>
              <a:rPr lang="ko-KR" altLang="en-US" sz="1708" i="1">
                <a:latin typeface="+mj-ea"/>
                <a:ea typeface="+mj-ea"/>
              </a:rPr>
              <a:t>알고리즘은 결정 트리 학습에 기초한 것으로 안정적이고 실전에 유용하다</a:t>
            </a:r>
            <a:r>
              <a:rPr lang="en-US" altLang="ko-KR" sz="1708" i="1">
                <a:latin typeface="+mj-ea"/>
                <a:ea typeface="+mj-ea"/>
              </a:rPr>
              <a:t>.</a:t>
            </a:r>
            <a:endParaRPr lang="ko-KR" altLang="en-US" sz="1708">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46219" y="4793929"/>
            <a:ext cx="7930739" cy="1260602"/>
          </a:xfrm>
          <a:prstGeom prst="rect">
            <a:avLst/>
          </a:prstGeom>
          <a:noFill/>
        </p:spPr>
        <p:txBody>
          <a:bodyPr wrap="square" rtlCol="0">
            <a:spAutoFit/>
          </a:bodyPr>
          <a:lstStyle/>
          <a:p>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a:t>
            </a:r>
            <a:r>
              <a:rPr lang="ko-KR" altLang="en-US" sz="1898">
                <a:latin typeface="+mj-ea"/>
                <a:ea typeface="+mj-ea"/>
              </a:rPr>
              <a:t> 머신</a:t>
            </a:r>
            <a:r>
              <a:rPr lang="en-US" altLang="ko-KR" sz="1898">
                <a:latin typeface="+mj-ea"/>
                <a:ea typeface="+mj-ea"/>
              </a:rPr>
              <a:t>(gradient boosting machine) </a:t>
            </a:r>
            <a:r>
              <a:rPr lang="ko-KR" altLang="en-US" sz="1898">
                <a:latin typeface="+mj-ea"/>
                <a:ea typeface="+mj-ea"/>
              </a:rPr>
              <a:t>은 후에 나온 기법으로</a:t>
            </a:r>
            <a:r>
              <a:rPr lang="en-US" altLang="ko-KR" sz="1898">
                <a:latin typeface="+mj-ea"/>
                <a:ea typeface="+mj-ea"/>
              </a:rPr>
              <a:t>, </a:t>
            </a:r>
            <a:r>
              <a:rPr lang="ko-KR" altLang="en-US" sz="1898">
                <a:latin typeface="+mj-ea"/>
                <a:ea typeface="+mj-ea"/>
              </a:rPr>
              <a:t>이전 모델에서 놓친 데이터 포인트를 보완하는 새로운 모델을 반복적으로 훈련함으로써 머신 러닝 모델을 향상하는 방법인 </a:t>
            </a:r>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부스팅을</a:t>
            </a:r>
            <a:r>
              <a:rPr lang="ko-KR" altLang="en-US" sz="1898">
                <a:latin typeface="+mj-ea"/>
                <a:ea typeface="+mj-ea"/>
              </a:rPr>
              <a:t> 사용한다</a:t>
            </a:r>
            <a:r>
              <a:rPr lang="en-US" altLang="ko-KR" sz="1898">
                <a:latin typeface="+mj-ea"/>
                <a:ea typeface="+mj-ea"/>
              </a:rPr>
              <a:t>.</a:t>
            </a:r>
            <a:endParaRPr lang="ko-KR" altLang="en-US" sz="1898">
              <a:latin typeface="+mj-ea"/>
              <a:ea typeface="+mj-ea"/>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3999415" y="2222741"/>
            <a:ext cx="1359668" cy="355162"/>
          </a:xfrm>
          <a:prstGeom prst="rect">
            <a:avLst/>
          </a:prstGeom>
          <a:noFill/>
        </p:spPr>
        <p:txBody>
          <a:bodyPr wrap="none" rtlCol="0">
            <a:spAutoFit/>
          </a:bodyPr>
          <a:lstStyle/>
          <a:p>
            <a:pPr algn="l"/>
            <a:r>
              <a:rPr lang="ko-KR" altLang="en-US" sz="1708" b="1">
                <a:latin typeface="+mj-ea"/>
                <a:ea typeface="+mj-ea"/>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551643" y="254313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091697" y="2852936"/>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066427"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097756"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526373" y="3185464"/>
            <a:ext cx="1025270"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551644" y="3185464"/>
            <a:ext cx="1006059"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15984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526373"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2828764"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601986" y="4074706"/>
            <a:ext cx="623889" cy="355162"/>
          </a:xfrm>
          <a:prstGeom prst="rect">
            <a:avLst/>
          </a:prstGeom>
          <a:noFill/>
        </p:spPr>
        <p:txBody>
          <a:bodyPr wrap="none" rtlCol="0">
            <a:spAutoFit/>
          </a:bodyPr>
          <a:lstStyle/>
          <a:p>
            <a:pPr algn="l"/>
            <a:r>
              <a:rPr lang="ko-KR" altLang="en-US" sz="1708" b="1">
                <a:latin typeface="+mj-ea"/>
                <a:ea typeface="+mj-ea"/>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19117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557702"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4860093"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5633315"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3" name="텍스트 개체 틀 2">
            <a:extLst>
              <a:ext uri="{FF2B5EF4-FFF2-40B4-BE49-F238E27FC236}">
                <a16:creationId xmlns:a16="http://schemas.microsoft.com/office/drawing/2014/main" id="{3162A986-8684-4367-A52D-9BCB90516F1C}"/>
              </a:ext>
            </a:extLst>
          </p:cNvPr>
          <p:cNvSpPr>
            <a:spLocks noGrp="1"/>
          </p:cNvSpPr>
          <p:nvPr>
            <p:ph type="body" sz="quarter" idx="19"/>
          </p:nvPr>
        </p:nvSpPr>
        <p:spPr>
          <a:xfrm>
            <a:off x="276742" y="164293"/>
            <a:ext cx="7160533" cy="332399"/>
          </a:xfrm>
        </p:spPr>
        <p:txBody>
          <a:bodyPr/>
          <a:lstStyle/>
          <a:p>
            <a:r>
              <a:rPr lang="ko-KR" altLang="en-US" sz="2400" b="1">
                <a:solidFill>
                  <a:schemeClr val="tx1"/>
                </a:solidFill>
              </a:rPr>
              <a:t>결정 트리</a:t>
            </a:r>
            <a:r>
              <a:rPr lang="en-US" altLang="ko-KR" sz="2400" b="1">
                <a:solidFill>
                  <a:schemeClr val="tx1"/>
                </a:solidFill>
              </a:rPr>
              <a:t>, </a:t>
            </a:r>
            <a:r>
              <a:rPr lang="ko-KR" altLang="en-US" sz="2400" b="1">
                <a:solidFill>
                  <a:schemeClr val="tx1"/>
                </a:solidFill>
              </a:rPr>
              <a:t>랜덤 포레스트</a:t>
            </a:r>
            <a:r>
              <a:rPr lang="en-US" altLang="ko-KR" sz="2400" b="1">
                <a:solidFill>
                  <a:schemeClr val="tx1"/>
                </a:solidFill>
              </a:rPr>
              <a:t>, </a:t>
            </a:r>
            <a:r>
              <a:rPr lang="ko-KR" altLang="en-US" sz="2400" b="1">
                <a:solidFill>
                  <a:schemeClr val="tx1"/>
                </a:solidFill>
              </a:rPr>
              <a:t>그래디언트 부스팅 머신</a:t>
            </a:r>
          </a:p>
        </p:txBody>
      </p:sp>
      <p:sp>
        <p:nvSpPr>
          <p:cNvPr id="4" name="텍스트 개체 틀 3">
            <a:extLst>
              <a:ext uri="{FF2B5EF4-FFF2-40B4-BE49-F238E27FC236}">
                <a16:creationId xmlns:a16="http://schemas.microsoft.com/office/drawing/2014/main" id="{C8C37258-3D11-464F-A572-8AD6B8376F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12423502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78069" y="908720"/>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992010" y="1556792"/>
            <a:ext cx="7742033" cy="4468083"/>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70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activation</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use</a:t>
            </a:r>
            <a:r>
              <a:rPr lang="ko-KR" altLang="ko-KR" sz="1708">
                <a:solidFill>
                  <a:srgbClr val="202124"/>
                </a:solidFill>
                <a:ea typeface="Roboto"/>
              </a:rPr>
              <a:t>. </a:t>
            </a:r>
            <a:r>
              <a:rPr lang="ko-KR" altLang="ko-KR" sz="1708" err="1">
                <a:solidFill>
                  <a:srgbClr val="202124"/>
                </a:solidFill>
                <a:ea typeface="Roboto"/>
              </a:rPr>
              <a:t>If</a:t>
            </a:r>
            <a:r>
              <a:rPr lang="ko-KR" altLang="ko-KR" sz="1708">
                <a:solidFill>
                  <a:srgbClr val="202124"/>
                </a:solidFill>
                <a:ea typeface="Roboto"/>
              </a:rPr>
              <a:t> </a:t>
            </a:r>
            <a:r>
              <a:rPr lang="ko-KR" altLang="ko-KR" sz="1708" err="1">
                <a:solidFill>
                  <a:srgbClr val="202124"/>
                </a:solidFill>
                <a:ea typeface="Roboto"/>
              </a:rPr>
              <a:t>you</a:t>
            </a:r>
            <a:r>
              <a:rPr lang="ko-KR" altLang="ko-KR" sz="1708">
                <a:solidFill>
                  <a:srgbClr val="202124"/>
                </a:solidFill>
                <a:ea typeface="Roboto"/>
              </a:rPr>
              <a:t> </a:t>
            </a:r>
            <a:r>
              <a:rPr lang="ko-KR" altLang="ko-KR" sz="1708" err="1">
                <a:solidFill>
                  <a:srgbClr val="202124"/>
                </a:solidFill>
                <a:ea typeface="Roboto"/>
              </a:rPr>
              <a:t>don't</a:t>
            </a:r>
            <a:r>
              <a:rPr lang="ko-KR" altLang="ko-KR" sz="1708">
                <a:solidFill>
                  <a:srgbClr val="202124"/>
                </a:solidFill>
                <a:ea typeface="Roboto"/>
              </a:rPr>
              <a:t> </a:t>
            </a:r>
            <a:r>
              <a:rPr lang="ko-KR" altLang="ko-KR" sz="1708" err="1">
                <a:solidFill>
                  <a:srgbClr val="202124"/>
                </a:solidFill>
                <a:ea typeface="Roboto"/>
              </a:rPr>
              <a:t>specify</a:t>
            </a:r>
            <a:r>
              <a:rPr lang="ko-KR" altLang="ko-KR" sz="1708">
                <a:solidFill>
                  <a:srgbClr val="202124"/>
                </a:solidFill>
                <a:ea typeface="Roboto"/>
              </a:rPr>
              <a:t> </a:t>
            </a:r>
            <a:r>
              <a:rPr lang="ko-KR" altLang="ko-KR" sz="1708" err="1">
                <a:solidFill>
                  <a:srgbClr val="202124"/>
                </a:solidFill>
                <a:ea typeface="Roboto"/>
              </a:rPr>
              <a:t>anything</a:t>
            </a:r>
            <a:r>
              <a:rPr lang="ko-KR" altLang="ko-KR" sz="1708">
                <a:solidFill>
                  <a:srgbClr val="202124"/>
                </a:solidFill>
                <a:ea typeface="Roboto"/>
              </a:rPr>
              <a:t>, </a:t>
            </a:r>
            <a:r>
              <a:rPr lang="ko-KR" altLang="ko-KR" sz="1708" err="1">
                <a:solidFill>
                  <a:srgbClr val="202124"/>
                </a:solidFill>
                <a:ea typeface="Roboto"/>
              </a:rPr>
              <a:t>no</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is</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3"/>
              </a:rPr>
              <a:t>keras.activations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use_bias</a:t>
            </a:r>
            <a:r>
              <a:rPr lang="ko-KR" altLang="ko-KR" sz="1708">
                <a:solidFill>
                  <a:srgbClr val="202124"/>
                </a:solidFill>
                <a:ea typeface="Roboto"/>
              </a:rPr>
              <a:t>: </a:t>
            </a:r>
            <a:r>
              <a:rPr lang="ko-KR" altLang="ko-KR" sz="1708" err="1">
                <a:solidFill>
                  <a:srgbClr val="202124"/>
                </a:solidFill>
                <a:ea typeface="Roboto"/>
              </a:rPr>
              <a:t>Boolean</a:t>
            </a:r>
            <a:r>
              <a:rPr lang="ko-KR" altLang="ko-KR" sz="1708">
                <a:solidFill>
                  <a:srgbClr val="202124"/>
                </a:solidFill>
                <a:ea typeface="Roboto"/>
              </a:rPr>
              <a:t>, </a:t>
            </a:r>
            <a:r>
              <a:rPr lang="ko-KR" altLang="ko-KR" sz="1708" err="1">
                <a:solidFill>
                  <a:srgbClr val="202124"/>
                </a:solidFill>
                <a:ea typeface="Roboto"/>
              </a:rPr>
              <a:t>whether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layer</a:t>
            </a:r>
            <a:r>
              <a:rPr lang="ko-KR" altLang="ko-KR" sz="1708">
                <a:solidFill>
                  <a:srgbClr val="202124"/>
                </a:solidFill>
                <a:ea typeface="Roboto"/>
              </a:rPr>
              <a:t> </a:t>
            </a:r>
            <a:r>
              <a:rPr lang="ko-KR" altLang="ko-KR" sz="1708" err="1">
                <a:solidFill>
                  <a:srgbClr val="202124"/>
                </a:solidFill>
                <a:ea typeface="Roboto"/>
              </a:rPr>
              <a:t>uses</a:t>
            </a:r>
            <a:r>
              <a:rPr lang="ko-KR" altLang="ko-KR" sz="1708">
                <a:solidFill>
                  <a:srgbClr val="202124"/>
                </a:solidFill>
                <a:ea typeface="Roboto"/>
              </a:rPr>
              <a:t> </a:t>
            </a:r>
            <a:r>
              <a:rPr lang="ko-KR" altLang="ko-KR" sz="1708" err="1">
                <a:solidFill>
                  <a:srgbClr val="202124"/>
                </a:solidFill>
                <a:ea typeface="Roboto"/>
              </a:rPr>
              <a:t>a</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ko-KR" altLang="ko-KR" sz="1708">
              <a:solidFill>
                <a:srgbClr val="202124"/>
              </a:solidFill>
              <a:latin typeface="Arial" panose="020B0604020202020204" pitchFamily="34" charset="0"/>
              <a:ea typeface="Roboto"/>
            </a:endParaRPr>
          </a:p>
          <a:p>
            <a:pPr defTabSz="867583" eaLnBrk="0" fontAlgn="base" hangingPunct="0">
              <a:spcBef>
                <a:spcPct val="0"/>
              </a:spcBef>
              <a:spcAft>
                <a:spcPct val="0"/>
              </a:spcAft>
            </a:pPr>
            <a:endParaRPr lang="ko-KR" altLang="ko-KR" sz="1708">
              <a:latin typeface="Arial" panose="020B0604020202020204" pitchFamily="34" charset="0"/>
            </a:endParaRPr>
          </a:p>
        </p:txBody>
      </p:sp>
      <p:sp>
        <p:nvSpPr>
          <p:cNvPr id="3" name="텍스트 개체 틀 2">
            <a:extLst>
              <a:ext uri="{FF2B5EF4-FFF2-40B4-BE49-F238E27FC236}">
                <a16:creationId xmlns:a16="http://schemas.microsoft.com/office/drawing/2014/main" id="{55DE0B4F-29EC-4998-9BD9-7132CC36F619}"/>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9C6A78E-AAD1-44DB-B413-08020DA2D6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0068685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1016732"/>
            <a:ext cx="8307766" cy="2554545"/>
          </a:xfrm>
          <a:prstGeom prst="rect">
            <a:avLst/>
          </a:prstGeom>
          <a:solidFill>
            <a:srgbClr val="E2E2F6"/>
          </a:solidFill>
        </p:spPr>
        <p:txBody>
          <a:bodyPr wrap="square">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tensorflow</a:t>
            </a:r>
            <a:r>
              <a:rPr lang="en-US" altLang="ko-KR" sz="1600">
                <a:latin typeface="Consolas" panose="020B0609020204030204" pitchFamily="49" charset="0"/>
              </a:rPr>
              <a:t> as </a:t>
            </a:r>
            <a:r>
              <a:rPr lang="en-US" altLang="ko-KR" sz="1600" err="1">
                <a:latin typeface="Consolas" panose="020B0609020204030204" pitchFamily="49" charset="0"/>
              </a:rPr>
              <a:t>tf</a:t>
            </a:r>
            <a:endParaRPr lang="en-US" altLang="ko-KR" sz="1600">
              <a:latin typeface="Consolas" panose="020B0609020204030204" pitchFamily="49" charset="0"/>
            </a:endParaRPr>
          </a:p>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a:t>
            </a:r>
          </a:p>
          <a:p>
            <a:r>
              <a:rPr lang="en-US" altLang="ko-KR" sz="1600">
                <a:latin typeface="Consolas" panose="020B0609020204030204" pitchFamily="49" charset="0"/>
              </a:rPr>
              <a:t>import </a:t>
            </a:r>
            <a:r>
              <a:rPr lang="en-US" altLang="ko-KR" sz="1600" err="1">
                <a:latin typeface="Consolas" panose="020B0609020204030204" pitchFamily="49" charset="0"/>
              </a:rPr>
              <a:t>keras</a:t>
            </a:r>
            <a:endParaRPr lang="en-US" altLang="ko-KR" sz="1600">
              <a:latin typeface="Consolas" panose="020B0609020204030204" pitchFamily="49" charset="0"/>
            </a:endParaRPr>
          </a:p>
          <a:p>
            <a:r>
              <a:rPr lang="en-US" altLang="ko-KR" sz="1600">
                <a:latin typeface="Consolas" panose="020B0609020204030204" pitchFamily="49" charset="0"/>
              </a:rPr>
              <a:t>from </a:t>
            </a:r>
            <a:r>
              <a:rPr lang="en-US" altLang="ko-KR" sz="1600" err="1">
                <a:latin typeface="Consolas" panose="020B0609020204030204" pitchFamily="49" charset="0"/>
              </a:rPr>
              <a:t>keras.layers</a:t>
            </a:r>
            <a:r>
              <a:rPr lang="en-US" altLang="ko-KR" sz="1600">
                <a:latin typeface="Consolas" panose="020B0609020204030204" pitchFamily="49" charset="0"/>
              </a:rPr>
              <a:t> import *</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r>
              <a:rPr lang="en-US" altLang="ko-KR" sz="1600">
                <a:latin typeface="Consolas" panose="020B0609020204030204" pitchFamily="49" charset="0"/>
              </a:rPr>
              <a:t>image = </a:t>
            </a:r>
            <a:r>
              <a:rPr lang="en-US" altLang="ko-KR" sz="1600" err="1">
                <a:latin typeface="Consolas" panose="020B0609020204030204" pitchFamily="49" charset="0"/>
              </a:rPr>
              <a:t>tf.constant</a:t>
            </a:r>
            <a:r>
              <a:rPr lang="en-US" altLang="ko-KR" sz="1600">
                <a:latin typeface="Consolas" panose="020B0609020204030204" pitchFamily="49" charset="0"/>
              </a:rPr>
              <a:t>([[[[1],[2],[3]],</a:t>
            </a:r>
          </a:p>
          <a:p>
            <a:r>
              <a:rPr lang="en-US" altLang="ko-KR" sz="1600">
                <a:latin typeface="Consolas" panose="020B0609020204030204" pitchFamily="49" charset="0"/>
              </a:rPr>
              <a:t>                      [[4],[5],[6]],</a:t>
            </a:r>
          </a:p>
          <a:p>
            <a:r>
              <a:rPr lang="en-US" altLang="ko-KR" sz="1600">
                <a:latin typeface="Consolas" panose="020B0609020204030204" pitchFamily="49" charset="0"/>
              </a:rPr>
              <a:t>                      [[7],[8],[9]]]], </a:t>
            </a:r>
            <a:r>
              <a:rPr lang="en-US" altLang="ko-KR" sz="1600" err="1">
                <a:latin typeface="Consolas" panose="020B0609020204030204" pitchFamily="49" charset="0"/>
              </a:rPr>
              <a:t>dtype</a:t>
            </a:r>
            <a:r>
              <a:rPr lang="en-US" altLang="ko-KR" sz="1600">
                <a:latin typeface="Consolas" panose="020B0609020204030204" pitchFamily="49" charset="0"/>
              </a:rPr>
              <a:t>=np.float32)</a:t>
            </a:r>
          </a:p>
          <a:p>
            <a:r>
              <a:rPr lang="en-US" altLang="ko-KR" sz="1600">
                <a:latin typeface="Consolas" panose="020B0609020204030204" pitchFamily="49" charset="0"/>
              </a:rPr>
              <a:t>print(</a:t>
            </a:r>
            <a:r>
              <a:rPr lang="en-US" altLang="ko-KR" sz="1600" err="1">
                <a:latin typeface="Consolas" panose="020B0609020204030204" pitchFamily="49" charset="0"/>
              </a:rPr>
              <a:t>image.shape</a:t>
            </a:r>
            <a:r>
              <a:rPr lang="en-US" altLang="ko-KR" sz="1600">
                <a:latin typeface="Consolas" panose="020B0609020204030204" pitchFamily="49" charset="0"/>
              </a:rPr>
              <a:t>)</a:t>
            </a:r>
          </a:p>
          <a:p>
            <a:r>
              <a:rPr lang="en-US" altLang="ko-KR" sz="1600" err="1">
                <a:latin typeface="Consolas" panose="020B0609020204030204" pitchFamily="49" charset="0"/>
              </a:rPr>
              <a:t>plt.imshow</a:t>
            </a:r>
            <a:r>
              <a:rPr lang="en-US" altLang="ko-KR" sz="1600">
                <a:latin typeface="Consolas" panose="020B0609020204030204" pitchFamily="49" charset="0"/>
              </a:rPr>
              <a:t>(</a:t>
            </a:r>
            <a:r>
              <a:rPr lang="en-US" altLang="ko-KR" sz="1600" err="1">
                <a:latin typeface="Consolas" panose="020B0609020204030204" pitchFamily="49" charset="0"/>
              </a:rPr>
              <a:t>image.numpy</a:t>
            </a:r>
            <a:r>
              <a:rPr lang="en-US" altLang="ko-KR" sz="1600">
                <a:latin typeface="Consolas" panose="020B0609020204030204" pitchFamily="49" charset="0"/>
              </a:rPr>
              <a:t>().reshape(3,3), </a:t>
            </a:r>
            <a:r>
              <a:rPr lang="en-US" altLang="ko-KR" sz="1600" err="1">
                <a:latin typeface="Consolas" panose="020B0609020204030204" pitchFamily="49" charset="0"/>
              </a:rPr>
              <a:t>cmap</a:t>
            </a:r>
            <a:r>
              <a:rPr lang="en-US" altLang="ko-KR" sz="1600">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799117" y="3645024"/>
            <a:ext cx="4826416" cy="355162"/>
          </a:xfrm>
          <a:prstGeom prst="rect">
            <a:avLst/>
          </a:prstGeom>
          <a:noFill/>
        </p:spPr>
        <p:txBody>
          <a:bodyPr wrap="square" rtlCol="0">
            <a:spAutoFit/>
          </a:bodyPr>
          <a:lstStyle/>
          <a:p>
            <a:r>
              <a:rPr lang="en-US" altLang="ko-KR" sz="1708">
                <a:latin typeface="Consolas" panose="020B0609020204030204" pitchFamily="49" charset="0"/>
              </a:rPr>
              <a:t>(1, 3, 3, 1)</a:t>
            </a:r>
            <a:endParaRPr lang="ko-KR" altLang="en-US" sz="1708">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7" y="3939639"/>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CFC5239-EBDE-48B7-B347-042438ED44C6}"/>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49EE7BD7-441D-4847-8688-EF8E54643BB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71440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63858-3AE3-4C10-AA48-D462EAE091A4}"/>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1</a:t>
            </a:r>
            <a:r>
              <a:rPr lang="ko-KR" altLang="en-US" sz="2000" b="1">
                <a:latin typeface="+mj-ea"/>
                <a:ea typeface="+mj-ea"/>
              </a:rPr>
              <a:t>차원 배열</a:t>
            </a:r>
            <a:endParaRPr lang="en-US" altLang="ko-KR" sz="2000" b="1">
              <a:latin typeface="+mj-ea"/>
              <a:ea typeface="+mj-ea"/>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134243" y="2744777"/>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1</a:t>
            </a:r>
            <a:endParaRPr lang="ko-KR" altLang="en-US" sz="4554">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9" y="1847044"/>
            <a:ext cx="5529945" cy="384401"/>
          </a:xfrm>
          <a:prstGeom prst="rect">
            <a:avLst/>
          </a:prstGeom>
          <a:noFill/>
        </p:spPr>
        <p:txBody>
          <a:bodyPr wrap="square">
            <a:spAutoFit/>
          </a:bodyPr>
          <a:lstStyle/>
          <a:p>
            <a:r>
              <a:rPr lang="en-US" altLang="ko-KR" sz="1898">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274501" y="2744776"/>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2</a:t>
            </a:r>
            <a:endParaRPr lang="ko-KR" altLang="en-US" sz="4554">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374952" y="2306766"/>
            <a:ext cx="665567"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515209" y="2306765"/>
            <a:ext cx="665567"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29387DF-58FD-4677-82DB-929CE7BB4AA1}"/>
              </a:ext>
            </a:extLst>
          </p:cNvPr>
          <p:cNvSpPr>
            <a:spLocks noGrp="1"/>
          </p:cNvSpPr>
          <p:nvPr>
            <p:ph type="body" sz="quarter" idx="19"/>
          </p:nvPr>
        </p:nvSpPr>
        <p:spPr/>
        <p:txBody>
          <a:bodyPr/>
          <a:lstStyle/>
          <a:p>
            <a:r>
              <a:rPr lang="ko-KR" altLang="en-US"/>
              <a:t>합성곱 연산</a:t>
            </a:r>
          </a:p>
        </p:txBody>
      </p:sp>
      <p:sp>
        <p:nvSpPr>
          <p:cNvPr id="12" name="텍스트 개체 틀 4">
            <a:extLst>
              <a:ext uri="{FF2B5EF4-FFF2-40B4-BE49-F238E27FC236}">
                <a16:creationId xmlns:a16="http://schemas.microsoft.com/office/drawing/2014/main" id="{B3756921-FD8C-4C9C-825F-39D0F65595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6204027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id="{9A905542-A4CC-757A-7AEC-E486E71F9EEA}"/>
              </a:ext>
            </a:extLst>
          </p:cNvPr>
          <p:cNvSpPr/>
          <p:nvPr/>
        </p:nvSpPr>
        <p:spPr>
          <a:xfrm>
            <a:off x="4232920" y="3611470"/>
            <a:ext cx="1188132" cy="6456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20552" y="1584833"/>
            <a:ext cx="5529945" cy="1552669"/>
          </a:xfrm>
          <a:prstGeom prst="rect">
            <a:avLst/>
          </a:prstGeom>
          <a:noFill/>
        </p:spPr>
        <p:txBody>
          <a:bodyPr wrap="square">
            <a:spAutoFit/>
          </a:bodyPr>
          <a:lstStyle/>
          <a:p>
            <a:r>
              <a:rPr lang="en-US" altLang="ko-KR" sz="1898">
                <a:latin typeface="Consolas" panose="020B0609020204030204" pitchFamily="49" charset="0"/>
              </a:rPr>
              <a:t>a = np.array( [ [1, 2], </a:t>
            </a:r>
          </a:p>
          <a:p>
            <a:r>
              <a:rPr lang="en-US" altLang="ko-KR" sz="1898">
                <a:latin typeface="Consolas" panose="020B0609020204030204" pitchFamily="49" charset="0"/>
              </a:rPr>
              <a:t>                [3, 4] ] )</a:t>
            </a:r>
          </a:p>
          <a:p>
            <a:r>
              <a:rPr lang="en-US" altLang="ko-KR" sz="1898">
                <a:latin typeface="Consolas" panose="020B0609020204030204" pitchFamily="49" charset="0"/>
              </a:rPr>
              <a:t>len(a)     # a.shape[0]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  # a[0].shape[0]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r>
              <a:rPr lang="en-US" altLang="ko-KR" sz="1898">
                <a:latin typeface="Consolas" panose="020B0609020204030204" pitchFamily="49" charset="0"/>
              </a:rPr>
              <a:t>len(a[1])  # a[1].shape[0]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901EBD1A-C844-4BA0-8DFD-46B5BBA4F7CB}"/>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55E04203-0705-45D3-98DA-E867B11EFC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E5F9DEE-6B0B-452E-92DC-8869F6502E19}"/>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2</a:t>
            </a:r>
            <a:r>
              <a:rPr lang="ko-KR" altLang="en-US" sz="2000" b="1">
                <a:latin typeface="+mj-ea"/>
                <a:ea typeface="+mj-ea"/>
              </a:rPr>
              <a:t>차원 배열</a:t>
            </a:r>
            <a:endParaRPr lang="en-US" altLang="ko-KR" sz="2000" b="1">
              <a:latin typeface="+mj-ea"/>
              <a:ea typeface="+mj-ea"/>
            </a:endParaRPr>
          </a:p>
        </p:txBody>
      </p:sp>
      <p:sp>
        <p:nvSpPr>
          <p:cNvPr id="23" name="직사각형 22">
            <a:extLst>
              <a:ext uri="{FF2B5EF4-FFF2-40B4-BE49-F238E27FC236}">
                <a16:creationId xmlns:a16="http://schemas.microsoft.com/office/drawing/2014/main" id="{9FB27EC5-B7D9-41B4-B7F3-63503870A0B3}"/>
              </a:ext>
            </a:extLst>
          </p:cNvPr>
          <p:cNvSpPr/>
          <p:nvPr/>
        </p:nvSpPr>
        <p:spPr>
          <a:xfrm>
            <a:off x="1604628"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E00B325-357B-4FDB-B65A-67C47479663D}"/>
              </a:ext>
            </a:extLst>
          </p:cNvPr>
          <p:cNvSpPr/>
          <p:nvPr/>
        </p:nvSpPr>
        <p:spPr>
          <a:xfrm>
            <a:off x="2216696"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107AA55-AE30-4B12-90C9-C7CAA5F618E0}"/>
              </a:ext>
            </a:extLst>
          </p:cNvPr>
          <p:cNvSpPr/>
          <p:nvPr/>
        </p:nvSpPr>
        <p:spPr>
          <a:xfrm>
            <a:off x="1604628"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547703B-925B-4B86-B039-7FC46B8BF5A6}"/>
              </a:ext>
            </a:extLst>
          </p:cNvPr>
          <p:cNvSpPr/>
          <p:nvPr/>
        </p:nvSpPr>
        <p:spPr>
          <a:xfrm>
            <a:off x="2216696"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 name="화살표: 오른쪽 4">
            <a:extLst>
              <a:ext uri="{FF2B5EF4-FFF2-40B4-BE49-F238E27FC236}">
                <a16:creationId xmlns:a16="http://schemas.microsoft.com/office/drawing/2014/main" id="{83D6BCAE-B168-945E-84D9-5B4A7C8217F7}"/>
              </a:ext>
            </a:extLst>
          </p:cNvPr>
          <p:cNvSpPr/>
          <p:nvPr/>
        </p:nvSpPr>
        <p:spPr>
          <a:xfrm>
            <a:off x="3188804" y="4041068"/>
            <a:ext cx="360040" cy="324036"/>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E68F27C-9F8C-78EE-8119-840ADF87B101}"/>
              </a:ext>
            </a:extLst>
          </p:cNvPr>
          <p:cNvSpPr/>
          <p:nvPr/>
        </p:nvSpPr>
        <p:spPr>
          <a:xfrm>
            <a:off x="4298107" y="367093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7D16E0B-5DE7-2E97-90E4-E727EBD47D57}"/>
              </a:ext>
            </a:extLst>
          </p:cNvPr>
          <p:cNvSpPr/>
          <p:nvPr/>
        </p:nvSpPr>
        <p:spPr>
          <a:xfrm>
            <a:off x="4827321" y="367093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58EB39C-8460-3A41-B697-923C564DDEE1}"/>
              </a:ext>
            </a:extLst>
          </p:cNvPr>
          <p:cNvSpPr/>
          <p:nvPr/>
        </p:nvSpPr>
        <p:spPr>
          <a:xfrm>
            <a:off x="4232920" y="4257092"/>
            <a:ext cx="1188132" cy="6456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2ABFD09-72E5-D906-D0CA-1A09BAAB675A}"/>
              </a:ext>
            </a:extLst>
          </p:cNvPr>
          <p:cNvSpPr/>
          <p:nvPr/>
        </p:nvSpPr>
        <p:spPr>
          <a:xfrm>
            <a:off x="4298107" y="4316554"/>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D79EFD4-0443-E970-A828-85D33C0222D1}"/>
              </a:ext>
            </a:extLst>
          </p:cNvPr>
          <p:cNvSpPr/>
          <p:nvPr/>
        </p:nvSpPr>
        <p:spPr>
          <a:xfrm>
            <a:off x="4827321" y="4316554"/>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B9C307A3-754D-648F-C033-48630748B31E}"/>
              </a:ext>
            </a:extLst>
          </p:cNvPr>
          <p:cNvSpPr txBox="1"/>
          <p:nvPr/>
        </p:nvSpPr>
        <p:spPr>
          <a:xfrm>
            <a:off x="5925108" y="3212976"/>
            <a:ext cx="1034257" cy="461665"/>
          </a:xfrm>
          <a:prstGeom prst="rect">
            <a:avLst/>
          </a:prstGeom>
          <a:noFill/>
        </p:spPr>
        <p:txBody>
          <a:bodyPr wrap="none" rtlCol="0">
            <a:spAutoFit/>
          </a:bodyPr>
          <a:lstStyle/>
          <a:p>
            <a:pPr algn="l"/>
            <a:r>
              <a:rPr lang="en-US" altLang="ko-KR" sz="2400">
                <a:latin typeface="Consolas" panose="020B0609020204030204" pitchFamily="49" charset="0"/>
              </a:rPr>
              <a:t>(2,2)</a:t>
            </a:r>
            <a:endParaRPr lang="ko-KR" altLang="en-US" sz="2400">
              <a:latin typeface="Consolas" panose="020B0609020204030204" pitchFamily="49" charset="0"/>
            </a:endParaRPr>
          </a:p>
        </p:txBody>
      </p:sp>
      <p:cxnSp>
        <p:nvCxnSpPr>
          <p:cNvPr id="12" name="직선 연결선 11">
            <a:extLst>
              <a:ext uri="{FF2B5EF4-FFF2-40B4-BE49-F238E27FC236}">
                <a16:creationId xmlns:a16="http://schemas.microsoft.com/office/drawing/2014/main" id="{D2899ACB-B432-5FCB-5FB4-F4ED2EC9EACD}"/>
              </a:ext>
            </a:extLst>
          </p:cNvPr>
          <p:cNvCxnSpPr/>
          <p:nvPr/>
        </p:nvCxnSpPr>
        <p:spPr>
          <a:xfrm>
            <a:off x="6450497" y="3137502"/>
            <a:ext cx="0" cy="795554"/>
          </a:xfrm>
          <a:prstGeom prst="line">
            <a:avLst/>
          </a:prstGeom>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7641D81D-EA9D-57C2-E9D6-20DC6506EAA8}"/>
              </a:ext>
            </a:extLst>
          </p:cNvPr>
          <p:cNvSpPr/>
          <p:nvPr/>
        </p:nvSpPr>
        <p:spPr>
          <a:xfrm>
            <a:off x="6066678" y="405228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1AB1CFE-878F-F63C-16D4-A2AFAD33BFC3}"/>
              </a:ext>
            </a:extLst>
          </p:cNvPr>
          <p:cNvSpPr/>
          <p:nvPr/>
        </p:nvSpPr>
        <p:spPr>
          <a:xfrm>
            <a:off x="6595892" y="405228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EB00BD3-A563-7C68-FBF4-98A7B37F5CDA}"/>
              </a:ext>
            </a:extLst>
          </p:cNvPr>
          <p:cNvSpPr/>
          <p:nvPr/>
        </p:nvSpPr>
        <p:spPr>
          <a:xfrm>
            <a:off x="6067348" y="4750750"/>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C971FAEB-133B-CE23-B50A-34299F0E7805}"/>
              </a:ext>
            </a:extLst>
          </p:cNvPr>
          <p:cNvSpPr/>
          <p:nvPr/>
        </p:nvSpPr>
        <p:spPr>
          <a:xfrm>
            <a:off x="6596562" y="4750750"/>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a:extLst>
              <a:ext uri="{FF2B5EF4-FFF2-40B4-BE49-F238E27FC236}">
                <a16:creationId xmlns:a16="http://schemas.microsoft.com/office/drawing/2014/main" id="{3FBF4A94-BFE5-1B8A-3BAC-6337C0B54D4C}"/>
              </a:ext>
            </a:extLst>
          </p:cNvPr>
          <p:cNvSpPr/>
          <p:nvPr/>
        </p:nvSpPr>
        <p:spPr>
          <a:xfrm>
            <a:off x="4844988" y="3108758"/>
            <a:ext cx="1050124" cy="113200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8" y="1639471"/>
            <a:ext cx="7491241" cy="1844736"/>
          </a:xfrm>
          <a:prstGeom prst="rect">
            <a:avLst/>
          </a:prstGeom>
          <a:noFill/>
        </p:spPr>
        <p:txBody>
          <a:bodyPr wrap="square">
            <a:spAutoFit/>
          </a:bodyPr>
          <a:lstStyle/>
          <a:p>
            <a:r>
              <a:rPr lang="en-US" altLang="ko-KR" sz="1898">
                <a:latin typeface="Consolas" panose="020B0609020204030204" pitchFamily="49" charset="0"/>
              </a:rPr>
              <a:t>a = np.array( [[[1,2] , [3,4] ]  , [[5,6], [7,8]]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len(a[1])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endParaRPr lang="en-US" altLang="ko-KR" sz="1898">
              <a:latin typeface="Consolas" panose="020B0609020204030204" pitchFamily="49" charset="0"/>
            </a:endParaRPr>
          </a:p>
        </p:txBody>
      </p:sp>
      <p:sp>
        <p:nvSpPr>
          <p:cNvPr id="3" name="텍스트 개체 틀 2">
            <a:extLst>
              <a:ext uri="{FF2B5EF4-FFF2-40B4-BE49-F238E27FC236}">
                <a16:creationId xmlns:a16="http://schemas.microsoft.com/office/drawing/2014/main" id="{A72B241B-DF07-48D3-9499-21A0EBA473CA}"/>
              </a:ext>
            </a:extLst>
          </p:cNvPr>
          <p:cNvSpPr>
            <a:spLocks noGrp="1"/>
          </p:cNvSpPr>
          <p:nvPr>
            <p:ph type="body" sz="quarter" idx="19"/>
          </p:nvPr>
        </p:nvSpPr>
        <p:spPr/>
        <p:txBody>
          <a:bodyPr/>
          <a:lstStyle/>
          <a:p>
            <a:r>
              <a:rPr lang="ko-KR" altLang="en-US"/>
              <a:t>합성곱 연산</a:t>
            </a:r>
          </a:p>
        </p:txBody>
      </p:sp>
      <p:sp>
        <p:nvSpPr>
          <p:cNvPr id="26" name="텍스트 개체 틀 4">
            <a:extLst>
              <a:ext uri="{FF2B5EF4-FFF2-40B4-BE49-F238E27FC236}">
                <a16:creationId xmlns:a16="http://schemas.microsoft.com/office/drawing/2014/main" id="{99CF5DCA-01AF-42A1-8DD4-AD392911487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15D2749F-89AD-42CC-9533-2D671AAAF302}"/>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3</a:t>
            </a:r>
            <a:r>
              <a:rPr lang="ko-KR" altLang="en-US" sz="2000" b="1">
                <a:latin typeface="+mj-ea"/>
                <a:ea typeface="+mj-ea"/>
              </a:rPr>
              <a:t>차원 배열</a:t>
            </a:r>
            <a:endParaRPr lang="en-US" altLang="ko-KR" sz="2000" b="1">
              <a:latin typeface="+mj-ea"/>
              <a:ea typeface="+mj-ea"/>
            </a:endParaRPr>
          </a:p>
        </p:txBody>
      </p:sp>
      <p:sp>
        <p:nvSpPr>
          <p:cNvPr id="58" name="직사각형 57">
            <a:extLst>
              <a:ext uri="{FF2B5EF4-FFF2-40B4-BE49-F238E27FC236}">
                <a16:creationId xmlns:a16="http://schemas.microsoft.com/office/drawing/2014/main" id="{D3D310BF-A239-4932-9187-03A60B7E9991}"/>
              </a:ext>
            </a:extLst>
          </p:cNvPr>
          <p:cNvSpPr/>
          <p:nvPr/>
        </p:nvSpPr>
        <p:spPr>
          <a:xfrm>
            <a:off x="1941089"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155CB334-0B15-40EF-8D1F-B607DD96BD80}"/>
              </a:ext>
            </a:extLst>
          </p:cNvPr>
          <p:cNvSpPr/>
          <p:nvPr/>
        </p:nvSpPr>
        <p:spPr>
          <a:xfrm>
            <a:off x="2356097"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519C25B-6B42-4D85-B4B8-5DD16CC4B6D4}"/>
              </a:ext>
            </a:extLst>
          </p:cNvPr>
          <p:cNvSpPr/>
          <p:nvPr/>
        </p:nvSpPr>
        <p:spPr>
          <a:xfrm>
            <a:off x="1941535"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FCA1624-857C-4A3D-9789-87F62C0D1C37}"/>
              </a:ext>
            </a:extLst>
          </p:cNvPr>
          <p:cNvSpPr/>
          <p:nvPr/>
        </p:nvSpPr>
        <p:spPr>
          <a:xfrm>
            <a:off x="2356543"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7CB268CA-F095-414A-8B59-25272230839F}"/>
              </a:ext>
            </a:extLst>
          </p:cNvPr>
          <p:cNvSpPr/>
          <p:nvPr/>
        </p:nvSpPr>
        <p:spPr>
          <a:xfrm>
            <a:off x="1693230"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9188CE0-DC43-4EBA-AA91-8E8365387BAB}"/>
              </a:ext>
            </a:extLst>
          </p:cNvPr>
          <p:cNvSpPr/>
          <p:nvPr/>
        </p:nvSpPr>
        <p:spPr>
          <a:xfrm>
            <a:off x="2108238"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609E4EE-B5EF-487A-846F-9A5F0AFF0E80}"/>
              </a:ext>
            </a:extLst>
          </p:cNvPr>
          <p:cNvSpPr/>
          <p:nvPr/>
        </p:nvSpPr>
        <p:spPr>
          <a:xfrm>
            <a:off x="1693676"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C331288-0CBF-4F05-8D58-CDD07631E05C}"/>
              </a:ext>
            </a:extLst>
          </p:cNvPr>
          <p:cNvSpPr/>
          <p:nvPr/>
        </p:nvSpPr>
        <p:spPr>
          <a:xfrm>
            <a:off x="2108684"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896855D-AB83-818B-0D2E-76D096605DAF}"/>
              </a:ext>
            </a:extLst>
          </p:cNvPr>
          <p:cNvSpPr/>
          <p:nvPr/>
        </p:nvSpPr>
        <p:spPr>
          <a:xfrm>
            <a:off x="4896560" y="3156446"/>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17203EAC-E4E1-7298-D89F-EB16210DD753}"/>
              </a:ext>
            </a:extLst>
          </p:cNvPr>
          <p:cNvSpPr/>
          <p:nvPr/>
        </p:nvSpPr>
        <p:spPr>
          <a:xfrm>
            <a:off x="4950751" y="320413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C8FCDA2-5B93-69C9-FA2B-7D736CD580D3}"/>
              </a:ext>
            </a:extLst>
          </p:cNvPr>
          <p:cNvSpPr/>
          <p:nvPr/>
        </p:nvSpPr>
        <p:spPr>
          <a:xfrm>
            <a:off x="5365759" y="320413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12534696-4320-224C-D9C5-A3C33DB65535}"/>
              </a:ext>
            </a:extLst>
          </p:cNvPr>
          <p:cNvCxnSpPr/>
          <p:nvPr/>
        </p:nvCxnSpPr>
        <p:spPr>
          <a:xfrm>
            <a:off x="3800872" y="1880828"/>
            <a:ext cx="0" cy="576064"/>
          </a:xfrm>
          <a:prstGeom prst="line">
            <a:avLst/>
          </a:prstGeom>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1224D764-6140-2E3C-B3D4-079683E23889}"/>
              </a:ext>
            </a:extLst>
          </p:cNvPr>
          <p:cNvSpPr/>
          <p:nvPr/>
        </p:nvSpPr>
        <p:spPr>
          <a:xfrm>
            <a:off x="4896560" y="3673539"/>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1675CE8-0554-40C1-D993-02250A2BCC84}"/>
              </a:ext>
            </a:extLst>
          </p:cNvPr>
          <p:cNvSpPr/>
          <p:nvPr/>
        </p:nvSpPr>
        <p:spPr>
          <a:xfrm>
            <a:off x="4950751" y="372122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440244BA-7D6F-7D7F-CA84-3C41EF061E35}"/>
              </a:ext>
            </a:extLst>
          </p:cNvPr>
          <p:cNvSpPr/>
          <p:nvPr/>
        </p:nvSpPr>
        <p:spPr>
          <a:xfrm>
            <a:off x="5365759" y="372122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5E58E30-25A2-B150-57B9-59518B648A01}"/>
              </a:ext>
            </a:extLst>
          </p:cNvPr>
          <p:cNvSpPr/>
          <p:nvPr/>
        </p:nvSpPr>
        <p:spPr>
          <a:xfrm>
            <a:off x="4844988" y="4232098"/>
            <a:ext cx="1050124" cy="113200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074B75F-2B32-B7AB-5C7F-DC51333F6E8E}"/>
              </a:ext>
            </a:extLst>
          </p:cNvPr>
          <p:cNvSpPr/>
          <p:nvPr/>
        </p:nvSpPr>
        <p:spPr>
          <a:xfrm>
            <a:off x="4896560" y="4279786"/>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12904B-F1D2-4E0F-6D3A-969C8D8DD27D}"/>
              </a:ext>
            </a:extLst>
          </p:cNvPr>
          <p:cNvSpPr/>
          <p:nvPr/>
        </p:nvSpPr>
        <p:spPr>
          <a:xfrm>
            <a:off x="4950751" y="432747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9F4F9F40-59E0-6C2E-E446-48D9C42960AE}"/>
              </a:ext>
            </a:extLst>
          </p:cNvPr>
          <p:cNvSpPr/>
          <p:nvPr/>
        </p:nvSpPr>
        <p:spPr>
          <a:xfrm>
            <a:off x="5365759" y="432747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5A1177E-E7B2-FFAC-3DF8-0C53F52EC947}"/>
              </a:ext>
            </a:extLst>
          </p:cNvPr>
          <p:cNvSpPr/>
          <p:nvPr/>
        </p:nvSpPr>
        <p:spPr>
          <a:xfrm>
            <a:off x="4896560" y="4796879"/>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9FAE189-1EDB-3EC4-F7A8-CD96740CCE03}"/>
              </a:ext>
            </a:extLst>
          </p:cNvPr>
          <p:cNvSpPr/>
          <p:nvPr/>
        </p:nvSpPr>
        <p:spPr>
          <a:xfrm>
            <a:off x="4950751" y="484456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301450B-64BA-9036-3656-F179444AA1C7}"/>
              </a:ext>
            </a:extLst>
          </p:cNvPr>
          <p:cNvSpPr/>
          <p:nvPr/>
        </p:nvSpPr>
        <p:spPr>
          <a:xfrm>
            <a:off x="5365759" y="484456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FDFA8FA-36EC-C732-F83C-ABC3807EFEEB}"/>
              </a:ext>
            </a:extLst>
          </p:cNvPr>
          <p:cNvSpPr/>
          <p:nvPr/>
        </p:nvSpPr>
        <p:spPr>
          <a:xfrm>
            <a:off x="6628506" y="3170807"/>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4FBF5965-5D17-475A-238C-0F15561C5A44}"/>
              </a:ext>
            </a:extLst>
          </p:cNvPr>
          <p:cNvSpPr/>
          <p:nvPr/>
        </p:nvSpPr>
        <p:spPr>
          <a:xfrm>
            <a:off x="6682697" y="321849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D9D814E-16AC-DDEC-173D-F57C815E799C}"/>
              </a:ext>
            </a:extLst>
          </p:cNvPr>
          <p:cNvSpPr/>
          <p:nvPr/>
        </p:nvSpPr>
        <p:spPr>
          <a:xfrm>
            <a:off x="7097705" y="321849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A46E4D8-C30D-347C-DD14-28CECEAD529D}"/>
              </a:ext>
            </a:extLst>
          </p:cNvPr>
          <p:cNvSpPr/>
          <p:nvPr/>
        </p:nvSpPr>
        <p:spPr>
          <a:xfrm>
            <a:off x="6628506" y="3687900"/>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95FFE02-75A2-DDD8-F16F-281CADD566D8}"/>
              </a:ext>
            </a:extLst>
          </p:cNvPr>
          <p:cNvSpPr/>
          <p:nvPr/>
        </p:nvSpPr>
        <p:spPr>
          <a:xfrm>
            <a:off x="6682697" y="373558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F69BC73-76E7-8937-7FFF-436D4F2CA3B1}"/>
              </a:ext>
            </a:extLst>
          </p:cNvPr>
          <p:cNvSpPr/>
          <p:nvPr/>
        </p:nvSpPr>
        <p:spPr>
          <a:xfrm>
            <a:off x="7097705" y="373558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A6C8A454-7BDD-1CE1-7026-BF76AC130C6B}"/>
              </a:ext>
            </a:extLst>
          </p:cNvPr>
          <p:cNvSpPr/>
          <p:nvPr/>
        </p:nvSpPr>
        <p:spPr>
          <a:xfrm>
            <a:off x="6622504" y="4426294"/>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09068B52-6B4A-78E3-B9B6-B454E9A59D28}"/>
              </a:ext>
            </a:extLst>
          </p:cNvPr>
          <p:cNvSpPr/>
          <p:nvPr/>
        </p:nvSpPr>
        <p:spPr>
          <a:xfrm>
            <a:off x="6676695" y="44739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751B475-8100-A939-4ECD-5CCE231095CD}"/>
              </a:ext>
            </a:extLst>
          </p:cNvPr>
          <p:cNvSpPr/>
          <p:nvPr/>
        </p:nvSpPr>
        <p:spPr>
          <a:xfrm>
            <a:off x="7091703" y="44739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B5919CB-C0DE-2935-B25E-F2D088DCADFE}"/>
              </a:ext>
            </a:extLst>
          </p:cNvPr>
          <p:cNvSpPr/>
          <p:nvPr/>
        </p:nvSpPr>
        <p:spPr>
          <a:xfrm>
            <a:off x="6622504" y="4943387"/>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EDC0FEC6-4991-6325-FB1E-9F28BF806C7F}"/>
              </a:ext>
            </a:extLst>
          </p:cNvPr>
          <p:cNvSpPr/>
          <p:nvPr/>
        </p:nvSpPr>
        <p:spPr>
          <a:xfrm>
            <a:off x="6676695" y="499107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FFCA360-29FD-89E9-DF2E-970DF3898D4C}"/>
              </a:ext>
            </a:extLst>
          </p:cNvPr>
          <p:cNvSpPr/>
          <p:nvPr/>
        </p:nvSpPr>
        <p:spPr>
          <a:xfrm>
            <a:off x="7091703" y="499107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127CAD5-536C-6445-7803-78368FA74F61}"/>
              </a:ext>
            </a:extLst>
          </p:cNvPr>
          <p:cNvSpPr/>
          <p:nvPr/>
        </p:nvSpPr>
        <p:spPr>
          <a:xfrm>
            <a:off x="8061201" y="34176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2A476BB-D225-2583-5E56-8A2815AD2AF7}"/>
              </a:ext>
            </a:extLst>
          </p:cNvPr>
          <p:cNvSpPr/>
          <p:nvPr/>
        </p:nvSpPr>
        <p:spPr>
          <a:xfrm>
            <a:off x="8476209" y="34176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06EA5E19-366D-989A-4157-987418F1B104}"/>
              </a:ext>
            </a:extLst>
          </p:cNvPr>
          <p:cNvSpPr/>
          <p:nvPr/>
        </p:nvSpPr>
        <p:spPr>
          <a:xfrm>
            <a:off x="8061201" y="451437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04F456C-D84F-475B-2C47-7DF7A790D74A}"/>
              </a:ext>
            </a:extLst>
          </p:cNvPr>
          <p:cNvSpPr/>
          <p:nvPr/>
        </p:nvSpPr>
        <p:spPr>
          <a:xfrm>
            <a:off x="8476209" y="451437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42461532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직사각형 50">
            <a:extLst>
              <a:ext uri="{FF2B5EF4-FFF2-40B4-BE49-F238E27FC236}">
                <a16:creationId xmlns:a16="http://schemas.microsoft.com/office/drawing/2014/main" id="{0F8C3A47-B18B-A896-3D91-8418551C8686}"/>
              </a:ext>
            </a:extLst>
          </p:cNvPr>
          <p:cNvSpPr/>
          <p:nvPr/>
        </p:nvSpPr>
        <p:spPr>
          <a:xfrm>
            <a:off x="4263283" y="3714234"/>
            <a:ext cx="1071114" cy="116796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704528" y="1615940"/>
            <a:ext cx="9596240" cy="1844736"/>
          </a:xfrm>
          <a:prstGeom prst="rect">
            <a:avLst/>
          </a:prstGeom>
          <a:noFill/>
        </p:spPr>
        <p:txBody>
          <a:bodyPr wrap="square">
            <a:spAutoFit/>
          </a:bodyPr>
          <a:lstStyle/>
          <a:p>
            <a:r>
              <a:rPr lang="en-US" altLang="ko-KR" sz="1898">
                <a:latin typeface="Consolas" panose="020B0609020204030204" pitchFamily="49" charset="0"/>
              </a:rPr>
              <a:t>a = np.array( [ [ [ [ 1 ] , [2] ], [[3],[4]] ], [[[5],[6]],[[7],[8]]]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 1)</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1)</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1)</a:t>
            </a:r>
          </a:p>
          <a:p>
            <a:r>
              <a:rPr lang="en-US" altLang="ko-KR" sz="1898">
                <a:latin typeface="Consolas" panose="020B0609020204030204" pitchFamily="49" charset="0"/>
              </a:rPr>
              <a:t>len(a[0][0][0])   # (2, 2, 2, </a:t>
            </a:r>
            <a:r>
              <a:rPr lang="en-US" altLang="ko-KR" sz="1898">
                <a:solidFill>
                  <a:srgbClr val="FF0000"/>
                </a:solidFill>
                <a:latin typeface="Consolas" panose="020B0609020204030204" pitchFamily="49" charset="0"/>
              </a:rPr>
              <a:t>1</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F8B7C3E6-77B8-4AA5-B0A3-AA9FEB863CCE}"/>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D67924B-B65E-48F0-A92D-EFBDB0EF94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AE7E3-62B9-42E9-B7DD-E1028F6D6CBD}"/>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4</a:t>
            </a:r>
            <a:r>
              <a:rPr lang="ko-KR" altLang="en-US" sz="2000" b="1">
                <a:latin typeface="+mj-ea"/>
                <a:ea typeface="+mj-ea"/>
              </a:rPr>
              <a:t>차원 배열</a:t>
            </a:r>
            <a:endParaRPr lang="en-US" altLang="ko-KR" sz="2000" b="1">
              <a:latin typeface="+mj-ea"/>
              <a:ea typeface="+mj-ea"/>
            </a:endParaRPr>
          </a:p>
        </p:txBody>
      </p:sp>
      <p:cxnSp>
        <p:nvCxnSpPr>
          <p:cNvPr id="7" name="직선 연결선 6">
            <a:extLst>
              <a:ext uri="{FF2B5EF4-FFF2-40B4-BE49-F238E27FC236}">
                <a16:creationId xmlns:a16="http://schemas.microsoft.com/office/drawing/2014/main" id="{70ED14E1-E090-E2DF-BBAE-8399AC9C1E2B}"/>
              </a:ext>
            </a:extLst>
          </p:cNvPr>
          <p:cNvCxnSpPr/>
          <p:nvPr/>
        </p:nvCxnSpPr>
        <p:spPr>
          <a:xfrm>
            <a:off x="4268924" y="2132856"/>
            <a:ext cx="0" cy="432048"/>
          </a:xfrm>
          <a:prstGeom prst="line">
            <a:avLst/>
          </a:prstGeom>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2AFF02AC-1F56-EC87-44EA-DA868AEE4C66}"/>
              </a:ext>
            </a:extLst>
          </p:cNvPr>
          <p:cNvSpPr/>
          <p:nvPr/>
        </p:nvSpPr>
        <p:spPr>
          <a:xfrm>
            <a:off x="4307240" y="3757984"/>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FD26413-76C8-3382-5996-47EA19AE89B2}"/>
              </a:ext>
            </a:extLst>
          </p:cNvPr>
          <p:cNvSpPr/>
          <p:nvPr/>
        </p:nvSpPr>
        <p:spPr>
          <a:xfrm>
            <a:off x="4350990" y="3801733"/>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3EC653AD-6C91-D223-9354-9B86C0F93298}"/>
              </a:ext>
            </a:extLst>
          </p:cNvPr>
          <p:cNvSpPr/>
          <p:nvPr/>
        </p:nvSpPr>
        <p:spPr>
          <a:xfrm>
            <a:off x="4394739" y="384548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6A8C2AAA-929A-DD27-B919-34384829E476}"/>
              </a:ext>
            </a:extLst>
          </p:cNvPr>
          <p:cNvSpPr/>
          <p:nvPr/>
        </p:nvSpPr>
        <p:spPr>
          <a:xfrm>
            <a:off x="4798528" y="3801733"/>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EE72F7AB-20ED-B4F4-1EF5-D29799B0706F}"/>
              </a:ext>
            </a:extLst>
          </p:cNvPr>
          <p:cNvSpPr/>
          <p:nvPr/>
        </p:nvSpPr>
        <p:spPr>
          <a:xfrm>
            <a:off x="4842277" y="384548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7FF6E140-D6F0-69BE-B393-7557715512B8}"/>
              </a:ext>
            </a:extLst>
          </p:cNvPr>
          <p:cNvSpPr/>
          <p:nvPr/>
        </p:nvSpPr>
        <p:spPr>
          <a:xfrm>
            <a:off x="4307240" y="4291422"/>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58F841D2-63FE-5843-0C87-43FF7C5CBB8D}"/>
              </a:ext>
            </a:extLst>
          </p:cNvPr>
          <p:cNvSpPr/>
          <p:nvPr/>
        </p:nvSpPr>
        <p:spPr>
          <a:xfrm>
            <a:off x="4350990" y="4335171"/>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683AB421-E22A-6D75-5A13-9A17132DE29F}"/>
              </a:ext>
            </a:extLst>
          </p:cNvPr>
          <p:cNvSpPr/>
          <p:nvPr/>
        </p:nvSpPr>
        <p:spPr>
          <a:xfrm>
            <a:off x="4394739" y="437892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45BD23D-4A36-BFE1-B92C-2C3E40BB35C9}"/>
              </a:ext>
            </a:extLst>
          </p:cNvPr>
          <p:cNvSpPr/>
          <p:nvPr/>
        </p:nvSpPr>
        <p:spPr>
          <a:xfrm>
            <a:off x="4798528" y="4335171"/>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FBA98D8F-A01A-6A07-EF72-A7C6191D44F0}"/>
              </a:ext>
            </a:extLst>
          </p:cNvPr>
          <p:cNvSpPr/>
          <p:nvPr/>
        </p:nvSpPr>
        <p:spPr>
          <a:xfrm>
            <a:off x="4842277" y="437892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BA77D9E-0F61-86C0-11F9-F555459B3CC5}"/>
              </a:ext>
            </a:extLst>
          </p:cNvPr>
          <p:cNvSpPr/>
          <p:nvPr/>
        </p:nvSpPr>
        <p:spPr>
          <a:xfrm>
            <a:off x="4263283" y="4878529"/>
            <a:ext cx="1071114" cy="116796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84DC1899-E6C9-FD0B-E41E-7698A70ED042}"/>
              </a:ext>
            </a:extLst>
          </p:cNvPr>
          <p:cNvSpPr/>
          <p:nvPr/>
        </p:nvSpPr>
        <p:spPr>
          <a:xfrm>
            <a:off x="4307240" y="4922279"/>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6E5194E-A78C-4404-1B15-F8EBB8527829}"/>
              </a:ext>
            </a:extLst>
          </p:cNvPr>
          <p:cNvSpPr/>
          <p:nvPr/>
        </p:nvSpPr>
        <p:spPr>
          <a:xfrm>
            <a:off x="4350990" y="4966028"/>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E58C3E0-C25C-D157-7605-9F033930DF0B}"/>
              </a:ext>
            </a:extLst>
          </p:cNvPr>
          <p:cNvSpPr/>
          <p:nvPr/>
        </p:nvSpPr>
        <p:spPr>
          <a:xfrm>
            <a:off x="4394739" y="500977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108F75C-44FC-E339-59F5-068517DE6EA5}"/>
              </a:ext>
            </a:extLst>
          </p:cNvPr>
          <p:cNvSpPr/>
          <p:nvPr/>
        </p:nvSpPr>
        <p:spPr>
          <a:xfrm>
            <a:off x="4798528" y="4966028"/>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ADEB87-E1F9-156F-E3F5-491F590D3CF1}"/>
              </a:ext>
            </a:extLst>
          </p:cNvPr>
          <p:cNvSpPr/>
          <p:nvPr/>
        </p:nvSpPr>
        <p:spPr>
          <a:xfrm>
            <a:off x="4842277" y="500977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8714C05C-A8D1-1571-1B5D-4FE5C9462555}"/>
              </a:ext>
            </a:extLst>
          </p:cNvPr>
          <p:cNvSpPr/>
          <p:nvPr/>
        </p:nvSpPr>
        <p:spPr>
          <a:xfrm>
            <a:off x="4307240" y="5455717"/>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A04560C9-D0DD-03D7-1C31-934358A99CCB}"/>
              </a:ext>
            </a:extLst>
          </p:cNvPr>
          <p:cNvSpPr/>
          <p:nvPr/>
        </p:nvSpPr>
        <p:spPr>
          <a:xfrm>
            <a:off x="4350990" y="5499466"/>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056381B-AFA3-EC52-50AC-57DD16BBA66B}"/>
              </a:ext>
            </a:extLst>
          </p:cNvPr>
          <p:cNvSpPr/>
          <p:nvPr/>
        </p:nvSpPr>
        <p:spPr>
          <a:xfrm>
            <a:off x="4394739" y="55432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A13F0A50-821F-DEF4-D36E-D478D2DE5F8A}"/>
              </a:ext>
            </a:extLst>
          </p:cNvPr>
          <p:cNvSpPr/>
          <p:nvPr/>
        </p:nvSpPr>
        <p:spPr>
          <a:xfrm>
            <a:off x="4798528" y="5499466"/>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DF5B785-E3F2-A88F-50E2-C36975532AD5}"/>
              </a:ext>
            </a:extLst>
          </p:cNvPr>
          <p:cNvSpPr/>
          <p:nvPr/>
        </p:nvSpPr>
        <p:spPr>
          <a:xfrm>
            <a:off x="4842277" y="55432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직사각형 62">
            <a:extLst>
              <a:ext uri="{FF2B5EF4-FFF2-40B4-BE49-F238E27FC236}">
                <a16:creationId xmlns:a16="http://schemas.microsoft.com/office/drawing/2014/main" id="{4FDDE449-C961-9A1D-2185-0421F2B68E0F}"/>
              </a:ext>
            </a:extLst>
          </p:cNvPr>
          <p:cNvSpPr/>
          <p:nvPr/>
        </p:nvSpPr>
        <p:spPr>
          <a:xfrm>
            <a:off x="3261324" y="3562727"/>
            <a:ext cx="1521480" cy="172313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C7F076-9349-714F-A907-0ACDE085F16F}"/>
              </a:ext>
            </a:extLst>
          </p:cNvPr>
          <p:cNvSpPr/>
          <p:nvPr/>
        </p:nvSpPr>
        <p:spPr>
          <a:xfrm>
            <a:off x="3299427" y="3609354"/>
            <a:ext cx="1447659" cy="54422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27EB8C1-14B4-7CB8-F071-1790B6578337}"/>
              </a:ext>
            </a:extLst>
          </p:cNvPr>
          <p:cNvSpPr/>
          <p:nvPr/>
        </p:nvSpPr>
        <p:spPr>
          <a:xfrm>
            <a:off x="3346054" y="365598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912668"/>
            <a:ext cx="8199681" cy="2194832"/>
          </a:xfrm>
          <a:prstGeom prst="rect">
            <a:avLst/>
          </a:prstGeom>
          <a:noFill/>
        </p:spPr>
        <p:txBody>
          <a:bodyPr wrap="none" rtlCol="0">
            <a:spAutoFit/>
          </a:bodyPr>
          <a:lstStyle/>
          <a:p>
            <a:r>
              <a:rPr lang="en-US" altLang="ko-KR" sz="2277">
                <a:latin typeface="Consolas" panose="020B0609020204030204" pitchFamily="49" charset="0"/>
              </a:rPr>
              <a:t>a = np.array( [[[[1],[2],[3]],</a:t>
            </a:r>
          </a:p>
          <a:p>
            <a:r>
              <a:rPr lang="en-US" altLang="ko-KR" sz="2277">
                <a:latin typeface="Consolas" panose="020B0609020204030204" pitchFamily="49" charset="0"/>
              </a:rPr>
              <a:t>                [[4],[5],[6]],</a:t>
            </a:r>
          </a:p>
          <a:p>
            <a:r>
              <a:rPr lang="en-US" altLang="ko-KR" sz="2277">
                <a:latin typeface="Consolas" panose="020B0609020204030204" pitchFamily="49" charset="0"/>
              </a:rPr>
              <a:t>                [[7],[8],[9]]]] )</a:t>
            </a:r>
          </a:p>
          <a:p>
            <a:endParaRPr lang="en-US" altLang="ko-KR" sz="2277">
              <a:latin typeface="Consolas" panose="020B0609020204030204" pitchFamily="49" charset="0"/>
            </a:endParaRPr>
          </a:p>
          <a:p>
            <a:r>
              <a:rPr lang="en-US" altLang="ko-KR" sz="2277">
                <a:latin typeface="Consolas" panose="020B0609020204030204" pitchFamily="49" charset="0"/>
              </a:rPr>
              <a:t>print(a.shape)   # (1, 3, 3, 1)</a:t>
            </a:r>
          </a:p>
          <a:p>
            <a:r>
              <a:rPr lang="en-US" altLang="ko-KR" sz="2277">
                <a:latin typeface="Consolas" panose="020B0609020204030204" pitchFamily="49" charset="0"/>
              </a:rPr>
              <a:t>                 # (batch, height, width, channel)</a:t>
            </a:r>
          </a:p>
        </p:txBody>
      </p:sp>
      <p:sp>
        <p:nvSpPr>
          <p:cNvPr id="3" name="텍스트 개체 틀 2">
            <a:extLst>
              <a:ext uri="{FF2B5EF4-FFF2-40B4-BE49-F238E27FC236}">
                <a16:creationId xmlns:a16="http://schemas.microsoft.com/office/drawing/2014/main" id="{FFCF2285-8271-464B-A763-86BAD3B2CF68}"/>
              </a:ext>
            </a:extLst>
          </p:cNvPr>
          <p:cNvSpPr>
            <a:spLocks noGrp="1"/>
          </p:cNvSpPr>
          <p:nvPr>
            <p:ph type="body" sz="quarter" idx="19"/>
          </p:nvPr>
        </p:nvSpPr>
        <p:spPr/>
        <p:txBody>
          <a:bodyPr/>
          <a:lstStyle/>
          <a:p>
            <a:r>
              <a:rPr lang="ko-KR" altLang="en-US"/>
              <a:t>합성곱 연산</a:t>
            </a:r>
          </a:p>
        </p:txBody>
      </p:sp>
      <p:sp>
        <p:nvSpPr>
          <p:cNvPr id="29" name="텍스트 개체 틀 4">
            <a:extLst>
              <a:ext uri="{FF2B5EF4-FFF2-40B4-BE49-F238E27FC236}">
                <a16:creationId xmlns:a16="http://schemas.microsoft.com/office/drawing/2014/main" id="{4CF78430-F6B7-4048-9863-ADAF5A87D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7" name="직선 연결선 6">
            <a:extLst>
              <a:ext uri="{FF2B5EF4-FFF2-40B4-BE49-F238E27FC236}">
                <a16:creationId xmlns:a16="http://schemas.microsoft.com/office/drawing/2014/main" id="{C3E6407A-EB5D-E49C-2723-B05FC99B3B6C}"/>
              </a:ext>
            </a:extLst>
          </p:cNvPr>
          <p:cNvCxnSpPr/>
          <p:nvPr/>
        </p:nvCxnSpPr>
        <p:spPr>
          <a:xfrm>
            <a:off x="4448944" y="2132856"/>
            <a:ext cx="0" cy="684076"/>
          </a:xfrm>
          <a:prstGeom prst="line">
            <a:avLst/>
          </a:prstGeom>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F50B6142-3620-15F5-BD7A-0E4A36F1AD5E}"/>
              </a:ext>
            </a:extLst>
          </p:cNvPr>
          <p:cNvSpPr/>
          <p:nvPr/>
        </p:nvSpPr>
        <p:spPr>
          <a:xfrm>
            <a:off x="3392680" y="37026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23E20D1B-E0F6-7976-E08F-7927C4D557C8}"/>
              </a:ext>
            </a:extLst>
          </p:cNvPr>
          <p:cNvSpPr/>
          <p:nvPr/>
        </p:nvSpPr>
        <p:spPr>
          <a:xfrm>
            <a:off x="3800872" y="365598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2EF512F-B9A5-4193-A6A4-78EA9A056176}"/>
              </a:ext>
            </a:extLst>
          </p:cNvPr>
          <p:cNvSpPr/>
          <p:nvPr/>
        </p:nvSpPr>
        <p:spPr>
          <a:xfrm>
            <a:off x="3847498" y="37026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85D9AC3-D425-7F50-175A-0EDBA13C2B16}"/>
              </a:ext>
            </a:extLst>
          </p:cNvPr>
          <p:cNvSpPr/>
          <p:nvPr/>
        </p:nvSpPr>
        <p:spPr>
          <a:xfrm>
            <a:off x="4255690" y="365598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2172BB9-820C-DCF4-B6BF-427E6FC2104C}"/>
              </a:ext>
            </a:extLst>
          </p:cNvPr>
          <p:cNvSpPr/>
          <p:nvPr/>
        </p:nvSpPr>
        <p:spPr>
          <a:xfrm>
            <a:off x="4302316" y="37026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1B6A156-2318-9E9D-B514-6326FCD69216}"/>
              </a:ext>
            </a:extLst>
          </p:cNvPr>
          <p:cNvSpPr/>
          <p:nvPr/>
        </p:nvSpPr>
        <p:spPr>
          <a:xfrm>
            <a:off x="3299427" y="4154133"/>
            <a:ext cx="1447659" cy="54422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1145C14-9DAD-9996-D916-38747EC25F17}"/>
              </a:ext>
            </a:extLst>
          </p:cNvPr>
          <p:cNvSpPr/>
          <p:nvPr/>
        </p:nvSpPr>
        <p:spPr>
          <a:xfrm>
            <a:off x="3346054" y="4200760"/>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E27C996-2944-10E3-D034-87391EF13607}"/>
              </a:ext>
            </a:extLst>
          </p:cNvPr>
          <p:cNvSpPr/>
          <p:nvPr/>
        </p:nvSpPr>
        <p:spPr>
          <a:xfrm>
            <a:off x="3392680" y="424738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F9BAD48E-054C-4E32-67AB-D5644953F74E}"/>
              </a:ext>
            </a:extLst>
          </p:cNvPr>
          <p:cNvSpPr/>
          <p:nvPr/>
        </p:nvSpPr>
        <p:spPr>
          <a:xfrm>
            <a:off x="3800872" y="4200760"/>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1700A6C8-4B50-1BFA-8ECD-53B6CC256631}"/>
              </a:ext>
            </a:extLst>
          </p:cNvPr>
          <p:cNvSpPr/>
          <p:nvPr/>
        </p:nvSpPr>
        <p:spPr>
          <a:xfrm>
            <a:off x="3847498" y="424738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76C63AF5-F225-A7AA-591C-C5DBDD8A34F0}"/>
              </a:ext>
            </a:extLst>
          </p:cNvPr>
          <p:cNvSpPr/>
          <p:nvPr/>
        </p:nvSpPr>
        <p:spPr>
          <a:xfrm>
            <a:off x="4255690" y="4200760"/>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D2A2D08-719D-96AB-601D-F6EBFB22AC2F}"/>
              </a:ext>
            </a:extLst>
          </p:cNvPr>
          <p:cNvSpPr/>
          <p:nvPr/>
        </p:nvSpPr>
        <p:spPr>
          <a:xfrm>
            <a:off x="4302316" y="424738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A42229D-8389-0931-88ED-A373546751FC}"/>
              </a:ext>
            </a:extLst>
          </p:cNvPr>
          <p:cNvSpPr/>
          <p:nvPr/>
        </p:nvSpPr>
        <p:spPr>
          <a:xfrm>
            <a:off x="3300240" y="4701349"/>
            <a:ext cx="1447659" cy="54422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724A463B-E208-8165-2AD2-1414B16E8F19}"/>
              </a:ext>
            </a:extLst>
          </p:cNvPr>
          <p:cNvSpPr/>
          <p:nvPr/>
        </p:nvSpPr>
        <p:spPr>
          <a:xfrm>
            <a:off x="3346867" y="474797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5920485-A068-8F41-FD4A-0A06F3764A2D}"/>
              </a:ext>
            </a:extLst>
          </p:cNvPr>
          <p:cNvSpPr/>
          <p:nvPr/>
        </p:nvSpPr>
        <p:spPr>
          <a:xfrm>
            <a:off x="3393493" y="479460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5C8ACCE-304A-108D-3DB7-8C74C6B27159}"/>
              </a:ext>
            </a:extLst>
          </p:cNvPr>
          <p:cNvSpPr/>
          <p:nvPr/>
        </p:nvSpPr>
        <p:spPr>
          <a:xfrm>
            <a:off x="3801685" y="474797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63474CD0-B50D-D6B4-410E-20CA03A09A9E}"/>
              </a:ext>
            </a:extLst>
          </p:cNvPr>
          <p:cNvSpPr/>
          <p:nvPr/>
        </p:nvSpPr>
        <p:spPr>
          <a:xfrm>
            <a:off x="3848311" y="479460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32F7EF3-0C66-9796-2052-FF98B8C83BF2}"/>
              </a:ext>
            </a:extLst>
          </p:cNvPr>
          <p:cNvSpPr/>
          <p:nvPr/>
        </p:nvSpPr>
        <p:spPr>
          <a:xfrm>
            <a:off x="4256503" y="474797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040E02A-D42D-1810-4248-DFAD369BBD73}"/>
              </a:ext>
            </a:extLst>
          </p:cNvPr>
          <p:cNvSpPr/>
          <p:nvPr/>
        </p:nvSpPr>
        <p:spPr>
          <a:xfrm>
            <a:off x="4303129" y="479460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51372337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직사각형 60">
            <a:extLst>
              <a:ext uri="{FF2B5EF4-FFF2-40B4-BE49-F238E27FC236}">
                <a16:creationId xmlns:a16="http://schemas.microsoft.com/office/drawing/2014/main" id="{F810B171-A714-6AA1-42E4-8AE04D8EBAB4}"/>
              </a:ext>
            </a:extLst>
          </p:cNvPr>
          <p:cNvSpPr/>
          <p:nvPr/>
        </p:nvSpPr>
        <p:spPr>
          <a:xfrm>
            <a:off x="2972780" y="3356612"/>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A2A50659-010D-0077-0FB3-C12A8C9DAAF0}"/>
              </a:ext>
            </a:extLst>
          </p:cNvPr>
          <p:cNvSpPr/>
          <p:nvPr/>
        </p:nvSpPr>
        <p:spPr>
          <a:xfrm>
            <a:off x="3015872" y="339882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1139360"/>
            <a:ext cx="8520281" cy="1844416"/>
          </a:xfrm>
          <a:prstGeom prst="rect">
            <a:avLst/>
          </a:prstGeom>
          <a:noFill/>
        </p:spPr>
        <p:txBody>
          <a:bodyPr wrap="none" rtlCol="0">
            <a:spAutoFit/>
          </a:bodyPr>
          <a:lstStyle/>
          <a:p>
            <a:r>
              <a:rPr lang="en-US" altLang="ko-KR" sz="2277">
                <a:latin typeface="Consolas" panose="020B0609020204030204" pitchFamily="49" charset="0"/>
              </a:rPr>
              <a:t>weight = np.array([[[[1.]],[[1.]]],[[[1.]],[[1.]]]])</a:t>
            </a:r>
          </a:p>
          <a:p>
            <a:r>
              <a:rPr lang="en-US" altLang="ko-KR" sz="2277">
                <a:latin typeface="Consolas" panose="020B0609020204030204" pitchFamily="49" charset="0"/>
              </a:rPr>
              <a:t>print("weight.shape=", weight.shape)</a:t>
            </a:r>
          </a:p>
          <a:p>
            <a:r>
              <a:rPr lang="en-US" altLang="ko-KR" sz="2277">
                <a:latin typeface="Consolas" panose="020B0609020204030204" pitchFamily="49" charset="0"/>
              </a:rPr>
              <a:t># weight.shape= (2, 2, 1, 1)</a:t>
            </a:r>
          </a:p>
          <a:p>
            <a:r>
              <a:rPr lang="en-US" altLang="ko-KR" sz="2277">
                <a:latin typeface="Consolas" panose="020B0609020204030204" pitchFamily="49" charset="0"/>
              </a:rPr>
              <a:t># weight.shape= (height, width, channel, filters)</a:t>
            </a:r>
          </a:p>
          <a:p>
            <a:endParaRPr lang="en-US" altLang="ko-KR" sz="2277">
              <a:latin typeface="Consolas" panose="020B0609020204030204" pitchFamily="49" charset="0"/>
            </a:endParaRPr>
          </a:p>
        </p:txBody>
      </p:sp>
      <p:sp>
        <p:nvSpPr>
          <p:cNvPr id="3" name="텍스트 개체 틀 2">
            <a:extLst>
              <a:ext uri="{FF2B5EF4-FFF2-40B4-BE49-F238E27FC236}">
                <a16:creationId xmlns:a16="http://schemas.microsoft.com/office/drawing/2014/main" id="{8934B4FC-4D8D-43E7-80F2-ADA7A1770950}"/>
              </a:ext>
            </a:extLst>
          </p:cNvPr>
          <p:cNvSpPr>
            <a:spLocks noGrp="1"/>
          </p:cNvSpPr>
          <p:nvPr>
            <p:ph type="body" sz="quarter" idx="19"/>
          </p:nvPr>
        </p:nvSpPr>
        <p:spPr/>
        <p:txBody>
          <a:bodyPr/>
          <a:lstStyle/>
          <a:p>
            <a:r>
              <a:rPr lang="ko-KR" altLang="en-US"/>
              <a:t>합성곱 연산</a:t>
            </a:r>
          </a:p>
        </p:txBody>
      </p:sp>
      <p:sp>
        <p:nvSpPr>
          <p:cNvPr id="22" name="텍스트 개체 틀 4">
            <a:extLst>
              <a:ext uri="{FF2B5EF4-FFF2-40B4-BE49-F238E27FC236}">
                <a16:creationId xmlns:a16="http://schemas.microsoft.com/office/drawing/2014/main" id="{5636ADB9-1A92-4340-9293-F965E471FCD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6" name="직선 연결선 5">
            <a:extLst>
              <a:ext uri="{FF2B5EF4-FFF2-40B4-BE49-F238E27FC236}">
                <a16:creationId xmlns:a16="http://schemas.microsoft.com/office/drawing/2014/main" id="{B2A5CEB7-4C6E-D0DA-7952-8267808EC948}"/>
              </a:ext>
            </a:extLst>
          </p:cNvPr>
          <p:cNvCxnSpPr/>
          <p:nvPr/>
        </p:nvCxnSpPr>
        <p:spPr>
          <a:xfrm>
            <a:off x="3515792" y="1808820"/>
            <a:ext cx="0" cy="540060"/>
          </a:xfrm>
          <a:prstGeom prst="line">
            <a:avLst/>
          </a:prstGeom>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4787CC42-E7A9-F663-BDC8-61C537166849}"/>
              </a:ext>
            </a:extLst>
          </p:cNvPr>
          <p:cNvSpPr/>
          <p:nvPr/>
        </p:nvSpPr>
        <p:spPr>
          <a:xfrm>
            <a:off x="3062499" y="345116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1FEE784-437D-8C10-211F-C0BFC4984F7D}"/>
              </a:ext>
            </a:extLst>
          </p:cNvPr>
          <p:cNvSpPr/>
          <p:nvPr/>
        </p:nvSpPr>
        <p:spPr>
          <a:xfrm>
            <a:off x="3109125" y="349779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E9E30DA-947F-FA26-109B-3F4DB8562416}"/>
              </a:ext>
            </a:extLst>
          </p:cNvPr>
          <p:cNvSpPr/>
          <p:nvPr/>
        </p:nvSpPr>
        <p:spPr>
          <a:xfrm>
            <a:off x="3560651" y="339882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BB7FBF2-5FF5-E711-3E12-90AC1D1DDE80}"/>
              </a:ext>
            </a:extLst>
          </p:cNvPr>
          <p:cNvSpPr/>
          <p:nvPr/>
        </p:nvSpPr>
        <p:spPr>
          <a:xfrm>
            <a:off x="3607278" y="345116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29F94CF-6239-8B50-0B5E-63C682E214EE}"/>
              </a:ext>
            </a:extLst>
          </p:cNvPr>
          <p:cNvSpPr/>
          <p:nvPr/>
        </p:nvSpPr>
        <p:spPr>
          <a:xfrm>
            <a:off x="3653904" y="349779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EF6E2F78-67CB-6D64-6381-915776E469FB}"/>
              </a:ext>
            </a:extLst>
          </p:cNvPr>
          <p:cNvSpPr/>
          <p:nvPr/>
        </p:nvSpPr>
        <p:spPr>
          <a:xfrm>
            <a:off x="2972780" y="3989055"/>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3466CC8-B1FC-728D-97AC-AD7FF340FE3D}"/>
              </a:ext>
            </a:extLst>
          </p:cNvPr>
          <p:cNvSpPr/>
          <p:nvPr/>
        </p:nvSpPr>
        <p:spPr>
          <a:xfrm>
            <a:off x="3015872" y="403126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253F398-20CE-871B-7221-E3791C18F067}"/>
              </a:ext>
            </a:extLst>
          </p:cNvPr>
          <p:cNvSpPr/>
          <p:nvPr/>
        </p:nvSpPr>
        <p:spPr>
          <a:xfrm>
            <a:off x="3062499" y="408360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D8DD551-5B62-BFFD-8435-F53A1A627E85}"/>
              </a:ext>
            </a:extLst>
          </p:cNvPr>
          <p:cNvSpPr/>
          <p:nvPr/>
        </p:nvSpPr>
        <p:spPr>
          <a:xfrm>
            <a:off x="3109125" y="413023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844F8B1-1680-93F9-1790-8EB757681A42}"/>
              </a:ext>
            </a:extLst>
          </p:cNvPr>
          <p:cNvSpPr/>
          <p:nvPr/>
        </p:nvSpPr>
        <p:spPr>
          <a:xfrm>
            <a:off x="3560651" y="403126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EFA55C8-EDDC-F4BB-0082-644E4976A119}"/>
              </a:ext>
            </a:extLst>
          </p:cNvPr>
          <p:cNvSpPr/>
          <p:nvPr/>
        </p:nvSpPr>
        <p:spPr>
          <a:xfrm>
            <a:off x="3607278" y="408360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4DB8D5D-0A2A-9EBD-3861-80E62406A71D}"/>
              </a:ext>
            </a:extLst>
          </p:cNvPr>
          <p:cNvSpPr/>
          <p:nvPr/>
        </p:nvSpPr>
        <p:spPr>
          <a:xfrm>
            <a:off x="3653904" y="413023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82470783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print(conv2d.numpy().reshape(2,2))</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406475"/>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(1, 2, 2, 1)</a:t>
            </a:r>
          </a:p>
          <a:p>
            <a:endParaRPr lang="en-US" altLang="ko-KR" sz="1708">
              <a:latin typeface="Consolas" panose="020B0609020204030204" pitchFamily="49" charset="0"/>
            </a:endParaRPr>
          </a:p>
          <a:p>
            <a:r>
              <a:rPr lang="en-US" altLang="ko-KR" sz="1708">
                <a:latin typeface="Consolas" panose="020B0609020204030204" pitchFamily="49" charset="0"/>
              </a:rPr>
              <a:t>[[12. 16.]</a:t>
            </a:r>
          </a:p>
          <a:p>
            <a:r>
              <a:rPr lang="en-US" altLang="ko-KR" sz="1708">
                <a:latin typeface="Consolas" panose="020B0609020204030204" pitchFamily="49" charset="0"/>
              </a:rPr>
              <a:t> [24. 28.]]</a:t>
            </a:r>
          </a:p>
        </p:txBody>
      </p:sp>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79747" y="3154763"/>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3" name="직사각형 72">
            <a:extLst>
              <a:ext uri="{FF2B5EF4-FFF2-40B4-BE49-F238E27FC236}">
                <a16:creationId xmlns:a16="http://schemas.microsoft.com/office/drawing/2014/main" id="{DA1D8F65-41D7-B0C5-4B12-3F4A27F8DFDD}"/>
              </a:ext>
            </a:extLst>
          </p:cNvPr>
          <p:cNvSpPr/>
          <p:nvPr/>
        </p:nvSpPr>
        <p:spPr>
          <a:xfrm>
            <a:off x="2448335" y="2726124"/>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BE26398-86A2-9C0F-6344-1DC5C3C46A4E}"/>
              </a:ext>
            </a:extLst>
          </p:cNvPr>
          <p:cNvSpPr/>
          <p:nvPr/>
        </p:nvSpPr>
        <p:spPr>
          <a:xfrm>
            <a:off x="2491427"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07522363-D9F1-B2F3-BC53-724FB73CBF2C}"/>
              </a:ext>
            </a:extLst>
          </p:cNvPr>
          <p:cNvSpPr/>
          <p:nvPr/>
        </p:nvSpPr>
        <p:spPr>
          <a:xfrm>
            <a:off x="2538054"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31BA7835-4D98-DA2B-6872-2BB8E126CDED}"/>
              </a:ext>
            </a:extLst>
          </p:cNvPr>
          <p:cNvSpPr/>
          <p:nvPr/>
        </p:nvSpPr>
        <p:spPr>
          <a:xfrm>
            <a:off x="2584680"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F7558AD2-DE9D-6114-64FA-76949954FC9A}"/>
              </a:ext>
            </a:extLst>
          </p:cNvPr>
          <p:cNvSpPr/>
          <p:nvPr/>
        </p:nvSpPr>
        <p:spPr>
          <a:xfrm>
            <a:off x="3036206"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463EF00-43E4-02DA-AB7F-BBE47676CB03}"/>
              </a:ext>
            </a:extLst>
          </p:cNvPr>
          <p:cNvSpPr/>
          <p:nvPr/>
        </p:nvSpPr>
        <p:spPr>
          <a:xfrm>
            <a:off x="3082833"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8C793D2-6105-F40D-8F18-198E6313810A}"/>
              </a:ext>
            </a:extLst>
          </p:cNvPr>
          <p:cNvSpPr/>
          <p:nvPr/>
        </p:nvSpPr>
        <p:spPr>
          <a:xfrm>
            <a:off x="3129459"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1D55E2B-F6FC-9466-BF94-E6D621A011B7}"/>
              </a:ext>
            </a:extLst>
          </p:cNvPr>
          <p:cNvSpPr/>
          <p:nvPr/>
        </p:nvSpPr>
        <p:spPr>
          <a:xfrm>
            <a:off x="2448335" y="3358567"/>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0F05E59-1D4B-C4FD-C3AF-3253FEB69403}"/>
              </a:ext>
            </a:extLst>
          </p:cNvPr>
          <p:cNvSpPr/>
          <p:nvPr/>
        </p:nvSpPr>
        <p:spPr>
          <a:xfrm>
            <a:off x="2491427"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5A8FE6C-024D-A8D3-8F51-16E450AEDB02}"/>
              </a:ext>
            </a:extLst>
          </p:cNvPr>
          <p:cNvSpPr/>
          <p:nvPr/>
        </p:nvSpPr>
        <p:spPr>
          <a:xfrm>
            <a:off x="2538054"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2CA5E11-D56B-7A50-622D-4145E5BE562D}"/>
              </a:ext>
            </a:extLst>
          </p:cNvPr>
          <p:cNvSpPr/>
          <p:nvPr/>
        </p:nvSpPr>
        <p:spPr>
          <a:xfrm>
            <a:off x="2584680"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F86708-6859-0114-6A08-64F1F5581D16}"/>
              </a:ext>
            </a:extLst>
          </p:cNvPr>
          <p:cNvSpPr/>
          <p:nvPr/>
        </p:nvSpPr>
        <p:spPr>
          <a:xfrm>
            <a:off x="3036206"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8C9D102-4929-2C6B-7DCA-1226A80E7E3A}"/>
              </a:ext>
            </a:extLst>
          </p:cNvPr>
          <p:cNvSpPr/>
          <p:nvPr/>
        </p:nvSpPr>
        <p:spPr>
          <a:xfrm>
            <a:off x="3082833"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87A92C4-7CD9-5824-9BE9-FB5AF89583D2}"/>
              </a:ext>
            </a:extLst>
          </p:cNvPr>
          <p:cNvSpPr/>
          <p:nvPr/>
        </p:nvSpPr>
        <p:spPr>
          <a:xfrm>
            <a:off x="3129459"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0417AA0B-7AA1-7E27-6A3B-6B71D7D4B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812" y="4660044"/>
            <a:ext cx="1489621" cy="1355179"/>
          </a:xfrm>
          <a:prstGeom prst="rect">
            <a:avLst/>
          </a:prstGeom>
          <a:noFill/>
          <a:extLst>
            <a:ext uri="{909E8E84-426E-40DD-AFC4-6F175D3DCCD1}">
              <a14:hiddenFill xmlns:a14="http://schemas.microsoft.com/office/drawing/2010/main">
                <a:solidFill>
                  <a:srgbClr val="FFFFFF"/>
                </a:solidFill>
              </a14:hiddenFill>
            </a:ext>
          </a:extLst>
        </p:spPr>
      </p:pic>
      <p:sp>
        <p:nvSpPr>
          <p:cNvPr id="7" name="화살표: 아래쪽 6">
            <a:extLst>
              <a:ext uri="{FF2B5EF4-FFF2-40B4-BE49-F238E27FC236}">
                <a16:creationId xmlns:a16="http://schemas.microsoft.com/office/drawing/2014/main" id="{B02D3282-F104-EB1C-27D8-8C781D9FE7C9}"/>
              </a:ext>
            </a:extLst>
          </p:cNvPr>
          <p:cNvSpPr/>
          <p:nvPr/>
        </p:nvSpPr>
        <p:spPr>
          <a:xfrm>
            <a:off x="6357156" y="4509120"/>
            <a:ext cx="360040" cy="325077"/>
          </a:xfrm>
          <a:prstGeom prst="down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67727552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padding='same',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print(conv2d.numpy().reshape(3,3))</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(conv2d.numpy().reshape(3,3),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669303"/>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(1, 3, 3, 1)</a:t>
            </a:r>
          </a:p>
          <a:p>
            <a:endParaRPr lang="en-US" altLang="ko-KR" sz="1708">
              <a:latin typeface="Consolas" panose="020B0609020204030204" pitchFamily="49" charset="0"/>
            </a:endParaRPr>
          </a:p>
          <a:p>
            <a:r>
              <a:rPr lang="en-US" altLang="ko-KR" sz="1708">
                <a:latin typeface="Consolas" panose="020B0609020204030204" pitchFamily="49" charset="0"/>
              </a:rPr>
              <a:t>[[12. 16.  9.]</a:t>
            </a:r>
          </a:p>
          <a:p>
            <a:r>
              <a:rPr lang="en-US" altLang="ko-KR" sz="1708">
                <a:latin typeface="Consolas" panose="020B0609020204030204" pitchFamily="49" charset="0"/>
              </a:rPr>
              <a:t> [24. 28. 15.]</a:t>
            </a:r>
          </a:p>
          <a:p>
            <a:r>
              <a:rPr lang="en-US" altLang="ko-KR" sz="1708">
                <a:latin typeface="Consolas" panose="020B0609020204030204" pitchFamily="49" charset="0"/>
              </a:rPr>
              <a:t> [15. 17.  9.]]</a:t>
            </a:r>
            <a:endParaRPr lang="ko-KR" altLang="en-US" sz="1708">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715" y="4120611"/>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301251"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301251"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301251"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067506"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480273"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6893040"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301251"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67506" y="3148396"/>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6893040"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6893040"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067506"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480273"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17</a:t>
            </a:r>
            <a:endParaRPr lang="ko-KR" altLang="en-US" sz="16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6893040"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3" name="직사각형 72">
            <a:extLst>
              <a:ext uri="{FF2B5EF4-FFF2-40B4-BE49-F238E27FC236}">
                <a16:creationId xmlns:a16="http://schemas.microsoft.com/office/drawing/2014/main" id="{DA1D8F65-41D7-B0C5-4B12-3F4A27F8DFDD}"/>
              </a:ext>
            </a:extLst>
          </p:cNvPr>
          <p:cNvSpPr/>
          <p:nvPr/>
        </p:nvSpPr>
        <p:spPr>
          <a:xfrm>
            <a:off x="2448335" y="2726124"/>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BE26398-86A2-9C0F-6344-1DC5C3C46A4E}"/>
              </a:ext>
            </a:extLst>
          </p:cNvPr>
          <p:cNvSpPr/>
          <p:nvPr/>
        </p:nvSpPr>
        <p:spPr>
          <a:xfrm>
            <a:off x="2491427"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07522363-D9F1-B2F3-BC53-724FB73CBF2C}"/>
              </a:ext>
            </a:extLst>
          </p:cNvPr>
          <p:cNvSpPr/>
          <p:nvPr/>
        </p:nvSpPr>
        <p:spPr>
          <a:xfrm>
            <a:off x="2538054"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31BA7835-4D98-DA2B-6872-2BB8E126CDED}"/>
              </a:ext>
            </a:extLst>
          </p:cNvPr>
          <p:cNvSpPr/>
          <p:nvPr/>
        </p:nvSpPr>
        <p:spPr>
          <a:xfrm>
            <a:off x="2584680"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F7558AD2-DE9D-6114-64FA-76949954FC9A}"/>
              </a:ext>
            </a:extLst>
          </p:cNvPr>
          <p:cNvSpPr/>
          <p:nvPr/>
        </p:nvSpPr>
        <p:spPr>
          <a:xfrm>
            <a:off x="3036206"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463EF00-43E4-02DA-AB7F-BBE47676CB03}"/>
              </a:ext>
            </a:extLst>
          </p:cNvPr>
          <p:cNvSpPr/>
          <p:nvPr/>
        </p:nvSpPr>
        <p:spPr>
          <a:xfrm>
            <a:off x="3082833"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8C793D2-6105-F40D-8F18-198E6313810A}"/>
              </a:ext>
            </a:extLst>
          </p:cNvPr>
          <p:cNvSpPr/>
          <p:nvPr/>
        </p:nvSpPr>
        <p:spPr>
          <a:xfrm>
            <a:off x="3129459"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1D55E2B-F6FC-9466-BF94-E6D621A011B7}"/>
              </a:ext>
            </a:extLst>
          </p:cNvPr>
          <p:cNvSpPr/>
          <p:nvPr/>
        </p:nvSpPr>
        <p:spPr>
          <a:xfrm>
            <a:off x="2448335" y="3358567"/>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0F05E59-1D4B-C4FD-C3AF-3253FEB69403}"/>
              </a:ext>
            </a:extLst>
          </p:cNvPr>
          <p:cNvSpPr/>
          <p:nvPr/>
        </p:nvSpPr>
        <p:spPr>
          <a:xfrm>
            <a:off x="2491427"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5A8FE6C-024D-A8D3-8F51-16E450AEDB02}"/>
              </a:ext>
            </a:extLst>
          </p:cNvPr>
          <p:cNvSpPr/>
          <p:nvPr/>
        </p:nvSpPr>
        <p:spPr>
          <a:xfrm>
            <a:off x="2538054"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2CA5E11-D56B-7A50-622D-4145E5BE562D}"/>
              </a:ext>
            </a:extLst>
          </p:cNvPr>
          <p:cNvSpPr/>
          <p:nvPr/>
        </p:nvSpPr>
        <p:spPr>
          <a:xfrm>
            <a:off x="2584680"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F86708-6859-0114-6A08-64F1F5581D16}"/>
              </a:ext>
            </a:extLst>
          </p:cNvPr>
          <p:cNvSpPr/>
          <p:nvPr/>
        </p:nvSpPr>
        <p:spPr>
          <a:xfrm>
            <a:off x="3036206"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8C9D102-4929-2C6B-7DCA-1226A80E7E3A}"/>
              </a:ext>
            </a:extLst>
          </p:cNvPr>
          <p:cNvSpPr/>
          <p:nvPr/>
        </p:nvSpPr>
        <p:spPr>
          <a:xfrm>
            <a:off x="3082833"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87A92C4-7CD9-5824-9BE9-FB5AF89583D2}"/>
              </a:ext>
            </a:extLst>
          </p:cNvPr>
          <p:cNvSpPr/>
          <p:nvPr/>
        </p:nvSpPr>
        <p:spPr>
          <a:xfrm>
            <a:off x="3129459"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5" y="1152972"/>
            <a:ext cx="8112760" cy="355162"/>
          </a:xfrm>
          <a:prstGeom prst="rect">
            <a:avLst/>
          </a:prstGeom>
        </p:spPr>
        <p:txBody>
          <a:bodyPr wrap="square">
            <a:spAutoFit/>
          </a:bodyPr>
          <a:lstStyle/>
          <a:p>
            <a:r>
              <a:rPr lang="en-US" altLang="ko-KR" sz="1708" b="1" i="1">
                <a:latin typeface="+mj-ea"/>
                <a:ea typeface="+mj-ea"/>
              </a:rPr>
              <a:t>2010</a:t>
            </a:r>
            <a:r>
              <a:rPr lang="ko-KR" altLang="en-US" sz="1708" b="1" i="1">
                <a:latin typeface="+mj-ea"/>
                <a:ea typeface="+mj-ea"/>
              </a:rPr>
              <a:t>년경부터 일부 사람들이 중요한 성과를 내며 신경망은 다시 주목을 받았다</a:t>
            </a:r>
            <a:r>
              <a:rPr lang="en-US" altLang="ko-KR" sz="1708" b="1" i="1">
                <a:latin typeface="+mj-ea"/>
                <a:ea typeface="+mj-ea"/>
              </a:rPr>
              <a:t>. </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212116" y="5082669"/>
            <a:ext cx="7930739" cy="1260602"/>
          </a:xfrm>
          <a:prstGeom prst="rect">
            <a:avLst/>
          </a:prstGeom>
          <a:noFill/>
        </p:spPr>
        <p:txBody>
          <a:bodyPr wrap="square" rtlCol="0">
            <a:spAutoFit/>
          </a:bodyPr>
          <a:lstStyle/>
          <a:p>
            <a:r>
              <a:rPr lang="ko-KR" altLang="en-US" sz="1898" b="1">
                <a:latin typeface="+mj-ea"/>
                <a:ea typeface="+mj-ea"/>
              </a:rPr>
              <a:t>인텔의 고든 무어가 </a:t>
            </a:r>
            <a:r>
              <a:rPr lang="en-US" altLang="ko-KR" sz="1898" b="1">
                <a:latin typeface="+mj-ea"/>
                <a:ea typeface="+mj-ea"/>
              </a:rPr>
              <a:t>1965</a:t>
            </a:r>
            <a:r>
              <a:rPr lang="ko-KR" altLang="en-US" sz="1898" b="1">
                <a:latin typeface="+mj-ea"/>
                <a:ea typeface="+mj-ea"/>
              </a:rPr>
              <a:t>년에 주장한 법칙</a:t>
            </a:r>
            <a:r>
              <a:rPr lang="en-US" altLang="ko-KR" sz="1898" b="1">
                <a:latin typeface="+mj-ea"/>
                <a:ea typeface="+mj-ea"/>
              </a:rPr>
              <a:t>. </a:t>
            </a:r>
          </a:p>
          <a:p>
            <a:r>
              <a:rPr lang="en-US" altLang="ko-KR" sz="1898" b="1">
                <a:latin typeface="+mj-ea"/>
                <a:ea typeface="+mj-ea"/>
              </a:rPr>
              <a:t>"</a:t>
            </a:r>
            <a:r>
              <a:rPr lang="ko-KR" altLang="en-US" sz="1898" b="1">
                <a:latin typeface="+mj-ea"/>
                <a:ea typeface="+mj-ea"/>
              </a:rPr>
              <a:t>반도체의 집적회로 성능은 </a:t>
            </a:r>
            <a:r>
              <a:rPr lang="en-US" altLang="ko-KR" sz="1898" b="1">
                <a:latin typeface="+mj-ea"/>
                <a:ea typeface="+mj-ea"/>
              </a:rPr>
              <a:t>18</a:t>
            </a:r>
            <a:r>
              <a:rPr lang="ko-KR" altLang="en-US" sz="1898" b="1">
                <a:latin typeface="+mj-ea"/>
                <a:ea typeface="+mj-ea"/>
              </a:rPr>
              <a:t>개월마다 </a:t>
            </a:r>
            <a:r>
              <a:rPr lang="en-US" altLang="ko-KR" sz="1898" b="1">
                <a:latin typeface="+mj-ea"/>
                <a:ea typeface="+mj-ea"/>
              </a:rPr>
              <a:t>2</a:t>
            </a:r>
            <a:r>
              <a:rPr lang="ko-KR" altLang="en-US" sz="1898" b="1">
                <a:latin typeface="+mj-ea"/>
                <a:ea typeface="+mj-ea"/>
              </a:rPr>
              <a:t>배로 증가한다</a:t>
            </a:r>
            <a:r>
              <a:rPr lang="en-US" altLang="ko-KR" sz="1898" b="1">
                <a:latin typeface="+mj-ea"/>
                <a:ea typeface="+mj-ea"/>
              </a:rPr>
              <a:t>"</a:t>
            </a:r>
            <a:r>
              <a:rPr lang="ko-KR" altLang="en-US" sz="1898" b="1">
                <a:latin typeface="+mj-ea"/>
                <a:ea typeface="+mj-ea"/>
              </a:rPr>
              <a:t>는 법칙이다</a:t>
            </a:r>
            <a:r>
              <a:rPr lang="en-US" altLang="ko-KR" sz="1898" b="1">
                <a:latin typeface="+mj-ea"/>
                <a:ea typeface="+mj-ea"/>
              </a:rPr>
              <a:t>.</a:t>
            </a:r>
          </a:p>
          <a:p>
            <a:r>
              <a:rPr lang="ko-KR" altLang="en-US" sz="1898" b="1">
                <a:latin typeface="+mj-ea"/>
                <a:ea typeface="+mj-ea"/>
              </a:rPr>
              <a:t>이는 컴퓨팅 환경의 발전이 신경망의 이론을 뒷받침 하면서 이론으로만 존재 했던 여러 가지를 가능하게 만들었다</a:t>
            </a:r>
            <a:r>
              <a:rPr lang="en-US" altLang="ko-KR" sz="1898" b="1">
                <a:latin typeface="+mj-ea"/>
                <a:ea typeface="+mj-ea"/>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747508" y="1726123"/>
            <a:ext cx="4518473" cy="3126784"/>
          </a:xfrm>
          <a:prstGeom prst="rect">
            <a:avLst/>
          </a:prstGeom>
        </p:spPr>
      </p:pic>
      <p:sp>
        <p:nvSpPr>
          <p:cNvPr id="4" name="텍스트 개체 틀 3">
            <a:extLst>
              <a:ext uri="{FF2B5EF4-FFF2-40B4-BE49-F238E27FC236}">
                <a16:creationId xmlns:a16="http://schemas.microsoft.com/office/drawing/2014/main" id="{514855D5-0C61-4915-A4BC-E6203C0986CA}"/>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다시 신경망으로</a:t>
            </a:r>
          </a:p>
        </p:txBody>
      </p:sp>
      <p:sp>
        <p:nvSpPr>
          <p:cNvPr id="6" name="텍스트 개체 틀 5">
            <a:extLst>
              <a:ext uri="{FF2B5EF4-FFF2-40B4-BE49-F238E27FC236}">
                <a16:creationId xmlns:a16="http://schemas.microsoft.com/office/drawing/2014/main" id="{609528FE-3C58-4188-A3E9-A42F7A7EF18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8504386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직사각형 119">
            <a:extLst>
              <a:ext uri="{FF2B5EF4-FFF2-40B4-BE49-F238E27FC236}">
                <a16:creationId xmlns:a16="http://schemas.microsoft.com/office/drawing/2014/main" id="{EE02B536-8349-72B0-C916-785B4285254D}"/>
              </a:ext>
            </a:extLst>
          </p:cNvPr>
          <p:cNvSpPr/>
          <p:nvPr/>
        </p:nvSpPr>
        <p:spPr>
          <a:xfrm>
            <a:off x="4546737" y="2192510"/>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95611A4-187A-A178-C6B4-8C8C53BAD8E9}"/>
              </a:ext>
            </a:extLst>
          </p:cNvPr>
          <p:cNvSpPr/>
          <p:nvPr/>
        </p:nvSpPr>
        <p:spPr>
          <a:xfrm>
            <a:off x="4589599" y="223067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8DFDB32-1A03-2CDA-C6A9-178D8C12A3D1}"/>
              </a:ext>
            </a:extLst>
          </p:cNvPr>
          <p:cNvSpPr/>
          <p:nvPr/>
        </p:nvSpPr>
        <p:spPr>
          <a:xfrm>
            <a:off x="4630518" y="226769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511338" y="687460"/>
            <a:ext cx="8931004" cy="880819"/>
          </a:xfrm>
          <a:prstGeom prst="rect">
            <a:avLst/>
          </a:prstGeom>
          <a:solidFill>
            <a:srgbClr val="E2E2F6"/>
          </a:solidFill>
        </p:spPr>
        <p:txBody>
          <a:bodyPr wrap="square">
            <a:spAutoFit/>
          </a:bodyPr>
          <a:lstStyle/>
          <a:p>
            <a:r>
              <a:rPr lang="en-US" altLang="ko-KR" sz="1708">
                <a:latin typeface="Consolas" panose="020B0609020204030204" pitchFamily="49" charset="0"/>
              </a:rPr>
              <a:t>weight = np.array([[[[1.,10.,-1.]],[[1.,10.,-1.]]],</a:t>
            </a:r>
          </a:p>
          <a:p>
            <a:r>
              <a:rPr lang="en-US" altLang="ko-KR" sz="1708">
                <a:latin typeface="Consolas" panose="020B0609020204030204" pitchFamily="49" charset="0"/>
              </a:rPr>
              <a:t>                   [[[1.,10.,-1.]],[[1.,10.,-1.]]]])</a:t>
            </a:r>
          </a:p>
          <a:p>
            <a:r>
              <a:rPr lang="en-US" altLang="ko-KR" sz="1708">
                <a:latin typeface="Consolas" panose="020B0609020204030204" pitchFamily="49" charset="0"/>
              </a:rPr>
              <a:t>print(weight.shape)</a:t>
            </a:r>
          </a:p>
        </p:txBody>
      </p:sp>
      <p:sp>
        <p:nvSpPr>
          <p:cNvPr id="4" name="TextBox 3">
            <a:extLst>
              <a:ext uri="{FF2B5EF4-FFF2-40B4-BE49-F238E27FC236}">
                <a16:creationId xmlns:a16="http://schemas.microsoft.com/office/drawing/2014/main" id="{64D83D87-49C8-4BF1-9BA6-E110E874A806}"/>
              </a:ext>
            </a:extLst>
          </p:cNvPr>
          <p:cNvSpPr txBox="1"/>
          <p:nvPr/>
        </p:nvSpPr>
        <p:spPr>
          <a:xfrm>
            <a:off x="4086860" y="1668076"/>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17" name="TextBox 116">
            <a:extLst>
              <a:ext uri="{FF2B5EF4-FFF2-40B4-BE49-F238E27FC236}">
                <a16:creationId xmlns:a16="http://schemas.microsoft.com/office/drawing/2014/main" id="{C743F876-06C2-403B-9E2C-30F0FCC3D379}"/>
              </a:ext>
            </a:extLst>
          </p:cNvPr>
          <p:cNvSpPr txBox="1"/>
          <p:nvPr/>
        </p:nvSpPr>
        <p:spPr>
          <a:xfrm>
            <a:off x="7644000" y="1653330"/>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1</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59" name="직사각형 58">
            <a:extLst>
              <a:ext uri="{FF2B5EF4-FFF2-40B4-BE49-F238E27FC236}">
                <a16:creationId xmlns:a16="http://schemas.microsoft.com/office/drawing/2014/main" id="{1831AF26-EA22-9599-9CFF-89853AB15468}"/>
              </a:ext>
            </a:extLst>
          </p:cNvPr>
          <p:cNvSpPr/>
          <p:nvPr/>
        </p:nvSpPr>
        <p:spPr>
          <a:xfrm>
            <a:off x="8121352" y="2290792"/>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10AA29B6-0930-44F6-02FB-F7A1DCE120F6}"/>
              </a:ext>
            </a:extLst>
          </p:cNvPr>
          <p:cNvSpPr/>
          <p:nvPr/>
        </p:nvSpPr>
        <p:spPr>
          <a:xfrm>
            <a:off x="8164444" y="233300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3834915C-16F3-48D4-67A1-2DEDFC878B0F}"/>
              </a:ext>
            </a:extLst>
          </p:cNvPr>
          <p:cNvSpPr/>
          <p:nvPr/>
        </p:nvSpPr>
        <p:spPr>
          <a:xfrm>
            <a:off x="8211071" y="238534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93390A40-B9D3-6A6F-2E51-EDB739BD1E27}"/>
              </a:ext>
            </a:extLst>
          </p:cNvPr>
          <p:cNvSpPr/>
          <p:nvPr/>
        </p:nvSpPr>
        <p:spPr>
          <a:xfrm>
            <a:off x="8257697" y="243197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30B5CFA4-10F5-5235-8545-77C5F3DE9AA6}"/>
              </a:ext>
            </a:extLst>
          </p:cNvPr>
          <p:cNvSpPr/>
          <p:nvPr/>
        </p:nvSpPr>
        <p:spPr>
          <a:xfrm>
            <a:off x="8709223" y="233300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8C57EEC-5A77-9ED5-E134-1BA1C7656887}"/>
              </a:ext>
            </a:extLst>
          </p:cNvPr>
          <p:cNvSpPr/>
          <p:nvPr/>
        </p:nvSpPr>
        <p:spPr>
          <a:xfrm>
            <a:off x="8755850" y="238534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8433E73-9426-3EBD-631A-46E2A0A67015}"/>
              </a:ext>
            </a:extLst>
          </p:cNvPr>
          <p:cNvSpPr/>
          <p:nvPr/>
        </p:nvSpPr>
        <p:spPr>
          <a:xfrm>
            <a:off x="8802476" y="243197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7FF0E19-93E1-AC34-1315-715F8EA96443}"/>
              </a:ext>
            </a:extLst>
          </p:cNvPr>
          <p:cNvSpPr/>
          <p:nvPr/>
        </p:nvSpPr>
        <p:spPr>
          <a:xfrm>
            <a:off x="8121352" y="2923235"/>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27FE8A8-98AF-C2CB-51E9-C2F6A84A9121}"/>
              </a:ext>
            </a:extLst>
          </p:cNvPr>
          <p:cNvSpPr/>
          <p:nvPr/>
        </p:nvSpPr>
        <p:spPr>
          <a:xfrm>
            <a:off x="8164444" y="296544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A5A7BED9-34D7-4589-9EE9-D94684BEA761}"/>
              </a:ext>
            </a:extLst>
          </p:cNvPr>
          <p:cNvSpPr/>
          <p:nvPr/>
        </p:nvSpPr>
        <p:spPr>
          <a:xfrm>
            <a:off x="8211071" y="301778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4F56986B-0BDB-3755-0D3B-0F47ACC625DE}"/>
              </a:ext>
            </a:extLst>
          </p:cNvPr>
          <p:cNvSpPr/>
          <p:nvPr/>
        </p:nvSpPr>
        <p:spPr>
          <a:xfrm>
            <a:off x="8257697" y="30644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06F73BD1-564E-9098-E82B-B813C0DE115D}"/>
              </a:ext>
            </a:extLst>
          </p:cNvPr>
          <p:cNvSpPr/>
          <p:nvPr/>
        </p:nvSpPr>
        <p:spPr>
          <a:xfrm>
            <a:off x="8709223" y="296544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BF7790E-14EF-9F9A-031A-32110740E693}"/>
              </a:ext>
            </a:extLst>
          </p:cNvPr>
          <p:cNvSpPr/>
          <p:nvPr/>
        </p:nvSpPr>
        <p:spPr>
          <a:xfrm>
            <a:off x="8755850" y="301778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240BB6F1-F45B-D58F-1A9C-4B33E02E2714}"/>
              </a:ext>
            </a:extLst>
          </p:cNvPr>
          <p:cNvSpPr/>
          <p:nvPr/>
        </p:nvSpPr>
        <p:spPr>
          <a:xfrm>
            <a:off x="8802476" y="30644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01C5FAB7-4E7C-4854-9620-8760A83A7149}"/>
              </a:ext>
            </a:extLst>
          </p:cNvPr>
          <p:cNvCxnSpPr>
            <a:cxnSpLocks/>
          </p:cNvCxnSpPr>
          <p:nvPr/>
        </p:nvCxnSpPr>
        <p:spPr>
          <a:xfrm>
            <a:off x="5133020" y="1668076"/>
            <a:ext cx="0" cy="442750"/>
          </a:xfrm>
          <a:prstGeom prst="line">
            <a:avLst/>
          </a:prstGeom>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2C36951E-B618-FC13-E7E2-C3CD3592514C}"/>
              </a:ext>
            </a:extLst>
          </p:cNvPr>
          <p:cNvSpPr/>
          <p:nvPr/>
        </p:nvSpPr>
        <p:spPr>
          <a:xfrm>
            <a:off x="4678580" y="230472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D9988825-C392-F3E4-5E08-283D80B3F754}"/>
              </a:ext>
            </a:extLst>
          </p:cNvPr>
          <p:cNvSpPr/>
          <p:nvPr/>
        </p:nvSpPr>
        <p:spPr>
          <a:xfrm>
            <a:off x="5034937" y="230472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E2262A71-9C6B-94DA-1A73-4E5D3A17C7B5}"/>
              </a:ext>
            </a:extLst>
          </p:cNvPr>
          <p:cNvSpPr/>
          <p:nvPr/>
        </p:nvSpPr>
        <p:spPr>
          <a:xfrm>
            <a:off x="5391294" y="230472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DC96ABF-795B-43FD-F79A-72E7BB6C9846}"/>
              </a:ext>
            </a:extLst>
          </p:cNvPr>
          <p:cNvSpPr/>
          <p:nvPr/>
        </p:nvSpPr>
        <p:spPr>
          <a:xfrm>
            <a:off x="4589599" y="274108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5E737860-3A45-566C-B6F8-DBF3BB5E1FEB}"/>
              </a:ext>
            </a:extLst>
          </p:cNvPr>
          <p:cNvSpPr/>
          <p:nvPr/>
        </p:nvSpPr>
        <p:spPr>
          <a:xfrm>
            <a:off x="4630518" y="277811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58A90DE9-8864-A4CC-23B5-80EF9DB82EF4}"/>
              </a:ext>
            </a:extLst>
          </p:cNvPr>
          <p:cNvSpPr/>
          <p:nvPr/>
        </p:nvSpPr>
        <p:spPr>
          <a:xfrm>
            <a:off x="4678580" y="28151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DA2B4B69-734C-5E33-9E62-ADC3357579E6}"/>
              </a:ext>
            </a:extLst>
          </p:cNvPr>
          <p:cNvSpPr/>
          <p:nvPr/>
        </p:nvSpPr>
        <p:spPr>
          <a:xfrm>
            <a:off x="5034937" y="28151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6719E5E-CB0A-D8BB-A80C-5C1EC0A6B79D}"/>
              </a:ext>
            </a:extLst>
          </p:cNvPr>
          <p:cNvSpPr/>
          <p:nvPr/>
        </p:nvSpPr>
        <p:spPr>
          <a:xfrm>
            <a:off x="5391294" y="28151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1A882D8-AB91-E457-B3CE-BCBF32A202BA}"/>
              </a:ext>
            </a:extLst>
          </p:cNvPr>
          <p:cNvSpPr/>
          <p:nvPr/>
        </p:nvSpPr>
        <p:spPr>
          <a:xfrm>
            <a:off x="4545559" y="3294728"/>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6626530-EBB1-EA2A-4EEF-6BBAC67E1C5C}"/>
              </a:ext>
            </a:extLst>
          </p:cNvPr>
          <p:cNvSpPr/>
          <p:nvPr/>
        </p:nvSpPr>
        <p:spPr>
          <a:xfrm>
            <a:off x="4588421" y="333288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3D2D6D2B-9918-206B-3CB5-5C80FD03EACF}"/>
              </a:ext>
            </a:extLst>
          </p:cNvPr>
          <p:cNvSpPr/>
          <p:nvPr/>
        </p:nvSpPr>
        <p:spPr>
          <a:xfrm>
            <a:off x="4629340" y="336991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6A3F279-2CED-98FB-A184-19636AAA24B3}"/>
              </a:ext>
            </a:extLst>
          </p:cNvPr>
          <p:cNvSpPr/>
          <p:nvPr/>
        </p:nvSpPr>
        <p:spPr>
          <a:xfrm>
            <a:off x="4677402" y="34069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057CAF6-367A-DACA-F2C8-3D1C2D059920}"/>
              </a:ext>
            </a:extLst>
          </p:cNvPr>
          <p:cNvSpPr/>
          <p:nvPr/>
        </p:nvSpPr>
        <p:spPr>
          <a:xfrm>
            <a:off x="5033759" y="34069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5A042CCE-6FF5-C041-557A-0F04C9651AC5}"/>
              </a:ext>
            </a:extLst>
          </p:cNvPr>
          <p:cNvSpPr/>
          <p:nvPr/>
        </p:nvSpPr>
        <p:spPr>
          <a:xfrm>
            <a:off x="5390116" y="34069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48D21A-29D9-5291-F758-737E6822F168}"/>
              </a:ext>
            </a:extLst>
          </p:cNvPr>
          <p:cNvSpPr/>
          <p:nvPr/>
        </p:nvSpPr>
        <p:spPr>
          <a:xfrm>
            <a:off x="4588421" y="3843306"/>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69355EFB-F3A3-E22B-88A3-4C54F453B3C9}"/>
              </a:ext>
            </a:extLst>
          </p:cNvPr>
          <p:cNvSpPr/>
          <p:nvPr/>
        </p:nvSpPr>
        <p:spPr>
          <a:xfrm>
            <a:off x="4629340" y="3880335"/>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2F7E9F74-62C5-FEDF-70A0-173ABCE60CDC}"/>
              </a:ext>
            </a:extLst>
          </p:cNvPr>
          <p:cNvSpPr/>
          <p:nvPr/>
        </p:nvSpPr>
        <p:spPr>
          <a:xfrm>
            <a:off x="4677402" y="391736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1F04F1F-8228-0787-EA98-AF5C54A4321A}"/>
              </a:ext>
            </a:extLst>
          </p:cNvPr>
          <p:cNvSpPr/>
          <p:nvPr/>
        </p:nvSpPr>
        <p:spPr>
          <a:xfrm>
            <a:off x="5033759" y="391736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FE46B65-6736-370F-11C1-40E77C494DBB}"/>
              </a:ext>
            </a:extLst>
          </p:cNvPr>
          <p:cNvSpPr/>
          <p:nvPr/>
        </p:nvSpPr>
        <p:spPr>
          <a:xfrm>
            <a:off x="5390116" y="391736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직사각형 122">
            <a:extLst>
              <a:ext uri="{FF2B5EF4-FFF2-40B4-BE49-F238E27FC236}">
                <a16:creationId xmlns:a16="http://schemas.microsoft.com/office/drawing/2014/main" id="{DBEAFE8B-6804-B16D-C5FE-5A2751087701}"/>
              </a:ext>
            </a:extLst>
          </p:cNvPr>
          <p:cNvSpPr/>
          <p:nvPr/>
        </p:nvSpPr>
        <p:spPr>
          <a:xfrm>
            <a:off x="4938428" y="2508842"/>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33B10D00-134C-C8E5-6B4B-EA443BEB8D43}"/>
              </a:ext>
            </a:extLst>
          </p:cNvPr>
          <p:cNvSpPr/>
          <p:nvPr/>
        </p:nvSpPr>
        <p:spPr>
          <a:xfrm>
            <a:off x="4978288" y="2547001"/>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00AF157-1E6F-63B2-3C2F-5B18E9EB2CE6}"/>
              </a:ext>
            </a:extLst>
          </p:cNvPr>
          <p:cNvSpPr/>
          <p:nvPr/>
        </p:nvSpPr>
        <p:spPr>
          <a:xfrm>
            <a:off x="5018877" y="2583562"/>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64D83D87-49C8-4BF1-9BA6-E110E874A806}"/>
              </a:ext>
            </a:extLst>
          </p:cNvPr>
          <p:cNvSpPr txBox="1"/>
          <p:nvPr/>
        </p:nvSpPr>
        <p:spPr>
          <a:xfrm>
            <a:off x="1320155" y="2527165"/>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9" name="TextBox 58">
            <a:extLst>
              <a:ext uri="{FF2B5EF4-FFF2-40B4-BE49-F238E27FC236}">
                <a16:creationId xmlns:a16="http://schemas.microsoft.com/office/drawing/2014/main" id="{C78DE8E2-6D33-45AC-B417-E2C6849D9A3B}"/>
              </a:ext>
            </a:extLst>
          </p:cNvPr>
          <p:cNvSpPr txBox="1"/>
          <p:nvPr/>
        </p:nvSpPr>
        <p:spPr>
          <a:xfrm>
            <a:off x="7281280" y="2241148"/>
            <a:ext cx="21082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 2, 2, 1)</a:t>
            </a:r>
            <a:endParaRPr lang="ko-KR" altLang="en-US" sz="2277">
              <a:latin typeface="Consolas" panose="020B0609020204030204" pitchFamily="49" charset="0"/>
            </a:endParaRPr>
          </a:p>
        </p:txBody>
      </p:sp>
      <p:sp>
        <p:nvSpPr>
          <p:cNvPr id="60" name="TextBox 59">
            <a:extLst>
              <a:ext uri="{FF2B5EF4-FFF2-40B4-BE49-F238E27FC236}">
                <a16:creationId xmlns:a16="http://schemas.microsoft.com/office/drawing/2014/main" id="{2BFF6AE5-09DD-48AF-B40F-C8289FC6C3ED}"/>
              </a:ext>
            </a:extLst>
          </p:cNvPr>
          <p:cNvSpPr txBox="1"/>
          <p:nvPr/>
        </p:nvSpPr>
        <p:spPr>
          <a:xfrm>
            <a:off x="7316818" y="1584647"/>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63540BA-CA1F-498F-B12E-5B377CAE01B9}"/>
              </a:ext>
            </a:extLst>
          </p:cNvPr>
          <p:cNvCxnSpPr/>
          <p:nvPr/>
        </p:nvCxnSpPr>
        <p:spPr>
          <a:xfrm flipH="1">
            <a:off x="7702045" y="1908683"/>
            <a:ext cx="1378969" cy="43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BF65A92D-3DC1-4A51-A87D-F14BB9564F47}"/>
              </a:ext>
            </a:extLst>
          </p:cNvPr>
          <p:cNvCxnSpPr>
            <a:cxnSpLocks/>
          </p:cNvCxnSpPr>
          <p:nvPr/>
        </p:nvCxnSpPr>
        <p:spPr>
          <a:xfrm>
            <a:off x="7634699"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218881C7-7F62-424A-A673-EE46FD862562}"/>
              </a:ext>
            </a:extLst>
          </p:cNvPr>
          <p:cNvCxnSpPr>
            <a:cxnSpLocks/>
          </p:cNvCxnSpPr>
          <p:nvPr/>
        </p:nvCxnSpPr>
        <p:spPr>
          <a:xfrm>
            <a:off x="8116312"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95FB105-A4A9-4643-B31B-4563621174BE}"/>
              </a:ext>
            </a:extLst>
          </p:cNvPr>
          <p:cNvCxnSpPr>
            <a:cxnSpLocks/>
          </p:cNvCxnSpPr>
          <p:nvPr/>
        </p:nvCxnSpPr>
        <p:spPr>
          <a:xfrm>
            <a:off x="8621861"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634AB1A-769D-4901-B6E5-8C4B58152CFD}"/>
              </a:ext>
            </a:extLst>
          </p:cNvPr>
          <p:cNvSpPr txBox="1"/>
          <p:nvPr/>
        </p:nvSpPr>
        <p:spPr>
          <a:xfrm>
            <a:off x="294131" y="931133"/>
            <a:ext cx="5452134" cy="461665"/>
          </a:xfrm>
          <a:prstGeom prst="rect">
            <a:avLst/>
          </a:prstGeom>
          <a:noFill/>
        </p:spPr>
        <p:txBody>
          <a:bodyPr wrap="none" rtlCol="0">
            <a:spAutoFit/>
          </a:bodyPr>
          <a:lstStyle/>
          <a:p>
            <a:pPr algn="l"/>
            <a:r>
              <a:rPr lang="en-US" altLang="ko-KR" sz="2400">
                <a:latin typeface="Consolas" panose="020B0609020204030204" pitchFamily="49" charset="0"/>
              </a:rPr>
              <a:t>np.transpose(weight, (3,0,1,2))</a:t>
            </a:r>
            <a:endParaRPr lang="ko-KR" altLang="en-US" sz="2400">
              <a:latin typeface="Consolas" panose="020B0609020204030204" pitchFamily="49" charset="0"/>
            </a:endParaRPr>
          </a:p>
        </p:txBody>
      </p:sp>
      <p:sp>
        <p:nvSpPr>
          <p:cNvPr id="16" name="화살표: 오른쪽 15">
            <a:extLst>
              <a:ext uri="{FF2B5EF4-FFF2-40B4-BE49-F238E27FC236}">
                <a16:creationId xmlns:a16="http://schemas.microsoft.com/office/drawing/2014/main" id="{5469C30F-18E2-49E5-82AF-97AD83B17E85}"/>
              </a:ext>
            </a:extLst>
          </p:cNvPr>
          <p:cNvSpPr/>
          <p:nvPr/>
        </p:nvSpPr>
        <p:spPr>
          <a:xfrm>
            <a:off x="3744085" y="3836799"/>
            <a:ext cx="431699" cy="60798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6A80BDA0-F8F7-C9EA-DB72-C65BAEDA8AFD}"/>
              </a:ext>
            </a:extLst>
          </p:cNvPr>
          <p:cNvSpPr/>
          <p:nvPr/>
        </p:nvSpPr>
        <p:spPr>
          <a:xfrm>
            <a:off x="1670434" y="3038572"/>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710EB00-82E2-4714-B517-5466E047AB9D}"/>
              </a:ext>
            </a:extLst>
          </p:cNvPr>
          <p:cNvSpPr/>
          <p:nvPr/>
        </p:nvSpPr>
        <p:spPr>
          <a:xfrm>
            <a:off x="1713296" y="3076732"/>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78AA3FA-8099-94AF-D59D-27D6B2BB8B93}"/>
              </a:ext>
            </a:extLst>
          </p:cNvPr>
          <p:cNvSpPr/>
          <p:nvPr/>
        </p:nvSpPr>
        <p:spPr>
          <a:xfrm>
            <a:off x="1754215" y="3113761"/>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E9A8CE9-96A5-9425-39AB-52529F751CA9}"/>
              </a:ext>
            </a:extLst>
          </p:cNvPr>
          <p:cNvSpPr/>
          <p:nvPr/>
        </p:nvSpPr>
        <p:spPr>
          <a:xfrm>
            <a:off x="1802277"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26E0D7E-438B-9AED-569A-E508C06ADAB2}"/>
              </a:ext>
            </a:extLst>
          </p:cNvPr>
          <p:cNvSpPr/>
          <p:nvPr/>
        </p:nvSpPr>
        <p:spPr>
          <a:xfrm>
            <a:off x="2158634"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DC144CC7-50B5-AFB1-2C9C-ECE044DFB3E4}"/>
              </a:ext>
            </a:extLst>
          </p:cNvPr>
          <p:cNvSpPr/>
          <p:nvPr/>
        </p:nvSpPr>
        <p:spPr>
          <a:xfrm>
            <a:off x="2514991"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D2BDB7B-771D-DDD0-37B4-7644410EC929}"/>
              </a:ext>
            </a:extLst>
          </p:cNvPr>
          <p:cNvSpPr/>
          <p:nvPr/>
        </p:nvSpPr>
        <p:spPr>
          <a:xfrm>
            <a:off x="1713296" y="358715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A87989B-8FA1-48D1-6ED0-58FCEC99FACC}"/>
              </a:ext>
            </a:extLst>
          </p:cNvPr>
          <p:cNvSpPr/>
          <p:nvPr/>
        </p:nvSpPr>
        <p:spPr>
          <a:xfrm>
            <a:off x="1754215" y="362417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C13E44C-2E29-248B-A2B9-F044C9836149}"/>
              </a:ext>
            </a:extLst>
          </p:cNvPr>
          <p:cNvSpPr/>
          <p:nvPr/>
        </p:nvSpPr>
        <p:spPr>
          <a:xfrm>
            <a:off x="1802277"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0D9273DB-4490-5854-B282-4F1519D634A0}"/>
              </a:ext>
            </a:extLst>
          </p:cNvPr>
          <p:cNvSpPr/>
          <p:nvPr/>
        </p:nvSpPr>
        <p:spPr>
          <a:xfrm>
            <a:off x="2158634"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EE010276-6AF6-FABA-5CEA-9D484E04AC5E}"/>
              </a:ext>
            </a:extLst>
          </p:cNvPr>
          <p:cNvSpPr/>
          <p:nvPr/>
        </p:nvSpPr>
        <p:spPr>
          <a:xfrm>
            <a:off x="2514991"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504690E-606E-BF2E-3651-DA3B5E17D8B1}"/>
              </a:ext>
            </a:extLst>
          </p:cNvPr>
          <p:cNvSpPr/>
          <p:nvPr/>
        </p:nvSpPr>
        <p:spPr>
          <a:xfrm>
            <a:off x="1669256" y="4140790"/>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D70772D1-0558-8298-3209-DE2930CAC70F}"/>
              </a:ext>
            </a:extLst>
          </p:cNvPr>
          <p:cNvSpPr/>
          <p:nvPr/>
        </p:nvSpPr>
        <p:spPr>
          <a:xfrm>
            <a:off x="1712118" y="417895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80188FA-D068-0E28-555B-290AACA86FC2}"/>
              </a:ext>
            </a:extLst>
          </p:cNvPr>
          <p:cNvSpPr/>
          <p:nvPr/>
        </p:nvSpPr>
        <p:spPr>
          <a:xfrm>
            <a:off x="1753037" y="421597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ECB6A9F-201E-3E37-5E71-826F22695DAB}"/>
              </a:ext>
            </a:extLst>
          </p:cNvPr>
          <p:cNvSpPr/>
          <p:nvPr/>
        </p:nvSpPr>
        <p:spPr>
          <a:xfrm>
            <a:off x="1801099"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DC360A0-6F98-08E8-E9F8-1B3B96F56776}"/>
              </a:ext>
            </a:extLst>
          </p:cNvPr>
          <p:cNvSpPr/>
          <p:nvPr/>
        </p:nvSpPr>
        <p:spPr>
          <a:xfrm>
            <a:off x="2157456"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8349C38-CFF8-5685-2FCC-7F089D70D6B1}"/>
              </a:ext>
            </a:extLst>
          </p:cNvPr>
          <p:cNvSpPr/>
          <p:nvPr/>
        </p:nvSpPr>
        <p:spPr>
          <a:xfrm>
            <a:off x="2513813"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3793F298-D37F-AEC1-4768-3BB093D5ABA9}"/>
              </a:ext>
            </a:extLst>
          </p:cNvPr>
          <p:cNvSpPr/>
          <p:nvPr/>
        </p:nvSpPr>
        <p:spPr>
          <a:xfrm>
            <a:off x="1712118" y="468936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7DE9068-588C-2ABA-6B87-2B28D9D591FA}"/>
              </a:ext>
            </a:extLst>
          </p:cNvPr>
          <p:cNvSpPr/>
          <p:nvPr/>
        </p:nvSpPr>
        <p:spPr>
          <a:xfrm>
            <a:off x="1753037" y="472639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B020ECFD-EB0C-E080-88CD-2EDA3D8D9B45}"/>
              </a:ext>
            </a:extLst>
          </p:cNvPr>
          <p:cNvSpPr/>
          <p:nvPr/>
        </p:nvSpPr>
        <p:spPr>
          <a:xfrm>
            <a:off x="1801099"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F8F528F1-434F-3EA7-83CC-BFDE8631B942}"/>
              </a:ext>
            </a:extLst>
          </p:cNvPr>
          <p:cNvSpPr/>
          <p:nvPr/>
        </p:nvSpPr>
        <p:spPr>
          <a:xfrm>
            <a:off x="2157456"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90422F0F-0CD3-1736-A1AA-55D1B92C1B8A}"/>
              </a:ext>
            </a:extLst>
          </p:cNvPr>
          <p:cNvSpPr/>
          <p:nvPr/>
        </p:nvSpPr>
        <p:spPr>
          <a:xfrm>
            <a:off x="2513813"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68DC1334-F336-2DDE-124D-9DC6DF8B785B}"/>
              </a:ext>
            </a:extLst>
          </p:cNvPr>
          <p:cNvCxnSpPr>
            <a:stCxn id="59" idx="0"/>
            <a:endCxn id="59" idx="2"/>
          </p:cNvCxnSpPr>
          <p:nvPr/>
        </p:nvCxnSpPr>
        <p:spPr>
          <a:xfrm>
            <a:off x="8335415" y="2241148"/>
            <a:ext cx="0" cy="44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DD6EB941-D749-D3E7-BBA1-A82B47259F36}"/>
              </a:ext>
            </a:extLst>
          </p:cNvPr>
          <p:cNvCxnSpPr/>
          <p:nvPr/>
        </p:nvCxnSpPr>
        <p:spPr>
          <a:xfrm>
            <a:off x="8335415" y="1538725"/>
            <a:ext cx="0" cy="442750"/>
          </a:xfrm>
          <a:prstGeom prst="line">
            <a:avLst/>
          </a:prstGeom>
        </p:spPr>
        <p:style>
          <a:lnRef idx="1">
            <a:schemeClr val="accent1"/>
          </a:lnRef>
          <a:fillRef idx="0">
            <a:schemeClr val="accent1"/>
          </a:fillRef>
          <a:effectRef idx="0">
            <a:schemeClr val="accent1"/>
          </a:effectRef>
          <a:fontRef idx="minor">
            <a:schemeClr val="tx1"/>
          </a:fontRef>
        </p:style>
      </p:cxnSp>
      <p:sp>
        <p:nvSpPr>
          <p:cNvPr id="109" name="직사각형 108">
            <a:extLst>
              <a:ext uri="{FF2B5EF4-FFF2-40B4-BE49-F238E27FC236}">
                <a16:creationId xmlns:a16="http://schemas.microsoft.com/office/drawing/2014/main" id="{6FB92610-A16A-6824-93BE-177EC08E5F41}"/>
              </a:ext>
            </a:extLst>
          </p:cNvPr>
          <p:cNvSpPr/>
          <p:nvPr/>
        </p:nvSpPr>
        <p:spPr>
          <a:xfrm>
            <a:off x="5057946" y="2620591"/>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49DBB6D5-40A5-95E3-5C72-661FE7874173}"/>
              </a:ext>
            </a:extLst>
          </p:cNvPr>
          <p:cNvSpPr/>
          <p:nvPr/>
        </p:nvSpPr>
        <p:spPr>
          <a:xfrm>
            <a:off x="5457070" y="2583562"/>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AF06181C-02E7-8115-1B4F-01AE6E2B5FE5}"/>
              </a:ext>
            </a:extLst>
          </p:cNvPr>
          <p:cNvSpPr/>
          <p:nvPr/>
        </p:nvSpPr>
        <p:spPr>
          <a:xfrm>
            <a:off x="5496139" y="2620591"/>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D835E58A-DCBF-D547-E894-03E75D9C43A1}"/>
              </a:ext>
            </a:extLst>
          </p:cNvPr>
          <p:cNvSpPr/>
          <p:nvPr/>
        </p:nvSpPr>
        <p:spPr>
          <a:xfrm>
            <a:off x="4978288" y="3055869"/>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83D4D7-B3EF-D459-3074-BDAA20EE76AE}"/>
              </a:ext>
            </a:extLst>
          </p:cNvPr>
          <p:cNvSpPr/>
          <p:nvPr/>
        </p:nvSpPr>
        <p:spPr>
          <a:xfrm>
            <a:off x="5018877" y="309243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1CFB1416-2D97-AA29-38D4-115D18969F6C}"/>
              </a:ext>
            </a:extLst>
          </p:cNvPr>
          <p:cNvSpPr/>
          <p:nvPr/>
        </p:nvSpPr>
        <p:spPr>
          <a:xfrm>
            <a:off x="5057946" y="312945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A34EB7E-3E05-13CF-1FDA-185209A9078F}"/>
              </a:ext>
            </a:extLst>
          </p:cNvPr>
          <p:cNvSpPr/>
          <p:nvPr/>
        </p:nvSpPr>
        <p:spPr>
          <a:xfrm>
            <a:off x="5457070" y="309243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082C281F-474A-7580-9370-4FAFC01EF57C}"/>
              </a:ext>
            </a:extLst>
          </p:cNvPr>
          <p:cNvSpPr/>
          <p:nvPr/>
        </p:nvSpPr>
        <p:spPr>
          <a:xfrm>
            <a:off x="5496139" y="312945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82A189D-22B0-C1AF-4864-314EC58DC4A5}"/>
              </a:ext>
            </a:extLst>
          </p:cNvPr>
          <p:cNvSpPr/>
          <p:nvPr/>
        </p:nvSpPr>
        <p:spPr>
          <a:xfrm>
            <a:off x="4938428" y="3603366"/>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37AD982-B3D3-9E25-5598-7D69E4271054}"/>
              </a:ext>
            </a:extLst>
          </p:cNvPr>
          <p:cNvSpPr/>
          <p:nvPr/>
        </p:nvSpPr>
        <p:spPr>
          <a:xfrm>
            <a:off x="4978288" y="3641525"/>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77D1635-8720-1321-3472-A03C3226E27C}"/>
              </a:ext>
            </a:extLst>
          </p:cNvPr>
          <p:cNvSpPr/>
          <p:nvPr/>
        </p:nvSpPr>
        <p:spPr>
          <a:xfrm>
            <a:off x="5018877" y="3678086"/>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2245EF53-6B6B-64C4-6A91-B4206EAD403A}"/>
              </a:ext>
            </a:extLst>
          </p:cNvPr>
          <p:cNvSpPr/>
          <p:nvPr/>
        </p:nvSpPr>
        <p:spPr>
          <a:xfrm>
            <a:off x="5057946" y="37151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7212D2E-8EAA-E1DA-80AC-97AA79AC63CF}"/>
              </a:ext>
            </a:extLst>
          </p:cNvPr>
          <p:cNvSpPr/>
          <p:nvPr/>
        </p:nvSpPr>
        <p:spPr>
          <a:xfrm>
            <a:off x="5457070" y="3678086"/>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075C53-6650-DB4C-3182-3953821D5818}"/>
              </a:ext>
            </a:extLst>
          </p:cNvPr>
          <p:cNvSpPr/>
          <p:nvPr/>
        </p:nvSpPr>
        <p:spPr>
          <a:xfrm>
            <a:off x="5496139" y="37151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E4BE9A29-69EF-0A2E-BC8F-AD8867FD687C}"/>
              </a:ext>
            </a:extLst>
          </p:cNvPr>
          <p:cNvSpPr/>
          <p:nvPr/>
        </p:nvSpPr>
        <p:spPr>
          <a:xfrm>
            <a:off x="4978288" y="4150393"/>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30F860AF-8D23-DB87-CFA3-E7631CE57224}"/>
              </a:ext>
            </a:extLst>
          </p:cNvPr>
          <p:cNvSpPr/>
          <p:nvPr/>
        </p:nvSpPr>
        <p:spPr>
          <a:xfrm>
            <a:off x="5018877" y="4186954"/>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7F0EB9B4-E9DE-F210-EE99-120CB2A65FB8}"/>
              </a:ext>
            </a:extLst>
          </p:cNvPr>
          <p:cNvSpPr/>
          <p:nvPr/>
        </p:nvSpPr>
        <p:spPr>
          <a:xfrm>
            <a:off x="5057946" y="4223983"/>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8C288545-D270-2DE6-7FD4-246A58D1DE01}"/>
              </a:ext>
            </a:extLst>
          </p:cNvPr>
          <p:cNvSpPr/>
          <p:nvPr/>
        </p:nvSpPr>
        <p:spPr>
          <a:xfrm>
            <a:off x="5457070" y="4186954"/>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1A6C9C9-F59E-B554-3757-A5A3BC41A53A}"/>
              </a:ext>
            </a:extLst>
          </p:cNvPr>
          <p:cNvSpPr/>
          <p:nvPr/>
        </p:nvSpPr>
        <p:spPr>
          <a:xfrm>
            <a:off x="5496139" y="4223983"/>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13B0F5E-1334-06AC-F8CE-8771CDC271F3}"/>
              </a:ext>
            </a:extLst>
          </p:cNvPr>
          <p:cNvSpPr/>
          <p:nvPr/>
        </p:nvSpPr>
        <p:spPr>
          <a:xfrm>
            <a:off x="4938428" y="4697890"/>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210FD6C8-012F-87CF-B0E4-FBD45750DAD5}"/>
              </a:ext>
            </a:extLst>
          </p:cNvPr>
          <p:cNvSpPr/>
          <p:nvPr/>
        </p:nvSpPr>
        <p:spPr>
          <a:xfrm>
            <a:off x="4978288" y="4736049"/>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8CD9BB4-0D86-B891-0CC6-9014FA6657CD}"/>
              </a:ext>
            </a:extLst>
          </p:cNvPr>
          <p:cNvSpPr/>
          <p:nvPr/>
        </p:nvSpPr>
        <p:spPr>
          <a:xfrm>
            <a:off x="5018877" y="477261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67CFF43-6330-B166-F6F7-3B3819DA1BDB}"/>
              </a:ext>
            </a:extLst>
          </p:cNvPr>
          <p:cNvSpPr/>
          <p:nvPr/>
        </p:nvSpPr>
        <p:spPr>
          <a:xfrm>
            <a:off x="5057946" y="480963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67F3B1C-07C3-909E-CBD2-5541F8C5F174}"/>
              </a:ext>
            </a:extLst>
          </p:cNvPr>
          <p:cNvSpPr/>
          <p:nvPr/>
        </p:nvSpPr>
        <p:spPr>
          <a:xfrm>
            <a:off x="5457070" y="477261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65B64C1-066B-F700-AA58-B17ECDB5FC91}"/>
              </a:ext>
            </a:extLst>
          </p:cNvPr>
          <p:cNvSpPr/>
          <p:nvPr/>
        </p:nvSpPr>
        <p:spPr>
          <a:xfrm>
            <a:off x="5496139" y="480963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596BCFEE-1916-C8F8-92CE-13D0EA3CAE4D}"/>
              </a:ext>
            </a:extLst>
          </p:cNvPr>
          <p:cNvSpPr/>
          <p:nvPr/>
        </p:nvSpPr>
        <p:spPr>
          <a:xfrm>
            <a:off x="4978288" y="5244917"/>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6501F6C0-F4F7-F1C4-14C2-186DA4C36EE1}"/>
              </a:ext>
            </a:extLst>
          </p:cNvPr>
          <p:cNvSpPr/>
          <p:nvPr/>
        </p:nvSpPr>
        <p:spPr>
          <a:xfrm>
            <a:off x="5018877" y="5281478"/>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E8DE894-416F-E993-D12A-90774857D54C}"/>
              </a:ext>
            </a:extLst>
          </p:cNvPr>
          <p:cNvSpPr/>
          <p:nvPr/>
        </p:nvSpPr>
        <p:spPr>
          <a:xfrm>
            <a:off x="5057946" y="53185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9AAD30D-E696-62A5-1CC5-1B1E645AB0CB}"/>
              </a:ext>
            </a:extLst>
          </p:cNvPr>
          <p:cNvSpPr/>
          <p:nvPr/>
        </p:nvSpPr>
        <p:spPr>
          <a:xfrm>
            <a:off x="5457070" y="5281478"/>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3E0CEB5-6099-3BB9-37A0-82C2451E8662}"/>
              </a:ext>
            </a:extLst>
          </p:cNvPr>
          <p:cNvSpPr/>
          <p:nvPr/>
        </p:nvSpPr>
        <p:spPr>
          <a:xfrm>
            <a:off x="5496139" y="53185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996307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94701" y="782013"/>
            <a:ext cx="8307766" cy="2893100"/>
          </a:xfrm>
          <a:prstGeom prst="rect">
            <a:avLst/>
          </a:prstGeom>
          <a:solidFill>
            <a:srgbClr val="E2E2F6"/>
          </a:solidFill>
        </p:spPr>
        <p:txBody>
          <a:bodyPr wrap="square">
            <a:spAutoFit/>
          </a:bodyPr>
          <a:lstStyle/>
          <a:p>
            <a:r>
              <a:rPr lang="en-US" altLang="ko-KR" sz="1400">
                <a:latin typeface="Consolas" panose="020B0609020204030204" pitchFamily="49" charset="0"/>
              </a:rPr>
              <a:t>print("</a:t>
            </a:r>
            <a:r>
              <a:rPr lang="en-US" altLang="ko-KR" sz="1400" err="1">
                <a:latin typeface="Consolas" panose="020B0609020204030204" pitchFamily="49" charset="0"/>
              </a:rPr>
              <a:t>image.shpe</a:t>
            </a:r>
            <a:r>
              <a:rPr lang="en-US" altLang="ko-KR" sz="1400">
                <a:latin typeface="Consolas" panose="020B0609020204030204" pitchFamily="49" charset="0"/>
              </a:rPr>
              <a:t>", </a:t>
            </a:r>
            <a:r>
              <a:rPr lang="en-US" altLang="ko-KR" sz="1400" err="1">
                <a:latin typeface="Consolas" panose="020B0609020204030204" pitchFamily="49" charset="0"/>
              </a:rPr>
              <a:t>image.shape</a:t>
            </a:r>
            <a:r>
              <a:rPr lang="en-US" altLang="ko-KR" sz="1400">
                <a:latin typeface="Consolas" panose="020B0609020204030204" pitchFamily="49" charset="0"/>
              </a:rPr>
              <a:t>)</a:t>
            </a:r>
          </a:p>
          <a:p>
            <a:r>
              <a:rPr lang="en-US" altLang="ko-KR" sz="1400">
                <a:latin typeface="Consolas" panose="020B0609020204030204" pitchFamily="49" charset="0"/>
              </a:rPr>
              <a:t>weight = </a:t>
            </a:r>
            <a:r>
              <a:rPr lang="en-US" altLang="ko-KR" sz="1400" err="1">
                <a:latin typeface="Consolas" panose="020B0609020204030204" pitchFamily="49" charset="0"/>
              </a:rPr>
              <a:t>np.array</a:t>
            </a:r>
            <a:r>
              <a:rPr lang="en-US" altLang="ko-KR" sz="1400">
                <a:latin typeface="Consolas" panose="020B0609020204030204" pitchFamily="49" charset="0"/>
              </a:rPr>
              <a:t>([[[[1.,10.,-1.]],[[1.,10.,-1.]]],</a:t>
            </a:r>
          </a:p>
          <a:p>
            <a:r>
              <a:rPr lang="en-US" altLang="ko-KR" sz="1400">
                <a:latin typeface="Consolas" panose="020B0609020204030204" pitchFamily="49" charset="0"/>
              </a:rPr>
              <a:t>                   [[[1.,10.,-1.]],[[1.,10.,-1.]]]])</a:t>
            </a:r>
          </a:p>
          <a:p>
            <a:r>
              <a:rPr lang="en-US" altLang="ko-KR" sz="1400">
                <a:latin typeface="Consolas" panose="020B0609020204030204" pitchFamily="49" charset="0"/>
              </a:rPr>
              <a:t>print("</a:t>
            </a:r>
            <a:r>
              <a:rPr lang="en-US" altLang="ko-KR" sz="1400" err="1">
                <a:latin typeface="Consolas" panose="020B0609020204030204" pitchFamily="49" charset="0"/>
              </a:rPr>
              <a:t>weight.shpe</a:t>
            </a:r>
            <a:r>
              <a:rPr lang="en-US" altLang="ko-KR" sz="1400">
                <a:latin typeface="Consolas" panose="020B0609020204030204" pitchFamily="49" charset="0"/>
              </a:rPr>
              <a:t>",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tf.constant_initializer</a:t>
            </a:r>
            <a:r>
              <a:rPr lang="en-US" altLang="ko-KR" sz="1400">
                <a:latin typeface="Consolas" panose="020B0609020204030204" pitchFamily="49" charset="0"/>
              </a:rPr>
              <a:t>(weight)</a:t>
            </a:r>
          </a:p>
          <a:p>
            <a:r>
              <a:rPr lang="en-US" altLang="ko-KR" sz="1400">
                <a:latin typeface="Consolas" panose="020B0609020204030204" pitchFamily="49" charset="0"/>
              </a:rPr>
              <a:t>conv2d = tf.keras.layers.Conv2D(filters=3,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print(</a:t>
            </a:r>
            <a:r>
              <a:rPr lang="en-US" altLang="ko-KR" sz="1400" err="1">
                <a:latin typeface="Consolas" panose="020B0609020204030204" pitchFamily="49" charset="0"/>
              </a:rPr>
              <a:t>feature_map.reshape</a:t>
            </a:r>
            <a:r>
              <a:rPr lang="en-US" altLang="ko-KR" sz="1400">
                <a:latin typeface="Consolas" panose="020B0609020204030204" pitchFamily="49" charset="0"/>
              </a:rPr>
              <a:t>(2,2))</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(1,3,i+1),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740532" y="3707827"/>
            <a:ext cx="2705470" cy="738664"/>
          </a:xfrm>
          <a:prstGeom prst="rect">
            <a:avLst/>
          </a:prstGeom>
          <a:noFill/>
        </p:spPr>
        <p:txBody>
          <a:bodyPr wrap="square" rtlCol="0">
            <a:spAutoFit/>
          </a:bodyPr>
          <a:lstStyle/>
          <a:p>
            <a:r>
              <a:rPr lang="en-US" altLang="ko-KR" sz="1400" err="1">
                <a:latin typeface="Consolas" panose="020B0609020204030204" pitchFamily="49" charset="0"/>
              </a:rPr>
              <a:t>image.</a:t>
            </a:r>
            <a:r>
              <a:rPr lang="en-US" altLang="ko-KR" sz="1400">
                <a:latin typeface="Consolas" panose="020B0609020204030204" pitchFamily="49" charset="0"/>
              </a:rPr>
              <a:t>shape (1, 3, 3,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a:t>
            </a:r>
          </a:p>
          <a:p>
            <a:r>
              <a:rPr lang="en-US" altLang="ko-KR" sz="1400" err="1">
                <a:latin typeface="Consolas" panose="020B0609020204030204" pitchFamily="49" charset="0"/>
              </a:rPr>
              <a:t>weight.</a:t>
            </a:r>
            <a:r>
              <a:rPr lang="en-US" altLang="ko-KR" sz="1400">
                <a:latin typeface="Consolas" panose="020B0609020204030204" pitchFamily="49" charset="0"/>
              </a:rPr>
              <a:t>shape (2, 2,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 3)</a:t>
            </a:r>
          </a:p>
          <a:p>
            <a:r>
              <a:rPr lang="en-US" altLang="ko-KR" sz="1400">
                <a:latin typeface="Consolas" panose="020B0609020204030204" pitchFamily="49" charset="0"/>
              </a:rPr>
              <a:t>conv2d.shape (1, 2, 2, 3)</a:t>
            </a:r>
          </a:p>
        </p:txBody>
      </p:sp>
      <p:sp>
        <p:nvSpPr>
          <p:cNvPr id="2" name="텍스트 개체 틀 1">
            <a:extLst>
              <a:ext uri="{FF2B5EF4-FFF2-40B4-BE49-F238E27FC236}">
                <a16:creationId xmlns:a16="http://schemas.microsoft.com/office/drawing/2014/main" id="{2269BF53-C1BF-42D6-B544-59F5D99C49BA}"/>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1B336FFD-A6A5-46A0-9E89-22CAE47F40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A24CC07-F40F-01E8-CE99-5199BE7C0173}"/>
              </a:ext>
            </a:extLst>
          </p:cNvPr>
          <p:cNvSpPr txBox="1"/>
          <p:nvPr/>
        </p:nvSpPr>
        <p:spPr>
          <a:xfrm>
            <a:off x="1028564" y="4653136"/>
            <a:ext cx="1830950" cy="1754326"/>
          </a:xfrm>
          <a:prstGeom prst="rect">
            <a:avLst/>
          </a:prstGeom>
          <a:noFill/>
        </p:spPr>
        <p:txBody>
          <a:bodyPr wrap="none" rtlCol="0">
            <a:spAutoFit/>
          </a:bodyPr>
          <a:lstStyle/>
          <a:p>
            <a:pPr algn="l"/>
            <a:r>
              <a:rPr lang="en-US" altLang="ko-KR">
                <a:latin typeface="Consolas" panose="020B0609020204030204" pitchFamily="49" charset="0"/>
              </a:rPr>
              <a:t>[[12. 16.]</a:t>
            </a:r>
          </a:p>
          <a:p>
            <a:pPr algn="l"/>
            <a:r>
              <a:rPr lang="en-US" altLang="ko-KR">
                <a:latin typeface="Consolas" panose="020B0609020204030204" pitchFamily="49" charset="0"/>
              </a:rPr>
              <a:t> [24. 28.]]</a:t>
            </a:r>
          </a:p>
          <a:p>
            <a:pPr algn="l"/>
            <a:r>
              <a:rPr lang="en-US" altLang="ko-KR">
                <a:latin typeface="Consolas" panose="020B0609020204030204" pitchFamily="49" charset="0"/>
              </a:rPr>
              <a:t>[[120. 160.]</a:t>
            </a:r>
          </a:p>
          <a:p>
            <a:pPr algn="l"/>
            <a:r>
              <a:rPr lang="en-US" altLang="ko-KR">
                <a:latin typeface="Consolas" panose="020B0609020204030204" pitchFamily="49" charset="0"/>
              </a:rPr>
              <a:t> [240. 280.]]</a:t>
            </a:r>
          </a:p>
          <a:p>
            <a:pPr algn="l"/>
            <a:r>
              <a:rPr lang="en-US" altLang="ko-KR">
                <a:latin typeface="Consolas" panose="020B0609020204030204" pitchFamily="49" charset="0"/>
              </a:rPr>
              <a:t>[[-12. -16.]</a:t>
            </a:r>
          </a:p>
          <a:p>
            <a:pPr algn="l"/>
            <a:r>
              <a:rPr lang="en-US" altLang="ko-KR">
                <a:latin typeface="Consolas" panose="020B0609020204030204" pitchFamily="49" charset="0"/>
              </a:rPr>
              <a:t> [-24. -28.]]</a:t>
            </a:r>
            <a:endParaRPr lang="ko-KR" altLang="en-US">
              <a:latin typeface="Consolas" panose="020B0609020204030204" pitchFamily="49" charset="0"/>
            </a:endParaRPr>
          </a:p>
        </p:txBody>
      </p:sp>
      <p:pic>
        <p:nvPicPr>
          <p:cNvPr id="2051" name="Picture 3">
            <a:extLst>
              <a:ext uri="{FF2B5EF4-FFF2-40B4-BE49-F238E27FC236}">
                <a16:creationId xmlns:a16="http://schemas.microsoft.com/office/drawing/2014/main" id="{6CC18725-F7A0-D1F1-C3C4-8A72B25D3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761148"/>
            <a:ext cx="3619500" cy="126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75D505A0-EC34-6E2D-8B02-0759AEE257CB}"/>
              </a:ext>
            </a:extLst>
          </p:cNvPr>
          <p:cNvSpPr/>
          <p:nvPr/>
        </p:nvSpPr>
        <p:spPr>
          <a:xfrm>
            <a:off x="2357139" y="1663847"/>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523220"/>
          </a:xfrm>
          <a:prstGeom prst="rect">
            <a:avLst/>
          </a:prstGeom>
          <a:solidFill>
            <a:srgbClr val="E2E2F6"/>
          </a:solidFill>
        </p:spPr>
        <p:txBody>
          <a:bodyPr wrap="square">
            <a:spAutoFit/>
          </a:bodyPr>
          <a:lstStyle/>
          <a:p>
            <a:r>
              <a:rPr lang="en-US" altLang="ko-KR" sz="1400">
                <a:latin typeface="Consolas" panose="020B0609020204030204" pitchFamily="49" charset="0"/>
              </a:rPr>
              <a:t>a = np.array([[1,2],</a:t>
            </a:r>
          </a:p>
          <a:p>
            <a:r>
              <a:rPr lang="en-US" altLang="ko-KR" sz="1400">
                <a:latin typeface="Consolas" panose="020B0609020204030204" pitchFamily="49" charset="0"/>
              </a:rPr>
              <a:t>              [3,4]]) # (2,2)</a:t>
            </a:r>
          </a:p>
        </p:txBody>
      </p:sp>
      <p:sp>
        <p:nvSpPr>
          <p:cNvPr id="70" name="직사각형 69">
            <a:extLst>
              <a:ext uri="{FF2B5EF4-FFF2-40B4-BE49-F238E27FC236}">
                <a16:creationId xmlns:a16="http://schemas.microsoft.com/office/drawing/2014/main" id="{D8842E7D-587E-4D0E-9F29-82696174467D}"/>
              </a:ext>
            </a:extLst>
          </p:cNvPr>
          <p:cNvSpPr/>
          <p:nvPr/>
        </p:nvSpPr>
        <p:spPr>
          <a:xfrm>
            <a:off x="612495" y="287943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 # (2,2)</a:t>
            </a:r>
          </a:p>
        </p:txBody>
      </p:sp>
      <p:sp>
        <p:nvSpPr>
          <p:cNvPr id="78" name="직사각형 77">
            <a:extLst>
              <a:ext uri="{FF2B5EF4-FFF2-40B4-BE49-F238E27FC236}">
                <a16:creationId xmlns:a16="http://schemas.microsoft.com/office/drawing/2014/main" id="{CCA396A9-63B1-49B7-9091-CFC347D030F1}"/>
              </a:ext>
            </a:extLst>
          </p:cNvPr>
          <p:cNvSpPr/>
          <p:nvPr/>
        </p:nvSpPr>
        <p:spPr>
          <a:xfrm>
            <a:off x="612495" y="46171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a.T</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7" name="직선 연결선 6">
            <a:extLst>
              <a:ext uri="{FF2B5EF4-FFF2-40B4-BE49-F238E27FC236}">
                <a16:creationId xmlns:a16="http://schemas.microsoft.com/office/drawing/2014/main" id="{B4BB4C13-7DCA-BD5B-960F-4DED99664C4C}"/>
              </a:ext>
            </a:extLst>
          </p:cNvPr>
          <p:cNvCxnSpPr/>
          <p:nvPr/>
        </p:nvCxnSpPr>
        <p:spPr>
          <a:xfrm>
            <a:off x="3296816" y="119675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04478755-9B8C-2645-6C52-622119CAB96D}"/>
              </a:ext>
            </a:extLst>
          </p:cNvPr>
          <p:cNvSpPr/>
          <p:nvPr/>
        </p:nvSpPr>
        <p:spPr>
          <a:xfrm>
            <a:off x="2396716" y="170080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0A029203-647C-8B94-BE8D-38DDF94FE1D2}"/>
              </a:ext>
            </a:extLst>
          </p:cNvPr>
          <p:cNvSpPr/>
          <p:nvPr/>
        </p:nvSpPr>
        <p:spPr>
          <a:xfrm>
            <a:off x="2682678" y="170080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80AA210A-7D23-E778-6617-4A9A67DFE11D}"/>
              </a:ext>
            </a:extLst>
          </p:cNvPr>
          <p:cNvSpPr/>
          <p:nvPr/>
        </p:nvSpPr>
        <p:spPr>
          <a:xfrm>
            <a:off x="2355961" y="2021680"/>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D1A5000-39AC-4DD8-786E-4F90B7531041}"/>
              </a:ext>
            </a:extLst>
          </p:cNvPr>
          <p:cNvSpPr/>
          <p:nvPr/>
        </p:nvSpPr>
        <p:spPr>
          <a:xfrm>
            <a:off x="2395538" y="20586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8481B1F-7AD2-1EC6-83F8-397DCF4FB55B}"/>
              </a:ext>
            </a:extLst>
          </p:cNvPr>
          <p:cNvSpPr/>
          <p:nvPr/>
        </p:nvSpPr>
        <p:spPr>
          <a:xfrm>
            <a:off x="2681500" y="20586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5A6CF83-2ACB-4C95-A95A-8BCAFCD726FD}"/>
              </a:ext>
            </a:extLst>
          </p:cNvPr>
          <p:cNvSpPr/>
          <p:nvPr/>
        </p:nvSpPr>
        <p:spPr>
          <a:xfrm>
            <a:off x="1884458" y="3361406"/>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D4CE676-28CD-D571-5503-2DE2CFFF3AEB}"/>
              </a:ext>
            </a:extLst>
          </p:cNvPr>
          <p:cNvSpPr/>
          <p:nvPr/>
        </p:nvSpPr>
        <p:spPr>
          <a:xfrm>
            <a:off x="1924035"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879502D8-C669-B7DB-99C7-56BB3019E8C4}"/>
              </a:ext>
            </a:extLst>
          </p:cNvPr>
          <p:cNvSpPr/>
          <p:nvPr/>
        </p:nvSpPr>
        <p:spPr>
          <a:xfrm>
            <a:off x="2209997"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D88BE186-B034-45BC-744F-86E1007E139F}"/>
              </a:ext>
            </a:extLst>
          </p:cNvPr>
          <p:cNvSpPr/>
          <p:nvPr/>
        </p:nvSpPr>
        <p:spPr>
          <a:xfrm>
            <a:off x="1886852" y="3719239"/>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3964EC6C-5105-2027-BF52-E4CEF36B4CEC}"/>
              </a:ext>
            </a:extLst>
          </p:cNvPr>
          <p:cNvSpPr/>
          <p:nvPr/>
        </p:nvSpPr>
        <p:spPr>
          <a:xfrm>
            <a:off x="1926429"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F44453A-EE49-4DA1-C81E-1E04C88140B6}"/>
              </a:ext>
            </a:extLst>
          </p:cNvPr>
          <p:cNvSpPr/>
          <p:nvPr/>
        </p:nvSpPr>
        <p:spPr>
          <a:xfrm>
            <a:off x="2212391"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319C719-01A6-4348-413D-12D8BC79D8F2}"/>
              </a:ext>
            </a:extLst>
          </p:cNvPr>
          <p:cNvSpPr/>
          <p:nvPr/>
        </p:nvSpPr>
        <p:spPr>
          <a:xfrm>
            <a:off x="3435757" y="3361406"/>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7FE4C07-913A-0FCC-504C-25E8A8D9E987}"/>
              </a:ext>
            </a:extLst>
          </p:cNvPr>
          <p:cNvSpPr/>
          <p:nvPr/>
        </p:nvSpPr>
        <p:spPr>
          <a:xfrm>
            <a:off x="3475334"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A5F1174-3221-62F8-804E-261AA5665CE7}"/>
              </a:ext>
            </a:extLst>
          </p:cNvPr>
          <p:cNvSpPr/>
          <p:nvPr/>
        </p:nvSpPr>
        <p:spPr>
          <a:xfrm>
            <a:off x="3761296"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3627E8-A26C-94E5-7D3C-40D7E8ACF3FD}"/>
              </a:ext>
            </a:extLst>
          </p:cNvPr>
          <p:cNvSpPr/>
          <p:nvPr/>
        </p:nvSpPr>
        <p:spPr>
          <a:xfrm>
            <a:off x="3436976" y="3719239"/>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048EEDE-73ED-2050-2438-34FAE4388BAF}"/>
              </a:ext>
            </a:extLst>
          </p:cNvPr>
          <p:cNvSpPr/>
          <p:nvPr/>
        </p:nvSpPr>
        <p:spPr>
          <a:xfrm>
            <a:off x="3476553"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502F691-59E9-CFE1-5291-3448FA4BEAD5}"/>
              </a:ext>
            </a:extLst>
          </p:cNvPr>
          <p:cNvSpPr/>
          <p:nvPr/>
        </p:nvSpPr>
        <p:spPr>
          <a:xfrm>
            <a:off x="3762515"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9" name="화살표: 오른쪽 8">
            <a:extLst>
              <a:ext uri="{FF2B5EF4-FFF2-40B4-BE49-F238E27FC236}">
                <a16:creationId xmlns:a16="http://schemas.microsoft.com/office/drawing/2014/main" id="{5BCADC5D-FCA0-2F8D-6DC8-705FC46A57E9}"/>
              </a:ext>
            </a:extLst>
          </p:cNvPr>
          <p:cNvSpPr/>
          <p:nvPr/>
        </p:nvSpPr>
        <p:spPr>
          <a:xfrm>
            <a:off x="2900772" y="3550000"/>
            <a:ext cx="210145" cy="307777"/>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04238D26-3CB2-5E34-EB5E-BB587420BE73}"/>
              </a:ext>
            </a:extLst>
          </p:cNvPr>
          <p:cNvSpPr txBox="1"/>
          <p:nvPr/>
        </p:nvSpPr>
        <p:spPr>
          <a:xfrm>
            <a:off x="5228149" y="3299766"/>
            <a:ext cx="817853" cy="369332"/>
          </a:xfrm>
          <a:prstGeom prst="rect">
            <a:avLst/>
          </a:prstGeom>
          <a:noFill/>
        </p:spPr>
        <p:txBody>
          <a:bodyPr wrap="none" rtlCol="0">
            <a:spAutoFit/>
          </a:bodyPr>
          <a:lstStyle/>
          <a:p>
            <a:pPr algn="l"/>
            <a:r>
              <a:rPr lang="en-US" altLang="ko-KR">
                <a:latin typeface="Consolas" panose="020B0609020204030204" pitchFamily="49" charset="0"/>
              </a:rPr>
              <a:t>(2,2)</a:t>
            </a:r>
            <a:endParaRPr lang="ko-KR" altLang="en-US">
              <a:latin typeface="Consolas" panose="020B0609020204030204" pitchFamily="49" charset="0"/>
            </a:endParaRPr>
          </a:p>
        </p:txBody>
      </p:sp>
      <p:sp>
        <p:nvSpPr>
          <p:cNvPr id="49" name="TextBox 48">
            <a:extLst>
              <a:ext uri="{FF2B5EF4-FFF2-40B4-BE49-F238E27FC236}">
                <a16:creationId xmlns:a16="http://schemas.microsoft.com/office/drawing/2014/main" id="{FBCA9F0F-F88D-B36E-A875-96F8C3D4A27D}"/>
              </a:ext>
            </a:extLst>
          </p:cNvPr>
          <p:cNvSpPr txBox="1"/>
          <p:nvPr/>
        </p:nvSpPr>
        <p:spPr>
          <a:xfrm>
            <a:off x="5228149" y="3707740"/>
            <a:ext cx="817853" cy="369332"/>
          </a:xfrm>
          <a:prstGeom prst="rect">
            <a:avLst/>
          </a:prstGeom>
          <a:noFill/>
        </p:spPr>
        <p:txBody>
          <a:bodyPr wrap="none" rtlCol="0">
            <a:spAutoFit/>
          </a:bodyPr>
          <a:lstStyle/>
          <a:p>
            <a:pPr algn="l"/>
            <a:r>
              <a:rPr lang="en-US" altLang="ko-KR">
                <a:latin typeface="Consolas" panose="020B0609020204030204" pitchFamily="49" charset="0"/>
              </a:rPr>
              <a:t>(2,2)</a:t>
            </a:r>
            <a:endParaRPr lang="ko-KR" altLang="en-US">
              <a:latin typeface="Consolas" panose="020B0609020204030204" pitchFamily="49" charset="0"/>
            </a:endParaRPr>
          </a:p>
        </p:txBody>
      </p:sp>
      <p:cxnSp>
        <p:nvCxnSpPr>
          <p:cNvPr id="12" name="직선 화살표 연결선 11">
            <a:extLst>
              <a:ext uri="{FF2B5EF4-FFF2-40B4-BE49-F238E27FC236}">
                <a16:creationId xmlns:a16="http://schemas.microsoft.com/office/drawing/2014/main" id="{2C8AA08E-5544-83C5-A108-D0D8CECF4309}"/>
              </a:ext>
            </a:extLst>
          </p:cNvPr>
          <p:cNvCxnSpPr/>
          <p:nvPr/>
        </p:nvCxnSpPr>
        <p:spPr>
          <a:xfrm>
            <a:off x="5516181" y="3597802"/>
            <a:ext cx="241211"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2F8EAD9A-60B1-95DF-6889-0D0B24D84B6B}"/>
              </a:ext>
            </a:extLst>
          </p:cNvPr>
          <p:cNvCxnSpPr>
            <a:cxnSpLocks/>
          </p:cNvCxnSpPr>
          <p:nvPr/>
        </p:nvCxnSpPr>
        <p:spPr>
          <a:xfrm flipH="1">
            <a:off x="5476125" y="3607543"/>
            <a:ext cx="281267" cy="206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15037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1169551"/>
          </a:xfrm>
          <a:prstGeom prst="rect">
            <a:avLst/>
          </a:prstGeom>
          <a:solidFill>
            <a:srgbClr val="E2E2F6"/>
          </a:solidFill>
        </p:spPr>
        <p:txBody>
          <a:bodyPr wrap="square">
            <a:spAutoFit/>
          </a:bodyPr>
          <a:lstStyle/>
          <a:p>
            <a:r>
              <a:rPr lang="en-US" altLang="ko-KR" sz="1400">
                <a:latin typeface="Consolas" panose="020B0609020204030204" pitchFamily="49" charset="0"/>
              </a:rPr>
              <a:t>import numpy as np</a:t>
            </a:r>
          </a:p>
          <a:p>
            <a:r>
              <a:rPr lang="en-US" altLang="ko-KR" sz="1400">
                <a:latin typeface="Consolas" panose="020B0609020204030204" pitchFamily="49" charset="0"/>
              </a:rPr>
              <a:t>a = np.arange(15).reshape(3,5)</a:t>
            </a:r>
          </a:p>
          <a:p>
            <a:r>
              <a:rPr lang="en-US" altLang="ko-KR" sz="1400">
                <a:latin typeface="Consolas" panose="020B0609020204030204" pitchFamily="49" charset="0"/>
              </a:rPr>
              <a:t>print(np.swapaxes(a, 0, 1))</a:t>
            </a:r>
          </a:p>
          <a:p>
            <a:r>
              <a:rPr lang="en-US" altLang="ko-KR" sz="1400">
                <a:latin typeface="Consolas" panose="020B0609020204030204" pitchFamily="49" charset="0"/>
              </a:rPr>
              <a:t>print(a.T)</a:t>
            </a:r>
          </a:p>
          <a:p>
            <a:r>
              <a:rPr lang="en-US" altLang="ko-KR" sz="1400">
                <a:latin typeface="Consolas" panose="020B0609020204030204" pitchFamily="49" charset="0"/>
              </a:rPr>
              <a:t>np.transpose(a, (1,0) )</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9" name="TextBox 8">
            <a:extLst>
              <a:ext uri="{FF2B5EF4-FFF2-40B4-BE49-F238E27FC236}">
                <a16:creationId xmlns:a16="http://schemas.microsoft.com/office/drawing/2014/main" id="{6A32AD0C-D166-4324-A7FA-BB524BC5EBB2}"/>
              </a:ext>
            </a:extLst>
          </p:cNvPr>
          <p:cNvSpPr txBox="1"/>
          <p:nvPr/>
        </p:nvSpPr>
        <p:spPr>
          <a:xfrm>
            <a:off x="6775516" y="2922266"/>
            <a:ext cx="1204176" cy="461665"/>
          </a:xfrm>
          <a:prstGeom prst="rect">
            <a:avLst/>
          </a:prstGeom>
          <a:noFill/>
        </p:spPr>
        <p:txBody>
          <a:bodyPr wrap="none" rtlCol="0">
            <a:spAutoFit/>
          </a:bodyPr>
          <a:lstStyle/>
          <a:p>
            <a:pPr algn="l"/>
            <a:r>
              <a:rPr lang="en-US" altLang="ko-KR" sz="2400">
                <a:latin typeface="Consolas" panose="020B0609020204030204" pitchFamily="49" charset="0"/>
              </a:rPr>
              <a:t>(3, 5)</a:t>
            </a:r>
            <a:endParaRPr lang="ko-KR" altLang="en-US" sz="2400">
              <a:latin typeface="Consolas" panose="020B0609020204030204" pitchFamily="49" charset="0"/>
            </a:endParaRPr>
          </a:p>
        </p:txBody>
      </p:sp>
      <p:sp>
        <p:nvSpPr>
          <p:cNvPr id="49" name="TextBox 48">
            <a:extLst>
              <a:ext uri="{FF2B5EF4-FFF2-40B4-BE49-F238E27FC236}">
                <a16:creationId xmlns:a16="http://schemas.microsoft.com/office/drawing/2014/main" id="{7B9CC901-0341-4252-BAE8-811DD392C7AD}"/>
              </a:ext>
            </a:extLst>
          </p:cNvPr>
          <p:cNvSpPr txBox="1"/>
          <p:nvPr/>
        </p:nvSpPr>
        <p:spPr>
          <a:xfrm>
            <a:off x="6784173" y="3399756"/>
            <a:ext cx="1204176" cy="461665"/>
          </a:xfrm>
          <a:prstGeom prst="rect">
            <a:avLst/>
          </a:prstGeom>
          <a:noFill/>
        </p:spPr>
        <p:txBody>
          <a:bodyPr wrap="none" rtlCol="0">
            <a:spAutoFit/>
          </a:bodyPr>
          <a:lstStyle/>
          <a:p>
            <a:pPr algn="l"/>
            <a:r>
              <a:rPr lang="en-US" altLang="ko-KR" sz="2400">
                <a:latin typeface="Consolas" panose="020B0609020204030204" pitchFamily="49" charset="0"/>
              </a:rPr>
              <a:t>(5, 3)</a:t>
            </a:r>
            <a:endParaRPr lang="ko-KR" altLang="en-US" sz="2400">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ED8A5592-78F6-4FDF-B54C-5092F70BB44F}"/>
              </a:ext>
            </a:extLst>
          </p:cNvPr>
          <p:cNvCxnSpPr/>
          <p:nvPr/>
        </p:nvCxnSpPr>
        <p:spPr>
          <a:xfrm>
            <a:off x="7171560" y="3282306"/>
            <a:ext cx="396044"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1E5CFB68-6C16-45A0-8DCB-5C834B05630A}"/>
              </a:ext>
            </a:extLst>
          </p:cNvPr>
          <p:cNvCxnSpPr>
            <a:cxnSpLocks/>
          </p:cNvCxnSpPr>
          <p:nvPr/>
        </p:nvCxnSpPr>
        <p:spPr>
          <a:xfrm flipH="1">
            <a:off x="7135556" y="3280743"/>
            <a:ext cx="451180"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화살표: 오른쪽 12">
            <a:extLst>
              <a:ext uri="{FF2B5EF4-FFF2-40B4-BE49-F238E27FC236}">
                <a16:creationId xmlns:a16="http://schemas.microsoft.com/office/drawing/2014/main" id="{53D5DA8E-3A73-4A01-9445-21DAF7D30AB0}"/>
              </a:ext>
            </a:extLst>
          </p:cNvPr>
          <p:cNvSpPr/>
          <p:nvPr/>
        </p:nvSpPr>
        <p:spPr>
          <a:xfrm>
            <a:off x="3613335" y="3861421"/>
            <a:ext cx="396044" cy="378042"/>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84D64A1-933C-EF1B-CBED-8B39826C7FC5}"/>
              </a:ext>
            </a:extLst>
          </p:cNvPr>
          <p:cNvSpPr/>
          <p:nvPr/>
        </p:nvSpPr>
        <p:spPr>
          <a:xfrm>
            <a:off x="1609621" y="3503588"/>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99B4019-2CB2-86F8-9385-919FBC476F91}"/>
              </a:ext>
            </a:extLst>
          </p:cNvPr>
          <p:cNvSpPr/>
          <p:nvPr/>
        </p:nvSpPr>
        <p:spPr>
          <a:xfrm>
            <a:off x="1652770"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0B949597-FD77-A825-EFAB-470C6CFA4288}"/>
              </a:ext>
            </a:extLst>
          </p:cNvPr>
          <p:cNvSpPr/>
          <p:nvPr/>
        </p:nvSpPr>
        <p:spPr>
          <a:xfrm>
            <a:off x="1935160"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F26547F-F348-772E-4ACA-A70D8567F7F0}"/>
              </a:ext>
            </a:extLst>
          </p:cNvPr>
          <p:cNvSpPr/>
          <p:nvPr/>
        </p:nvSpPr>
        <p:spPr>
          <a:xfrm>
            <a:off x="2219944"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E8F6DA7-16CF-51E8-C7B4-8FE5D9D06610}"/>
              </a:ext>
            </a:extLst>
          </p:cNvPr>
          <p:cNvSpPr/>
          <p:nvPr/>
        </p:nvSpPr>
        <p:spPr>
          <a:xfrm>
            <a:off x="2504728"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0B2D1FB8-9F8D-D249-4125-3E6E7C88A1BC}"/>
              </a:ext>
            </a:extLst>
          </p:cNvPr>
          <p:cNvSpPr/>
          <p:nvPr/>
        </p:nvSpPr>
        <p:spPr>
          <a:xfrm>
            <a:off x="2789512"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A3DB8F38-A2AA-0D4E-528C-F9B08EF49CF2}"/>
              </a:ext>
            </a:extLst>
          </p:cNvPr>
          <p:cNvSpPr/>
          <p:nvPr/>
        </p:nvSpPr>
        <p:spPr>
          <a:xfrm>
            <a:off x="1609621" y="3861421"/>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CABDE591-F813-AD08-6B42-CDDB315C5E31}"/>
              </a:ext>
            </a:extLst>
          </p:cNvPr>
          <p:cNvSpPr/>
          <p:nvPr/>
        </p:nvSpPr>
        <p:spPr>
          <a:xfrm>
            <a:off x="1652770"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2E7F706-DE65-196F-D51F-7C04758D02AD}"/>
              </a:ext>
            </a:extLst>
          </p:cNvPr>
          <p:cNvSpPr/>
          <p:nvPr/>
        </p:nvSpPr>
        <p:spPr>
          <a:xfrm>
            <a:off x="1935160"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704A2072-3100-12B9-21EA-22AB87632C3B}"/>
              </a:ext>
            </a:extLst>
          </p:cNvPr>
          <p:cNvSpPr/>
          <p:nvPr/>
        </p:nvSpPr>
        <p:spPr>
          <a:xfrm>
            <a:off x="2219944"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2F39554-18F7-B41E-B768-7C2165B5C20F}"/>
              </a:ext>
            </a:extLst>
          </p:cNvPr>
          <p:cNvSpPr/>
          <p:nvPr/>
        </p:nvSpPr>
        <p:spPr>
          <a:xfrm>
            <a:off x="2504728"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B5D518B-56FF-47D9-E8D7-56084609FDE8}"/>
              </a:ext>
            </a:extLst>
          </p:cNvPr>
          <p:cNvSpPr/>
          <p:nvPr/>
        </p:nvSpPr>
        <p:spPr>
          <a:xfrm>
            <a:off x="2789512"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5C81595-87D4-5483-DF40-BE98E5D6863D}"/>
              </a:ext>
            </a:extLst>
          </p:cNvPr>
          <p:cNvSpPr/>
          <p:nvPr/>
        </p:nvSpPr>
        <p:spPr>
          <a:xfrm>
            <a:off x="1609621" y="4219254"/>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3D053C4-18B4-9C49-1866-BDE789B9DC5F}"/>
              </a:ext>
            </a:extLst>
          </p:cNvPr>
          <p:cNvSpPr/>
          <p:nvPr/>
        </p:nvSpPr>
        <p:spPr>
          <a:xfrm>
            <a:off x="1652770"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6B4796F-714F-B929-B8AC-65FCD68D97A0}"/>
              </a:ext>
            </a:extLst>
          </p:cNvPr>
          <p:cNvSpPr/>
          <p:nvPr/>
        </p:nvSpPr>
        <p:spPr>
          <a:xfrm>
            <a:off x="1935160"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5F157C4-2601-B922-2C6C-29A19987C39C}"/>
              </a:ext>
            </a:extLst>
          </p:cNvPr>
          <p:cNvSpPr/>
          <p:nvPr/>
        </p:nvSpPr>
        <p:spPr>
          <a:xfrm>
            <a:off x="2219944"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F55C502-106F-66A9-4DE2-7D58AAAF9BBE}"/>
              </a:ext>
            </a:extLst>
          </p:cNvPr>
          <p:cNvSpPr/>
          <p:nvPr/>
        </p:nvSpPr>
        <p:spPr>
          <a:xfrm>
            <a:off x="2504728"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4290662E-AD82-2E17-5928-EC44FE325175}"/>
              </a:ext>
            </a:extLst>
          </p:cNvPr>
          <p:cNvSpPr/>
          <p:nvPr/>
        </p:nvSpPr>
        <p:spPr>
          <a:xfrm>
            <a:off x="2789512"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EB1D544-7FBE-8D4B-8371-B63BB23C9583}"/>
              </a:ext>
            </a:extLst>
          </p:cNvPr>
          <p:cNvSpPr/>
          <p:nvPr/>
        </p:nvSpPr>
        <p:spPr>
          <a:xfrm>
            <a:off x="4484949" y="3138361"/>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E2CE4BCA-D55D-66BE-0CA2-F0360315CD43}"/>
              </a:ext>
            </a:extLst>
          </p:cNvPr>
          <p:cNvSpPr/>
          <p:nvPr/>
        </p:nvSpPr>
        <p:spPr>
          <a:xfrm>
            <a:off x="4528097"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1708A8DD-1D4A-7F07-751D-75D0F5D86548}"/>
              </a:ext>
            </a:extLst>
          </p:cNvPr>
          <p:cNvSpPr/>
          <p:nvPr/>
        </p:nvSpPr>
        <p:spPr>
          <a:xfrm>
            <a:off x="4810487"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AA001E0-E38A-BE03-1CF9-0F8B21F7649D}"/>
              </a:ext>
            </a:extLst>
          </p:cNvPr>
          <p:cNvSpPr/>
          <p:nvPr/>
        </p:nvSpPr>
        <p:spPr>
          <a:xfrm>
            <a:off x="5095271"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21E40B72-CB56-CBEA-D0D1-32D3E1232CB7}"/>
              </a:ext>
            </a:extLst>
          </p:cNvPr>
          <p:cNvSpPr/>
          <p:nvPr/>
        </p:nvSpPr>
        <p:spPr>
          <a:xfrm>
            <a:off x="4484949" y="3496194"/>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028A170D-89DD-9C0B-43A9-8266F7D1E581}"/>
              </a:ext>
            </a:extLst>
          </p:cNvPr>
          <p:cNvSpPr/>
          <p:nvPr/>
        </p:nvSpPr>
        <p:spPr>
          <a:xfrm>
            <a:off x="4528097"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FDDA1C60-A0FE-D2F2-FB5C-2C3A5F7D7E3D}"/>
              </a:ext>
            </a:extLst>
          </p:cNvPr>
          <p:cNvSpPr/>
          <p:nvPr/>
        </p:nvSpPr>
        <p:spPr>
          <a:xfrm>
            <a:off x="4810487"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34233902-6258-8E50-7DF5-785572CE6243}"/>
              </a:ext>
            </a:extLst>
          </p:cNvPr>
          <p:cNvSpPr/>
          <p:nvPr/>
        </p:nvSpPr>
        <p:spPr>
          <a:xfrm>
            <a:off x="5095271"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9CFBD689-B50E-0962-144C-5E119CFFAC37}"/>
              </a:ext>
            </a:extLst>
          </p:cNvPr>
          <p:cNvSpPr/>
          <p:nvPr/>
        </p:nvSpPr>
        <p:spPr>
          <a:xfrm>
            <a:off x="4484949" y="3854027"/>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72A6F5F3-0011-1C40-9AD0-133449FA5F8E}"/>
              </a:ext>
            </a:extLst>
          </p:cNvPr>
          <p:cNvSpPr/>
          <p:nvPr/>
        </p:nvSpPr>
        <p:spPr>
          <a:xfrm>
            <a:off x="4528097"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29628E4B-37AB-C740-E7B7-4DDE8C28AE80}"/>
              </a:ext>
            </a:extLst>
          </p:cNvPr>
          <p:cNvSpPr/>
          <p:nvPr/>
        </p:nvSpPr>
        <p:spPr>
          <a:xfrm>
            <a:off x="4810487"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47087B66-38FA-C356-333A-02902D12D058}"/>
              </a:ext>
            </a:extLst>
          </p:cNvPr>
          <p:cNvSpPr/>
          <p:nvPr/>
        </p:nvSpPr>
        <p:spPr>
          <a:xfrm>
            <a:off x="5095271"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1B624B86-C16F-45AE-A37D-6D470A405404}"/>
              </a:ext>
            </a:extLst>
          </p:cNvPr>
          <p:cNvSpPr/>
          <p:nvPr/>
        </p:nvSpPr>
        <p:spPr>
          <a:xfrm>
            <a:off x="4484949" y="4211860"/>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837D2718-B4B6-9093-280F-83B94E8E8B09}"/>
              </a:ext>
            </a:extLst>
          </p:cNvPr>
          <p:cNvSpPr/>
          <p:nvPr/>
        </p:nvSpPr>
        <p:spPr>
          <a:xfrm>
            <a:off x="4528097"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C987621A-890D-76BD-DBED-A11F274D9F43}"/>
              </a:ext>
            </a:extLst>
          </p:cNvPr>
          <p:cNvSpPr/>
          <p:nvPr/>
        </p:nvSpPr>
        <p:spPr>
          <a:xfrm>
            <a:off x="4810487"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4B3C849B-8A02-A165-9D5D-FD967C1AE8B3}"/>
              </a:ext>
            </a:extLst>
          </p:cNvPr>
          <p:cNvSpPr/>
          <p:nvPr/>
        </p:nvSpPr>
        <p:spPr>
          <a:xfrm>
            <a:off x="5095271"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87423FB1-5AA5-6B81-073C-2ACCC37EA71A}"/>
              </a:ext>
            </a:extLst>
          </p:cNvPr>
          <p:cNvSpPr/>
          <p:nvPr/>
        </p:nvSpPr>
        <p:spPr>
          <a:xfrm>
            <a:off x="4484949" y="4569693"/>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4B33A87A-9463-1CDF-1D01-C22757F1B826}"/>
              </a:ext>
            </a:extLst>
          </p:cNvPr>
          <p:cNvSpPr/>
          <p:nvPr/>
        </p:nvSpPr>
        <p:spPr>
          <a:xfrm>
            <a:off x="4528097"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B671B375-8CBC-CF39-F4BC-02C2D1A9CA41}"/>
              </a:ext>
            </a:extLst>
          </p:cNvPr>
          <p:cNvSpPr/>
          <p:nvPr/>
        </p:nvSpPr>
        <p:spPr>
          <a:xfrm>
            <a:off x="4810487"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8BF23B41-7367-B884-2613-5590D68F3ECB}"/>
              </a:ext>
            </a:extLst>
          </p:cNvPr>
          <p:cNvSpPr/>
          <p:nvPr/>
        </p:nvSpPr>
        <p:spPr>
          <a:xfrm>
            <a:off x="5095271"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180205465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직사각형 254">
            <a:extLst>
              <a:ext uri="{FF2B5EF4-FFF2-40B4-BE49-F238E27FC236}">
                <a16:creationId xmlns:a16="http://schemas.microsoft.com/office/drawing/2014/main" id="{79442F06-71C0-81F4-EC4C-1D72D469DEE9}"/>
              </a:ext>
            </a:extLst>
          </p:cNvPr>
          <p:cNvSpPr/>
          <p:nvPr/>
        </p:nvSpPr>
        <p:spPr>
          <a:xfrm>
            <a:off x="4235232" y="4594302"/>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68524" y="385778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76162" y="4504753"/>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(4, 3, 2)</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9" name="직선 화살표 연결선 8">
            <a:extLst>
              <a:ext uri="{FF2B5EF4-FFF2-40B4-BE49-F238E27FC236}">
                <a16:creationId xmlns:a16="http://schemas.microsoft.com/office/drawing/2014/main" id="{013B90F2-60F2-4551-AA5C-EB9C99F3075A}"/>
              </a:ext>
            </a:extLst>
          </p:cNvPr>
          <p:cNvCxnSpPr/>
          <p:nvPr/>
        </p:nvCxnSpPr>
        <p:spPr>
          <a:xfrm flipH="1">
            <a:off x="7806729" y="4767234"/>
            <a:ext cx="576064" cy="324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88727" y="4803238"/>
            <a:ext cx="558062" cy="2985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939DC10F-98C7-4374-1A80-4A86353B2D5A}"/>
              </a:ext>
            </a:extLst>
          </p:cNvPr>
          <p:cNvCxnSpPr/>
          <p:nvPr/>
        </p:nvCxnSpPr>
        <p:spPr>
          <a:xfrm>
            <a:off x="3620852" y="935157"/>
            <a:ext cx="0" cy="396044"/>
          </a:xfrm>
          <a:prstGeom prst="line">
            <a:avLst/>
          </a:prstGeom>
        </p:spPr>
        <p:style>
          <a:lnRef idx="1">
            <a:schemeClr val="accent1"/>
          </a:lnRef>
          <a:fillRef idx="0">
            <a:schemeClr val="accent1"/>
          </a:fillRef>
          <a:effectRef idx="0">
            <a:schemeClr val="accent1"/>
          </a:effectRef>
          <a:fontRef idx="minor">
            <a:schemeClr val="tx1"/>
          </a:fontRef>
        </p:style>
      </p:cxnSp>
      <p:sp>
        <p:nvSpPr>
          <p:cNvPr id="151" name="직사각형 150">
            <a:extLst>
              <a:ext uri="{FF2B5EF4-FFF2-40B4-BE49-F238E27FC236}">
                <a16:creationId xmlns:a16="http://schemas.microsoft.com/office/drawing/2014/main" id="{CF3CBBDE-7731-2FEE-6CE2-69A218A2DE06}"/>
              </a:ext>
            </a:extLst>
          </p:cNvPr>
          <p:cNvSpPr/>
          <p:nvPr/>
        </p:nvSpPr>
        <p:spPr>
          <a:xfrm>
            <a:off x="2857110" y="1486364"/>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A93AC15-EBCD-973D-FF4A-C58DF6BB482E}"/>
              </a:ext>
            </a:extLst>
          </p:cNvPr>
          <p:cNvSpPr/>
          <p:nvPr/>
        </p:nvSpPr>
        <p:spPr>
          <a:xfrm>
            <a:off x="2900214" y="152225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51DD78D9-46CA-E93A-7237-D987C03D050B}"/>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D5EB5A4-CB86-2A56-27A5-F58BDBA6193B}"/>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4C1843-D281-8523-484C-BD3FA207A12A}"/>
              </a:ext>
            </a:extLst>
          </p:cNvPr>
          <p:cNvSpPr/>
          <p:nvPr/>
        </p:nvSpPr>
        <p:spPr>
          <a:xfrm>
            <a:off x="3511667"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178B831-D11D-4A99-DB5D-61F9B3A75CAE}"/>
              </a:ext>
            </a:extLst>
          </p:cNvPr>
          <p:cNvSpPr/>
          <p:nvPr/>
        </p:nvSpPr>
        <p:spPr>
          <a:xfrm>
            <a:off x="37964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20882E0D-E2B7-BBF6-EC4C-E97942615F44}"/>
              </a:ext>
            </a:extLst>
          </p:cNvPr>
          <p:cNvSpPr/>
          <p:nvPr/>
        </p:nvSpPr>
        <p:spPr>
          <a:xfrm>
            <a:off x="2899016" y="187880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FCF3305-B175-D1F0-71DE-000F813C8DEF}"/>
              </a:ext>
            </a:extLst>
          </p:cNvPr>
          <p:cNvSpPr/>
          <p:nvPr/>
        </p:nvSpPr>
        <p:spPr>
          <a:xfrm>
            <a:off x="294329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8174B2D4-03DE-916C-7D78-1B0773F87AAB}"/>
              </a:ext>
            </a:extLst>
          </p:cNvPr>
          <p:cNvSpPr/>
          <p:nvPr/>
        </p:nvSpPr>
        <p:spPr>
          <a:xfrm>
            <a:off x="322568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938C4DFE-913C-78AA-2CFE-713618BC0B22}"/>
              </a:ext>
            </a:extLst>
          </p:cNvPr>
          <p:cNvSpPr/>
          <p:nvPr/>
        </p:nvSpPr>
        <p:spPr>
          <a:xfrm>
            <a:off x="3510469"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C0141E3-0580-5731-0B48-11BCD0B95976}"/>
              </a:ext>
            </a:extLst>
          </p:cNvPr>
          <p:cNvSpPr/>
          <p:nvPr/>
        </p:nvSpPr>
        <p:spPr>
          <a:xfrm>
            <a:off x="3795253"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D632C1DD-4D15-C378-DAC6-E87E84524F5F}"/>
              </a:ext>
            </a:extLst>
          </p:cNvPr>
          <p:cNvSpPr/>
          <p:nvPr/>
        </p:nvSpPr>
        <p:spPr>
          <a:xfrm>
            <a:off x="2901390" y="223536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778BA5A-51C9-6346-2C62-502B637AAFF8}"/>
              </a:ext>
            </a:extLst>
          </p:cNvPr>
          <p:cNvSpPr/>
          <p:nvPr/>
        </p:nvSpPr>
        <p:spPr>
          <a:xfrm>
            <a:off x="294566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35F029A-2E57-226E-0EFB-77DA74EEEBE1}"/>
              </a:ext>
            </a:extLst>
          </p:cNvPr>
          <p:cNvSpPr/>
          <p:nvPr/>
        </p:nvSpPr>
        <p:spPr>
          <a:xfrm>
            <a:off x="322805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E55B7313-0642-A984-9AF5-30EEE9E8EA92}"/>
              </a:ext>
            </a:extLst>
          </p:cNvPr>
          <p:cNvSpPr/>
          <p:nvPr/>
        </p:nvSpPr>
        <p:spPr>
          <a:xfrm>
            <a:off x="3512843"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97DD8EBD-A7C5-3304-7410-BF5A39F4039D}"/>
              </a:ext>
            </a:extLst>
          </p:cNvPr>
          <p:cNvSpPr/>
          <p:nvPr/>
        </p:nvSpPr>
        <p:spPr>
          <a:xfrm>
            <a:off x="3797627"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805D9B84-922A-6F5E-36EA-921B5F9F1070}"/>
              </a:ext>
            </a:extLst>
          </p:cNvPr>
          <p:cNvSpPr/>
          <p:nvPr/>
        </p:nvSpPr>
        <p:spPr>
          <a:xfrm>
            <a:off x="2857110" y="2632472"/>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19CDA3F-122B-1D77-D4B4-491426E938D7}"/>
              </a:ext>
            </a:extLst>
          </p:cNvPr>
          <p:cNvSpPr/>
          <p:nvPr/>
        </p:nvSpPr>
        <p:spPr>
          <a:xfrm>
            <a:off x="2900214" y="266835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AA8792D1-810D-084E-9A39-AC69A40BFF1D}"/>
              </a:ext>
            </a:extLst>
          </p:cNvPr>
          <p:cNvSpPr/>
          <p:nvPr/>
        </p:nvSpPr>
        <p:spPr>
          <a:xfrm>
            <a:off x="294449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6F7203B-DD35-F6D7-1A1B-BD8AA4EE9CEC}"/>
              </a:ext>
            </a:extLst>
          </p:cNvPr>
          <p:cNvSpPr/>
          <p:nvPr/>
        </p:nvSpPr>
        <p:spPr>
          <a:xfrm>
            <a:off x="322688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4C626D35-871D-AB1A-4497-4E0C7D8714C8}"/>
              </a:ext>
            </a:extLst>
          </p:cNvPr>
          <p:cNvSpPr/>
          <p:nvPr/>
        </p:nvSpPr>
        <p:spPr>
          <a:xfrm>
            <a:off x="3511667"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7E4E042-9BFA-FD46-23EB-8364881A2752}"/>
              </a:ext>
            </a:extLst>
          </p:cNvPr>
          <p:cNvSpPr/>
          <p:nvPr/>
        </p:nvSpPr>
        <p:spPr>
          <a:xfrm>
            <a:off x="3796451"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02EEAC6D-B78B-8EBB-495C-656D1897C96C}"/>
              </a:ext>
            </a:extLst>
          </p:cNvPr>
          <p:cNvSpPr/>
          <p:nvPr/>
        </p:nvSpPr>
        <p:spPr>
          <a:xfrm>
            <a:off x="2899016" y="302491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210EC2E-96D7-082F-729A-7FDAE07F6B26}"/>
              </a:ext>
            </a:extLst>
          </p:cNvPr>
          <p:cNvSpPr/>
          <p:nvPr/>
        </p:nvSpPr>
        <p:spPr>
          <a:xfrm>
            <a:off x="294329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293609A-4C16-1B78-44C7-8D557DEEDE92}"/>
              </a:ext>
            </a:extLst>
          </p:cNvPr>
          <p:cNvSpPr/>
          <p:nvPr/>
        </p:nvSpPr>
        <p:spPr>
          <a:xfrm>
            <a:off x="322568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B1667C0D-470B-9B7A-84A2-A6DC1BD4934F}"/>
              </a:ext>
            </a:extLst>
          </p:cNvPr>
          <p:cNvSpPr/>
          <p:nvPr/>
        </p:nvSpPr>
        <p:spPr>
          <a:xfrm>
            <a:off x="3510469"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BBB81935-FF74-0121-1D92-F09411063498}"/>
              </a:ext>
            </a:extLst>
          </p:cNvPr>
          <p:cNvSpPr/>
          <p:nvPr/>
        </p:nvSpPr>
        <p:spPr>
          <a:xfrm>
            <a:off x="3795253"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5B7B0E2-861D-E5AD-9785-8A40899274C9}"/>
              </a:ext>
            </a:extLst>
          </p:cNvPr>
          <p:cNvSpPr/>
          <p:nvPr/>
        </p:nvSpPr>
        <p:spPr>
          <a:xfrm>
            <a:off x="2901390" y="338147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DA0DCA-95D5-ED64-A8C8-B51F5C048183}"/>
              </a:ext>
            </a:extLst>
          </p:cNvPr>
          <p:cNvSpPr/>
          <p:nvPr/>
        </p:nvSpPr>
        <p:spPr>
          <a:xfrm>
            <a:off x="294566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FE09B92D-F3DC-BA0B-787E-6E10115BCCE5}"/>
              </a:ext>
            </a:extLst>
          </p:cNvPr>
          <p:cNvSpPr/>
          <p:nvPr/>
        </p:nvSpPr>
        <p:spPr>
          <a:xfrm>
            <a:off x="322805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9ABABCD4-B735-D2F4-7E74-4F1C4972F189}"/>
              </a:ext>
            </a:extLst>
          </p:cNvPr>
          <p:cNvSpPr/>
          <p:nvPr/>
        </p:nvSpPr>
        <p:spPr>
          <a:xfrm>
            <a:off x="3512843"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D91D2DAF-7EF8-B84F-D191-D536E4A0F48D}"/>
              </a:ext>
            </a:extLst>
          </p:cNvPr>
          <p:cNvSpPr/>
          <p:nvPr/>
        </p:nvSpPr>
        <p:spPr>
          <a:xfrm>
            <a:off x="3797627"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EFBBBA8C-B76B-E29F-D16A-7CB203EB45CF}"/>
              </a:ext>
            </a:extLst>
          </p:cNvPr>
          <p:cNvSpPr/>
          <p:nvPr/>
        </p:nvSpPr>
        <p:spPr>
          <a:xfrm>
            <a:off x="1769240" y="4341510"/>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4CC1DD1B-8E8B-D9C6-80F3-C6DFED51E2F6}"/>
              </a:ext>
            </a:extLst>
          </p:cNvPr>
          <p:cNvSpPr/>
          <p:nvPr/>
        </p:nvSpPr>
        <p:spPr>
          <a:xfrm>
            <a:off x="1812344" y="437739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3ED98A44-B8C9-A751-B5EF-BB15516AD0D9}"/>
              </a:ext>
            </a:extLst>
          </p:cNvPr>
          <p:cNvSpPr/>
          <p:nvPr/>
        </p:nvSpPr>
        <p:spPr>
          <a:xfrm>
            <a:off x="1856623"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5EFD93E-476B-AB51-C63A-2D9241B55606}"/>
              </a:ext>
            </a:extLst>
          </p:cNvPr>
          <p:cNvSpPr/>
          <p:nvPr/>
        </p:nvSpPr>
        <p:spPr>
          <a:xfrm>
            <a:off x="2139013"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F9FA6704-0EED-65E0-A533-96DD9171C406}"/>
              </a:ext>
            </a:extLst>
          </p:cNvPr>
          <p:cNvSpPr/>
          <p:nvPr/>
        </p:nvSpPr>
        <p:spPr>
          <a:xfrm>
            <a:off x="2423797"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B8396119-07D0-8F75-6BF7-2893C12AA7FA}"/>
              </a:ext>
            </a:extLst>
          </p:cNvPr>
          <p:cNvSpPr/>
          <p:nvPr/>
        </p:nvSpPr>
        <p:spPr>
          <a:xfrm>
            <a:off x="2708581"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8889053-B51C-BF1D-7726-7AFC650283DB}"/>
              </a:ext>
            </a:extLst>
          </p:cNvPr>
          <p:cNvSpPr/>
          <p:nvPr/>
        </p:nvSpPr>
        <p:spPr>
          <a:xfrm>
            <a:off x="1811146" y="473395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909B61AD-FECC-441D-3478-AB81C2C69FA5}"/>
              </a:ext>
            </a:extLst>
          </p:cNvPr>
          <p:cNvSpPr/>
          <p:nvPr/>
        </p:nvSpPr>
        <p:spPr>
          <a:xfrm>
            <a:off x="1855425"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1B134B2B-EF84-72C5-4A43-930BCE1B8501}"/>
              </a:ext>
            </a:extLst>
          </p:cNvPr>
          <p:cNvSpPr/>
          <p:nvPr/>
        </p:nvSpPr>
        <p:spPr>
          <a:xfrm>
            <a:off x="2137815"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672B4E1-71A5-AA7B-BFDB-0F6E2DF84574}"/>
              </a:ext>
            </a:extLst>
          </p:cNvPr>
          <p:cNvSpPr/>
          <p:nvPr/>
        </p:nvSpPr>
        <p:spPr>
          <a:xfrm>
            <a:off x="2422599"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AB58EA93-39A8-5CD0-7998-FF9140A17927}"/>
              </a:ext>
            </a:extLst>
          </p:cNvPr>
          <p:cNvSpPr/>
          <p:nvPr/>
        </p:nvSpPr>
        <p:spPr>
          <a:xfrm>
            <a:off x="2707383"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D099ED2-E2F7-EF91-E9A2-739C6B40E61D}"/>
              </a:ext>
            </a:extLst>
          </p:cNvPr>
          <p:cNvSpPr/>
          <p:nvPr/>
        </p:nvSpPr>
        <p:spPr>
          <a:xfrm>
            <a:off x="1813520" y="509050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F1754F56-1F1C-691E-4248-02F9FBFBB232}"/>
              </a:ext>
            </a:extLst>
          </p:cNvPr>
          <p:cNvSpPr/>
          <p:nvPr/>
        </p:nvSpPr>
        <p:spPr>
          <a:xfrm>
            <a:off x="1857799"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B6A4BA08-D32D-A6A9-7A71-72CE0DBC2145}"/>
              </a:ext>
            </a:extLst>
          </p:cNvPr>
          <p:cNvSpPr/>
          <p:nvPr/>
        </p:nvSpPr>
        <p:spPr>
          <a:xfrm>
            <a:off x="2140189"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23573652-E86A-4E98-841F-4A93C1E68279}"/>
              </a:ext>
            </a:extLst>
          </p:cNvPr>
          <p:cNvSpPr/>
          <p:nvPr/>
        </p:nvSpPr>
        <p:spPr>
          <a:xfrm>
            <a:off x="2424973"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7189D2CD-AE3E-BFAD-83DB-6EBA257C638A}"/>
              </a:ext>
            </a:extLst>
          </p:cNvPr>
          <p:cNvSpPr/>
          <p:nvPr/>
        </p:nvSpPr>
        <p:spPr>
          <a:xfrm>
            <a:off x="2709757"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655292D-4B44-4EB9-2539-8B8BCBFC7592}"/>
              </a:ext>
            </a:extLst>
          </p:cNvPr>
          <p:cNvSpPr/>
          <p:nvPr/>
        </p:nvSpPr>
        <p:spPr>
          <a:xfrm>
            <a:off x="1769240" y="5487618"/>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609A587-9F6C-12C1-7593-EEBFD0D93415}"/>
              </a:ext>
            </a:extLst>
          </p:cNvPr>
          <p:cNvSpPr/>
          <p:nvPr/>
        </p:nvSpPr>
        <p:spPr>
          <a:xfrm>
            <a:off x="1812344" y="552350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EE359E47-FE70-DF4F-074F-E62F13B4AF1A}"/>
              </a:ext>
            </a:extLst>
          </p:cNvPr>
          <p:cNvSpPr/>
          <p:nvPr/>
        </p:nvSpPr>
        <p:spPr>
          <a:xfrm>
            <a:off x="1856623"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C386E3C8-F316-C23E-3145-51C7555ACA44}"/>
              </a:ext>
            </a:extLst>
          </p:cNvPr>
          <p:cNvSpPr/>
          <p:nvPr/>
        </p:nvSpPr>
        <p:spPr>
          <a:xfrm>
            <a:off x="2139013"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21E79C1-CFE1-3199-B534-C1A776DF464F}"/>
              </a:ext>
            </a:extLst>
          </p:cNvPr>
          <p:cNvSpPr/>
          <p:nvPr/>
        </p:nvSpPr>
        <p:spPr>
          <a:xfrm>
            <a:off x="2423797"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2BB65F21-6B75-05FB-0879-3E59A2C6332E}"/>
              </a:ext>
            </a:extLst>
          </p:cNvPr>
          <p:cNvSpPr/>
          <p:nvPr/>
        </p:nvSpPr>
        <p:spPr>
          <a:xfrm>
            <a:off x="2708581"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185085B6-3B4C-5561-1E80-816D156FC7C7}"/>
              </a:ext>
            </a:extLst>
          </p:cNvPr>
          <p:cNvSpPr/>
          <p:nvPr/>
        </p:nvSpPr>
        <p:spPr>
          <a:xfrm>
            <a:off x="1811146" y="588006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7BADF923-7C3E-5A33-853B-60CF756F8929}"/>
              </a:ext>
            </a:extLst>
          </p:cNvPr>
          <p:cNvSpPr/>
          <p:nvPr/>
        </p:nvSpPr>
        <p:spPr>
          <a:xfrm>
            <a:off x="1855425"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F3A2A47F-1DED-0732-00A9-E95856C7A3EA}"/>
              </a:ext>
            </a:extLst>
          </p:cNvPr>
          <p:cNvSpPr/>
          <p:nvPr/>
        </p:nvSpPr>
        <p:spPr>
          <a:xfrm>
            <a:off x="2137815"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748701AD-D61F-04F1-FE49-8D7D03D93C8E}"/>
              </a:ext>
            </a:extLst>
          </p:cNvPr>
          <p:cNvSpPr/>
          <p:nvPr/>
        </p:nvSpPr>
        <p:spPr>
          <a:xfrm>
            <a:off x="2422599"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35A9E251-9FD6-8189-8FB3-29E161430085}"/>
              </a:ext>
            </a:extLst>
          </p:cNvPr>
          <p:cNvSpPr/>
          <p:nvPr/>
        </p:nvSpPr>
        <p:spPr>
          <a:xfrm>
            <a:off x="2707383"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F6D5FE3-6504-01A4-BAFD-21B99699BD77}"/>
              </a:ext>
            </a:extLst>
          </p:cNvPr>
          <p:cNvSpPr/>
          <p:nvPr/>
        </p:nvSpPr>
        <p:spPr>
          <a:xfrm>
            <a:off x="1813520" y="623661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EC2BCD19-141A-4D98-F4E7-30850D83C485}"/>
              </a:ext>
            </a:extLst>
          </p:cNvPr>
          <p:cNvSpPr/>
          <p:nvPr/>
        </p:nvSpPr>
        <p:spPr>
          <a:xfrm>
            <a:off x="1857799"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3687690-87CB-4558-F66A-E55CD8A15E1F}"/>
              </a:ext>
            </a:extLst>
          </p:cNvPr>
          <p:cNvSpPr/>
          <p:nvPr/>
        </p:nvSpPr>
        <p:spPr>
          <a:xfrm>
            <a:off x="2140189"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D59B6BC-B805-CCDC-DBAE-EA13FB0B110C}"/>
              </a:ext>
            </a:extLst>
          </p:cNvPr>
          <p:cNvSpPr/>
          <p:nvPr/>
        </p:nvSpPr>
        <p:spPr>
          <a:xfrm>
            <a:off x="2424973"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182D98B-9A9C-A076-4810-66973BABF4A9}"/>
              </a:ext>
            </a:extLst>
          </p:cNvPr>
          <p:cNvSpPr/>
          <p:nvPr/>
        </p:nvSpPr>
        <p:spPr>
          <a:xfrm>
            <a:off x="2709757"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cxnSp>
        <p:nvCxnSpPr>
          <p:cNvPr id="13" name="직선 연결선 12">
            <a:extLst>
              <a:ext uri="{FF2B5EF4-FFF2-40B4-BE49-F238E27FC236}">
                <a16:creationId xmlns:a16="http://schemas.microsoft.com/office/drawing/2014/main" id="{B7DB67A0-B9F1-FCD8-155B-B80045B8F193}"/>
              </a:ext>
            </a:extLst>
          </p:cNvPr>
          <p:cNvCxnSpPr/>
          <p:nvPr/>
        </p:nvCxnSpPr>
        <p:spPr>
          <a:xfrm>
            <a:off x="8229364" y="4473116"/>
            <a:ext cx="0"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직선 연결선 242">
            <a:extLst>
              <a:ext uri="{FF2B5EF4-FFF2-40B4-BE49-F238E27FC236}">
                <a16:creationId xmlns:a16="http://schemas.microsoft.com/office/drawing/2014/main" id="{C14E827B-3ACC-37A2-3CF5-309C1C1A6045}"/>
              </a:ext>
            </a:extLst>
          </p:cNvPr>
          <p:cNvCxnSpPr/>
          <p:nvPr/>
        </p:nvCxnSpPr>
        <p:spPr>
          <a:xfrm>
            <a:off x="7941332" y="4986336"/>
            <a:ext cx="0" cy="360040"/>
          </a:xfrm>
          <a:prstGeom prst="line">
            <a:avLst/>
          </a:prstGeom>
        </p:spPr>
        <p:style>
          <a:lnRef idx="1">
            <a:schemeClr val="accent1"/>
          </a:lnRef>
          <a:fillRef idx="0">
            <a:schemeClr val="accent1"/>
          </a:fillRef>
          <a:effectRef idx="0">
            <a:schemeClr val="accent1"/>
          </a:effectRef>
          <a:fontRef idx="minor">
            <a:schemeClr val="tx1"/>
          </a:fontRef>
        </p:style>
      </p:cxnSp>
      <p:sp>
        <p:nvSpPr>
          <p:cNvPr id="248" name="직사각형 247">
            <a:extLst>
              <a:ext uri="{FF2B5EF4-FFF2-40B4-BE49-F238E27FC236}">
                <a16:creationId xmlns:a16="http://schemas.microsoft.com/office/drawing/2014/main" id="{336795F5-78B6-6CE9-307E-1A3F807D4C5F}"/>
              </a:ext>
            </a:extLst>
          </p:cNvPr>
          <p:cNvSpPr/>
          <p:nvPr/>
        </p:nvSpPr>
        <p:spPr>
          <a:xfrm>
            <a:off x="4275485"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E033779E-82A9-232F-2819-44762ECADD40}"/>
              </a:ext>
            </a:extLst>
          </p:cNvPr>
          <p:cNvSpPr/>
          <p:nvPr/>
        </p:nvSpPr>
        <p:spPr>
          <a:xfrm>
            <a:off x="4313818"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6B6FECA7-FB6E-B0AF-70ED-1F37D19BD2E4}"/>
              </a:ext>
            </a:extLst>
          </p:cNvPr>
          <p:cNvSpPr/>
          <p:nvPr/>
        </p:nvSpPr>
        <p:spPr>
          <a:xfrm>
            <a:off x="4596208"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7740A08-506B-6202-6E00-08AE8F33412F}"/>
              </a:ext>
            </a:extLst>
          </p:cNvPr>
          <p:cNvSpPr/>
          <p:nvPr/>
        </p:nvSpPr>
        <p:spPr>
          <a:xfrm>
            <a:off x="4921951"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FD91BAD2-FCA7-21E1-B868-128784DF593F}"/>
              </a:ext>
            </a:extLst>
          </p:cNvPr>
          <p:cNvSpPr/>
          <p:nvPr/>
        </p:nvSpPr>
        <p:spPr>
          <a:xfrm>
            <a:off x="4960284"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BE4A51CC-5CF7-2B82-FA98-122CADB5CE2B}"/>
              </a:ext>
            </a:extLst>
          </p:cNvPr>
          <p:cNvSpPr/>
          <p:nvPr/>
        </p:nvSpPr>
        <p:spPr>
          <a:xfrm>
            <a:off x="5242674"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3D293F8-FA07-3281-32E2-7EBDE6C4C5C3}"/>
              </a:ext>
            </a:extLst>
          </p:cNvPr>
          <p:cNvSpPr/>
          <p:nvPr/>
        </p:nvSpPr>
        <p:spPr>
          <a:xfrm>
            <a:off x="5568417"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53D78551-29D6-239A-19CF-5BF227F0ECA9}"/>
              </a:ext>
            </a:extLst>
          </p:cNvPr>
          <p:cNvSpPr/>
          <p:nvPr/>
        </p:nvSpPr>
        <p:spPr>
          <a:xfrm>
            <a:off x="5606750"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C9316B55-0B59-9D27-8CDB-B3D0662DBFDD}"/>
              </a:ext>
            </a:extLst>
          </p:cNvPr>
          <p:cNvSpPr/>
          <p:nvPr/>
        </p:nvSpPr>
        <p:spPr>
          <a:xfrm>
            <a:off x="5889140"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CC2A2B2F-7F3C-3118-2815-9142CCEF24D7}"/>
              </a:ext>
            </a:extLst>
          </p:cNvPr>
          <p:cNvSpPr/>
          <p:nvPr/>
        </p:nvSpPr>
        <p:spPr>
          <a:xfrm>
            <a:off x="4236685" y="5022055"/>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DA5B7975-4C73-0412-6F82-DF7EEAF72F79}"/>
              </a:ext>
            </a:extLst>
          </p:cNvPr>
          <p:cNvSpPr/>
          <p:nvPr/>
        </p:nvSpPr>
        <p:spPr>
          <a:xfrm>
            <a:off x="4276938"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A9A7C3DE-1738-988D-2578-8D2A7BD4BD69}"/>
              </a:ext>
            </a:extLst>
          </p:cNvPr>
          <p:cNvSpPr/>
          <p:nvPr/>
        </p:nvSpPr>
        <p:spPr>
          <a:xfrm>
            <a:off x="4315271"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CE79BADB-5BA9-A5B6-9E82-BAA8A59B4BBC}"/>
              </a:ext>
            </a:extLst>
          </p:cNvPr>
          <p:cNvSpPr/>
          <p:nvPr/>
        </p:nvSpPr>
        <p:spPr>
          <a:xfrm>
            <a:off x="4597661"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D3668D38-41FF-E28B-C773-335E7EB01637}"/>
              </a:ext>
            </a:extLst>
          </p:cNvPr>
          <p:cNvSpPr/>
          <p:nvPr/>
        </p:nvSpPr>
        <p:spPr>
          <a:xfrm>
            <a:off x="4923404"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71827D9-2C2D-E097-7A54-FCD4BFEFA83F}"/>
              </a:ext>
            </a:extLst>
          </p:cNvPr>
          <p:cNvSpPr/>
          <p:nvPr/>
        </p:nvSpPr>
        <p:spPr>
          <a:xfrm>
            <a:off x="4961737"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D6263500-D30D-734F-F266-5F145471C68A}"/>
              </a:ext>
            </a:extLst>
          </p:cNvPr>
          <p:cNvSpPr/>
          <p:nvPr/>
        </p:nvSpPr>
        <p:spPr>
          <a:xfrm>
            <a:off x="5244127"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F3E6E509-00AF-F2D2-CA0B-BC0BB72BA2E7}"/>
              </a:ext>
            </a:extLst>
          </p:cNvPr>
          <p:cNvSpPr/>
          <p:nvPr/>
        </p:nvSpPr>
        <p:spPr>
          <a:xfrm>
            <a:off x="5569870"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3CB1F59F-96CE-FE7F-E6F4-3E4CECF4BD01}"/>
              </a:ext>
            </a:extLst>
          </p:cNvPr>
          <p:cNvSpPr/>
          <p:nvPr/>
        </p:nvSpPr>
        <p:spPr>
          <a:xfrm>
            <a:off x="5608203"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6E31C9E-1FA6-E001-4AC5-6BDD2F1136E3}"/>
              </a:ext>
            </a:extLst>
          </p:cNvPr>
          <p:cNvSpPr/>
          <p:nvPr/>
        </p:nvSpPr>
        <p:spPr>
          <a:xfrm>
            <a:off x="5890593"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96B0C0C-613D-2340-B9B4-874500993108}"/>
              </a:ext>
            </a:extLst>
          </p:cNvPr>
          <p:cNvSpPr/>
          <p:nvPr/>
        </p:nvSpPr>
        <p:spPr>
          <a:xfrm>
            <a:off x="4238138" y="5449808"/>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8DD3BB9A-3F3D-5FA3-8755-863E21FB7C2D}"/>
              </a:ext>
            </a:extLst>
          </p:cNvPr>
          <p:cNvSpPr/>
          <p:nvPr/>
        </p:nvSpPr>
        <p:spPr>
          <a:xfrm>
            <a:off x="4278391"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00D4FE-811D-C7A1-FF99-32500B9D2C1F}"/>
              </a:ext>
            </a:extLst>
          </p:cNvPr>
          <p:cNvSpPr/>
          <p:nvPr/>
        </p:nvSpPr>
        <p:spPr>
          <a:xfrm>
            <a:off x="4316724"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55F83CA-2AEE-61CF-B2F1-A295B4FB470B}"/>
              </a:ext>
            </a:extLst>
          </p:cNvPr>
          <p:cNvSpPr/>
          <p:nvPr/>
        </p:nvSpPr>
        <p:spPr>
          <a:xfrm>
            <a:off x="4599114"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03F0C895-BFA6-1F64-9DD1-F30A07F986E7}"/>
              </a:ext>
            </a:extLst>
          </p:cNvPr>
          <p:cNvSpPr/>
          <p:nvPr/>
        </p:nvSpPr>
        <p:spPr>
          <a:xfrm>
            <a:off x="4924857"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135EF425-3CEB-6F2B-87C9-3619A2CEC9C4}"/>
              </a:ext>
            </a:extLst>
          </p:cNvPr>
          <p:cNvSpPr/>
          <p:nvPr/>
        </p:nvSpPr>
        <p:spPr>
          <a:xfrm>
            <a:off x="4963190"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9195F0F6-033A-A3BB-F196-A5A0E4754E3E}"/>
              </a:ext>
            </a:extLst>
          </p:cNvPr>
          <p:cNvSpPr/>
          <p:nvPr/>
        </p:nvSpPr>
        <p:spPr>
          <a:xfrm>
            <a:off x="5245580"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145D353E-41D8-C11C-F6D3-D63F8AFC6B59}"/>
              </a:ext>
            </a:extLst>
          </p:cNvPr>
          <p:cNvSpPr/>
          <p:nvPr/>
        </p:nvSpPr>
        <p:spPr>
          <a:xfrm>
            <a:off x="5571323"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749EB3A7-B5D6-D1F6-733A-A75133F8152E}"/>
              </a:ext>
            </a:extLst>
          </p:cNvPr>
          <p:cNvSpPr/>
          <p:nvPr/>
        </p:nvSpPr>
        <p:spPr>
          <a:xfrm>
            <a:off x="5609656"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E2A68B18-A84B-9B30-E985-9745A48CF6D5}"/>
              </a:ext>
            </a:extLst>
          </p:cNvPr>
          <p:cNvSpPr/>
          <p:nvPr/>
        </p:nvSpPr>
        <p:spPr>
          <a:xfrm>
            <a:off x="5892046"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0555974-50D7-7D36-514A-F5782CF3D1F8}"/>
              </a:ext>
            </a:extLst>
          </p:cNvPr>
          <p:cNvSpPr/>
          <p:nvPr/>
        </p:nvSpPr>
        <p:spPr>
          <a:xfrm>
            <a:off x="4239591" y="5877561"/>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C824583-5A2C-7C69-D799-9B241F4F503D}"/>
              </a:ext>
            </a:extLst>
          </p:cNvPr>
          <p:cNvSpPr/>
          <p:nvPr/>
        </p:nvSpPr>
        <p:spPr>
          <a:xfrm>
            <a:off x="4279844"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CA16FE7-C628-DB8B-2D0B-AE10D4136C37}"/>
              </a:ext>
            </a:extLst>
          </p:cNvPr>
          <p:cNvSpPr/>
          <p:nvPr/>
        </p:nvSpPr>
        <p:spPr>
          <a:xfrm>
            <a:off x="4318177"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046E1452-096C-7A07-AB74-BDAF8C5769BA}"/>
              </a:ext>
            </a:extLst>
          </p:cNvPr>
          <p:cNvSpPr/>
          <p:nvPr/>
        </p:nvSpPr>
        <p:spPr>
          <a:xfrm>
            <a:off x="4600567"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D88E2D24-78AF-0576-87FC-C9181FAF0F59}"/>
              </a:ext>
            </a:extLst>
          </p:cNvPr>
          <p:cNvSpPr/>
          <p:nvPr/>
        </p:nvSpPr>
        <p:spPr>
          <a:xfrm>
            <a:off x="4926310"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6D151D66-6103-E131-B797-DD54E28467DF}"/>
              </a:ext>
            </a:extLst>
          </p:cNvPr>
          <p:cNvSpPr/>
          <p:nvPr/>
        </p:nvSpPr>
        <p:spPr>
          <a:xfrm>
            <a:off x="4964643"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844053FF-2FE9-10DB-6AA3-AE1272A8B464}"/>
              </a:ext>
            </a:extLst>
          </p:cNvPr>
          <p:cNvSpPr/>
          <p:nvPr/>
        </p:nvSpPr>
        <p:spPr>
          <a:xfrm>
            <a:off x="5247033"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D643F0AE-FE9B-00CD-AE3A-FCBD12FF0F96}"/>
              </a:ext>
            </a:extLst>
          </p:cNvPr>
          <p:cNvSpPr/>
          <p:nvPr/>
        </p:nvSpPr>
        <p:spPr>
          <a:xfrm>
            <a:off x="5572776"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51B31D8D-628D-43EF-0804-057B187C9D0A}"/>
              </a:ext>
            </a:extLst>
          </p:cNvPr>
          <p:cNvSpPr/>
          <p:nvPr/>
        </p:nvSpPr>
        <p:spPr>
          <a:xfrm>
            <a:off x="5611109"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DAFA5BE-097E-C84E-2F36-12F515B8CEAE}"/>
              </a:ext>
            </a:extLst>
          </p:cNvPr>
          <p:cNvSpPr/>
          <p:nvPr/>
        </p:nvSpPr>
        <p:spPr>
          <a:xfrm>
            <a:off x="5893499"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7" name="화살표: 오른쪽 16">
            <a:extLst>
              <a:ext uri="{FF2B5EF4-FFF2-40B4-BE49-F238E27FC236}">
                <a16:creationId xmlns:a16="http://schemas.microsoft.com/office/drawing/2014/main" id="{E74BCE58-6DF2-DCBE-08B8-86205C6029BE}"/>
              </a:ext>
            </a:extLst>
          </p:cNvPr>
          <p:cNvSpPr/>
          <p:nvPr/>
        </p:nvSpPr>
        <p:spPr>
          <a:xfrm>
            <a:off x="3440832" y="5271120"/>
            <a:ext cx="354421" cy="324274"/>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72885" y="3898126"/>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65356" y="4329827"/>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(3, 2, 4)</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9" name="직선 화살표 연결선 8">
            <a:extLst>
              <a:ext uri="{FF2B5EF4-FFF2-40B4-BE49-F238E27FC236}">
                <a16:creationId xmlns:a16="http://schemas.microsoft.com/office/drawing/2014/main" id="{013B90F2-60F2-4551-AA5C-EB9C99F3075A}"/>
              </a:ext>
            </a:extLst>
          </p:cNvPr>
          <p:cNvCxnSpPr>
            <a:cxnSpLocks/>
          </p:cNvCxnSpPr>
          <p:nvPr/>
        </p:nvCxnSpPr>
        <p:spPr>
          <a:xfrm flipH="1">
            <a:off x="7795923" y="4614024"/>
            <a:ext cx="252028" cy="30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77921" y="4628312"/>
            <a:ext cx="270030"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id="{2E10C36C-8B40-88A1-F203-CD722350AF75}"/>
              </a:ext>
            </a:extLst>
          </p:cNvPr>
          <p:cNvSpPr/>
          <p:nvPr/>
        </p:nvSpPr>
        <p:spPr>
          <a:xfrm>
            <a:off x="2857110" y="1486364"/>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62F207AF-D0CD-74D7-1C44-5A9EE4D47497}"/>
              </a:ext>
            </a:extLst>
          </p:cNvPr>
          <p:cNvSpPr/>
          <p:nvPr/>
        </p:nvSpPr>
        <p:spPr>
          <a:xfrm>
            <a:off x="2900214" y="152225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8783F5F-37E6-22BE-D299-F0F6BEFCA157}"/>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98C34702-2E39-4B8D-9624-F88626103B4B}"/>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5B28962-E937-F1AD-4835-FF0D10CAACF1}"/>
              </a:ext>
            </a:extLst>
          </p:cNvPr>
          <p:cNvSpPr/>
          <p:nvPr/>
        </p:nvSpPr>
        <p:spPr>
          <a:xfrm>
            <a:off x="3511667"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0E8F067-DE0A-52FA-8FB8-831928FA39F3}"/>
              </a:ext>
            </a:extLst>
          </p:cNvPr>
          <p:cNvSpPr/>
          <p:nvPr/>
        </p:nvSpPr>
        <p:spPr>
          <a:xfrm>
            <a:off x="37964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F4FC60F-8735-0A8B-32B5-B8908D480DE0}"/>
              </a:ext>
            </a:extLst>
          </p:cNvPr>
          <p:cNvSpPr/>
          <p:nvPr/>
        </p:nvSpPr>
        <p:spPr>
          <a:xfrm>
            <a:off x="2899016" y="187880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F489614B-1198-2AE8-0A78-9607C3101944}"/>
              </a:ext>
            </a:extLst>
          </p:cNvPr>
          <p:cNvSpPr/>
          <p:nvPr/>
        </p:nvSpPr>
        <p:spPr>
          <a:xfrm>
            <a:off x="294329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395D8375-88FB-3E0F-5B75-DA2469E3C543}"/>
              </a:ext>
            </a:extLst>
          </p:cNvPr>
          <p:cNvSpPr/>
          <p:nvPr/>
        </p:nvSpPr>
        <p:spPr>
          <a:xfrm>
            <a:off x="322568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23CECC5-EAC6-EA2F-0742-2EB69F122635}"/>
              </a:ext>
            </a:extLst>
          </p:cNvPr>
          <p:cNvSpPr/>
          <p:nvPr/>
        </p:nvSpPr>
        <p:spPr>
          <a:xfrm>
            <a:off x="3510469"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A9D3CD4-DF59-E888-D035-F258B52BC1AA}"/>
              </a:ext>
            </a:extLst>
          </p:cNvPr>
          <p:cNvSpPr/>
          <p:nvPr/>
        </p:nvSpPr>
        <p:spPr>
          <a:xfrm>
            <a:off x="3795253"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4498E6B-65F2-4323-0978-EEAF3E46B33D}"/>
              </a:ext>
            </a:extLst>
          </p:cNvPr>
          <p:cNvSpPr/>
          <p:nvPr/>
        </p:nvSpPr>
        <p:spPr>
          <a:xfrm>
            <a:off x="2901390" y="223536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B0AC709-12EA-B8FF-48C0-EFB69880E648}"/>
              </a:ext>
            </a:extLst>
          </p:cNvPr>
          <p:cNvSpPr/>
          <p:nvPr/>
        </p:nvSpPr>
        <p:spPr>
          <a:xfrm>
            <a:off x="294566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46DD5CE2-0444-4EA1-5F32-B966700010BF}"/>
              </a:ext>
            </a:extLst>
          </p:cNvPr>
          <p:cNvSpPr/>
          <p:nvPr/>
        </p:nvSpPr>
        <p:spPr>
          <a:xfrm>
            <a:off x="322805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B6900950-C98E-262C-DF2C-6733B82CFF00}"/>
              </a:ext>
            </a:extLst>
          </p:cNvPr>
          <p:cNvSpPr/>
          <p:nvPr/>
        </p:nvSpPr>
        <p:spPr>
          <a:xfrm>
            <a:off x="3512843"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F7DA86AB-E3D7-CA3B-D71D-51EC73CE51DE}"/>
              </a:ext>
            </a:extLst>
          </p:cNvPr>
          <p:cNvSpPr/>
          <p:nvPr/>
        </p:nvSpPr>
        <p:spPr>
          <a:xfrm>
            <a:off x="3797627"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FD9F86D-95BC-0C4B-177B-8D825D3D3553}"/>
              </a:ext>
            </a:extLst>
          </p:cNvPr>
          <p:cNvSpPr/>
          <p:nvPr/>
        </p:nvSpPr>
        <p:spPr>
          <a:xfrm>
            <a:off x="2857110" y="2632472"/>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F4C5B062-FD83-BC87-1EEA-F2A25797926F}"/>
              </a:ext>
            </a:extLst>
          </p:cNvPr>
          <p:cNvSpPr/>
          <p:nvPr/>
        </p:nvSpPr>
        <p:spPr>
          <a:xfrm>
            <a:off x="2900214" y="266835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212B9F3D-1342-418F-9551-35E4F4B3533C}"/>
              </a:ext>
            </a:extLst>
          </p:cNvPr>
          <p:cNvSpPr/>
          <p:nvPr/>
        </p:nvSpPr>
        <p:spPr>
          <a:xfrm>
            <a:off x="294449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349712E-7A7B-EF71-8F78-9924B332F1DF}"/>
              </a:ext>
            </a:extLst>
          </p:cNvPr>
          <p:cNvSpPr/>
          <p:nvPr/>
        </p:nvSpPr>
        <p:spPr>
          <a:xfrm>
            <a:off x="322688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4F366165-C019-73D4-6033-44C65E2FF7B4}"/>
              </a:ext>
            </a:extLst>
          </p:cNvPr>
          <p:cNvSpPr/>
          <p:nvPr/>
        </p:nvSpPr>
        <p:spPr>
          <a:xfrm>
            <a:off x="3511667"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B73051A1-225B-6C4F-2999-98030053DDC8}"/>
              </a:ext>
            </a:extLst>
          </p:cNvPr>
          <p:cNvSpPr/>
          <p:nvPr/>
        </p:nvSpPr>
        <p:spPr>
          <a:xfrm>
            <a:off x="3796451"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07044CF-B07E-7BD4-A605-350A1B2257BF}"/>
              </a:ext>
            </a:extLst>
          </p:cNvPr>
          <p:cNvSpPr/>
          <p:nvPr/>
        </p:nvSpPr>
        <p:spPr>
          <a:xfrm>
            <a:off x="2899016" y="302491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BACC0647-833E-70AA-FC12-9C5B9789B01D}"/>
              </a:ext>
            </a:extLst>
          </p:cNvPr>
          <p:cNvSpPr/>
          <p:nvPr/>
        </p:nvSpPr>
        <p:spPr>
          <a:xfrm>
            <a:off x="294329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B785697-076A-4700-6C5A-6EF9A5818CEF}"/>
              </a:ext>
            </a:extLst>
          </p:cNvPr>
          <p:cNvSpPr/>
          <p:nvPr/>
        </p:nvSpPr>
        <p:spPr>
          <a:xfrm>
            <a:off x="322568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54886131-4E32-6D7C-47C5-F3F35144C818}"/>
              </a:ext>
            </a:extLst>
          </p:cNvPr>
          <p:cNvSpPr/>
          <p:nvPr/>
        </p:nvSpPr>
        <p:spPr>
          <a:xfrm>
            <a:off x="3510469"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A6662AA-13E7-0EE9-09EC-3F85FB710CD8}"/>
              </a:ext>
            </a:extLst>
          </p:cNvPr>
          <p:cNvSpPr/>
          <p:nvPr/>
        </p:nvSpPr>
        <p:spPr>
          <a:xfrm>
            <a:off x="3795253"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2C697A3-0A87-3CC0-34F7-213590AF92BC}"/>
              </a:ext>
            </a:extLst>
          </p:cNvPr>
          <p:cNvSpPr/>
          <p:nvPr/>
        </p:nvSpPr>
        <p:spPr>
          <a:xfrm>
            <a:off x="2901390" y="338147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FD0E1046-BA94-E3AC-CEC5-5ADEF84EBD40}"/>
              </a:ext>
            </a:extLst>
          </p:cNvPr>
          <p:cNvSpPr/>
          <p:nvPr/>
        </p:nvSpPr>
        <p:spPr>
          <a:xfrm>
            <a:off x="294566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014780E1-8B60-F3CB-E621-F043EEB53F0B}"/>
              </a:ext>
            </a:extLst>
          </p:cNvPr>
          <p:cNvSpPr/>
          <p:nvPr/>
        </p:nvSpPr>
        <p:spPr>
          <a:xfrm>
            <a:off x="322805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86EEA0-1B54-14ED-F687-B32C1FD960F2}"/>
              </a:ext>
            </a:extLst>
          </p:cNvPr>
          <p:cNvSpPr/>
          <p:nvPr/>
        </p:nvSpPr>
        <p:spPr>
          <a:xfrm>
            <a:off x="3512843"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FBCEC19-83C0-3C37-811B-F6FB7A56D6B7}"/>
              </a:ext>
            </a:extLst>
          </p:cNvPr>
          <p:cNvSpPr/>
          <p:nvPr/>
        </p:nvSpPr>
        <p:spPr>
          <a:xfrm>
            <a:off x="3797627"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3E690B4D-C9F2-835F-5B52-7CCC6171F53A}"/>
              </a:ext>
            </a:extLst>
          </p:cNvPr>
          <p:cNvSpPr/>
          <p:nvPr/>
        </p:nvSpPr>
        <p:spPr>
          <a:xfrm>
            <a:off x="925642" y="4383687"/>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D9C150A5-F13A-0120-4570-E521663D561F}"/>
              </a:ext>
            </a:extLst>
          </p:cNvPr>
          <p:cNvSpPr/>
          <p:nvPr/>
        </p:nvSpPr>
        <p:spPr>
          <a:xfrm>
            <a:off x="968746" y="441957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82617A7-60FB-48DA-2B1A-B9526BC961AF}"/>
              </a:ext>
            </a:extLst>
          </p:cNvPr>
          <p:cNvSpPr/>
          <p:nvPr/>
        </p:nvSpPr>
        <p:spPr>
          <a:xfrm>
            <a:off x="101302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F9106427-543F-2A7F-6BF8-905D23C82705}"/>
              </a:ext>
            </a:extLst>
          </p:cNvPr>
          <p:cNvSpPr/>
          <p:nvPr/>
        </p:nvSpPr>
        <p:spPr>
          <a:xfrm>
            <a:off x="129541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7EC353A-085B-BC20-9DAD-3F809C4C04A1}"/>
              </a:ext>
            </a:extLst>
          </p:cNvPr>
          <p:cNvSpPr/>
          <p:nvPr/>
        </p:nvSpPr>
        <p:spPr>
          <a:xfrm>
            <a:off x="1580199"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7767C018-4988-735A-E32B-D62752983041}"/>
              </a:ext>
            </a:extLst>
          </p:cNvPr>
          <p:cNvSpPr/>
          <p:nvPr/>
        </p:nvSpPr>
        <p:spPr>
          <a:xfrm>
            <a:off x="1864983"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4FBFB397-4BA3-537A-366E-BA6DE07317F2}"/>
              </a:ext>
            </a:extLst>
          </p:cNvPr>
          <p:cNvSpPr/>
          <p:nvPr/>
        </p:nvSpPr>
        <p:spPr>
          <a:xfrm>
            <a:off x="967548" y="4776129"/>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19BE1583-2EE8-A0B5-A746-727153EA183F}"/>
              </a:ext>
            </a:extLst>
          </p:cNvPr>
          <p:cNvSpPr/>
          <p:nvPr/>
        </p:nvSpPr>
        <p:spPr>
          <a:xfrm>
            <a:off x="101182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708BAB-DEC5-2561-0B4D-203973156E61}"/>
              </a:ext>
            </a:extLst>
          </p:cNvPr>
          <p:cNvSpPr/>
          <p:nvPr/>
        </p:nvSpPr>
        <p:spPr>
          <a:xfrm>
            <a:off x="129421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2B91E-BE0C-637D-07CC-7C0764F06571}"/>
              </a:ext>
            </a:extLst>
          </p:cNvPr>
          <p:cNvSpPr/>
          <p:nvPr/>
        </p:nvSpPr>
        <p:spPr>
          <a:xfrm>
            <a:off x="1579001"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C48ADE19-67AC-9631-F36C-6BCBB6FD0CD4}"/>
              </a:ext>
            </a:extLst>
          </p:cNvPr>
          <p:cNvSpPr/>
          <p:nvPr/>
        </p:nvSpPr>
        <p:spPr>
          <a:xfrm>
            <a:off x="1863785"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18FF2299-19EA-C449-2E0B-A81E0DC2517F}"/>
              </a:ext>
            </a:extLst>
          </p:cNvPr>
          <p:cNvSpPr/>
          <p:nvPr/>
        </p:nvSpPr>
        <p:spPr>
          <a:xfrm>
            <a:off x="969922" y="513268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65FC0DE-5294-E469-5259-86624EEE0FFB}"/>
              </a:ext>
            </a:extLst>
          </p:cNvPr>
          <p:cNvSpPr/>
          <p:nvPr/>
        </p:nvSpPr>
        <p:spPr>
          <a:xfrm>
            <a:off x="101420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D770617-1AC6-05E3-391B-3B6BE2F999EA}"/>
              </a:ext>
            </a:extLst>
          </p:cNvPr>
          <p:cNvSpPr/>
          <p:nvPr/>
        </p:nvSpPr>
        <p:spPr>
          <a:xfrm>
            <a:off x="129659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F2E9C7AE-02C3-D5CE-74CF-0AFE1A9DDB2F}"/>
              </a:ext>
            </a:extLst>
          </p:cNvPr>
          <p:cNvSpPr/>
          <p:nvPr/>
        </p:nvSpPr>
        <p:spPr>
          <a:xfrm>
            <a:off x="1581375"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CD3A7414-2903-E39F-E90D-627652F805E0}"/>
              </a:ext>
            </a:extLst>
          </p:cNvPr>
          <p:cNvSpPr/>
          <p:nvPr/>
        </p:nvSpPr>
        <p:spPr>
          <a:xfrm>
            <a:off x="1866159"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158C909B-C353-12CE-EC42-688D59E8841B}"/>
              </a:ext>
            </a:extLst>
          </p:cNvPr>
          <p:cNvSpPr/>
          <p:nvPr/>
        </p:nvSpPr>
        <p:spPr>
          <a:xfrm>
            <a:off x="925642" y="5529795"/>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B54E86F-3D9D-AF54-0F90-77F3EFEA5E62}"/>
              </a:ext>
            </a:extLst>
          </p:cNvPr>
          <p:cNvSpPr/>
          <p:nvPr/>
        </p:nvSpPr>
        <p:spPr>
          <a:xfrm>
            <a:off x="968746" y="556568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7F935AB6-C951-940B-F6EB-53B051053BEE}"/>
              </a:ext>
            </a:extLst>
          </p:cNvPr>
          <p:cNvSpPr/>
          <p:nvPr/>
        </p:nvSpPr>
        <p:spPr>
          <a:xfrm>
            <a:off x="101302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EE48F40D-15B0-65E3-5B2F-FB8670B069CB}"/>
              </a:ext>
            </a:extLst>
          </p:cNvPr>
          <p:cNvSpPr/>
          <p:nvPr/>
        </p:nvSpPr>
        <p:spPr>
          <a:xfrm>
            <a:off x="129541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8924118D-A704-51F7-95B5-782836E69803}"/>
              </a:ext>
            </a:extLst>
          </p:cNvPr>
          <p:cNvSpPr/>
          <p:nvPr/>
        </p:nvSpPr>
        <p:spPr>
          <a:xfrm>
            <a:off x="1580199"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8201743-C84F-B377-D729-04C8D7702D77}"/>
              </a:ext>
            </a:extLst>
          </p:cNvPr>
          <p:cNvSpPr/>
          <p:nvPr/>
        </p:nvSpPr>
        <p:spPr>
          <a:xfrm>
            <a:off x="1864983"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BD8AC249-EC01-BE17-CE14-58C879C366DE}"/>
              </a:ext>
            </a:extLst>
          </p:cNvPr>
          <p:cNvSpPr/>
          <p:nvPr/>
        </p:nvSpPr>
        <p:spPr>
          <a:xfrm>
            <a:off x="967548" y="5922237"/>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15AEE700-C653-7959-7B0E-CC27970E222B}"/>
              </a:ext>
            </a:extLst>
          </p:cNvPr>
          <p:cNvSpPr/>
          <p:nvPr/>
        </p:nvSpPr>
        <p:spPr>
          <a:xfrm>
            <a:off x="101182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521F6582-D563-FFFA-E595-04C95F62A041}"/>
              </a:ext>
            </a:extLst>
          </p:cNvPr>
          <p:cNvSpPr/>
          <p:nvPr/>
        </p:nvSpPr>
        <p:spPr>
          <a:xfrm>
            <a:off x="129421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98E4CD37-90A8-2BE9-7A75-15A05D31B25E}"/>
              </a:ext>
            </a:extLst>
          </p:cNvPr>
          <p:cNvSpPr/>
          <p:nvPr/>
        </p:nvSpPr>
        <p:spPr>
          <a:xfrm>
            <a:off x="1579001"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3CAE413E-DDD1-8715-658D-1A244AEFEEE8}"/>
              </a:ext>
            </a:extLst>
          </p:cNvPr>
          <p:cNvSpPr/>
          <p:nvPr/>
        </p:nvSpPr>
        <p:spPr>
          <a:xfrm>
            <a:off x="1863785"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A8581DE3-3E77-6877-C9DB-AA9614166F5E}"/>
              </a:ext>
            </a:extLst>
          </p:cNvPr>
          <p:cNvSpPr/>
          <p:nvPr/>
        </p:nvSpPr>
        <p:spPr>
          <a:xfrm>
            <a:off x="969922" y="627879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EC398D0-0332-499F-C381-6C9EAF6E1245}"/>
              </a:ext>
            </a:extLst>
          </p:cNvPr>
          <p:cNvSpPr/>
          <p:nvPr/>
        </p:nvSpPr>
        <p:spPr>
          <a:xfrm>
            <a:off x="101420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E9EC39D4-62DD-6417-B46A-F776ED186370}"/>
              </a:ext>
            </a:extLst>
          </p:cNvPr>
          <p:cNvSpPr/>
          <p:nvPr/>
        </p:nvSpPr>
        <p:spPr>
          <a:xfrm>
            <a:off x="129659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0F913B18-6A27-FF9B-1F7D-06379457C247}"/>
              </a:ext>
            </a:extLst>
          </p:cNvPr>
          <p:cNvSpPr/>
          <p:nvPr/>
        </p:nvSpPr>
        <p:spPr>
          <a:xfrm>
            <a:off x="1581375"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91B7E4A0-B00E-46A5-A0FE-6E5A10F30D2E}"/>
              </a:ext>
            </a:extLst>
          </p:cNvPr>
          <p:cNvSpPr/>
          <p:nvPr/>
        </p:nvSpPr>
        <p:spPr>
          <a:xfrm>
            <a:off x="1866159"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C6FAF1D-523D-AD7E-7B89-6AC42F65B543}"/>
              </a:ext>
            </a:extLst>
          </p:cNvPr>
          <p:cNvSpPr/>
          <p:nvPr/>
        </p:nvSpPr>
        <p:spPr>
          <a:xfrm>
            <a:off x="3515563" y="4367413"/>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4DD5797-B9FB-5CDA-07E0-725A8B61663B}"/>
              </a:ext>
            </a:extLst>
          </p:cNvPr>
          <p:cNvSpPr/>
          <p:nvPr/>
        </p:nvSpPr>
        <p:spPr>
          <a:xfrm>
            <a:off x="3558667" y="4403299"/>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B4B7C57E-C2DD-77CD-CAFE-D82555833D48}"/>
              </a:ext>
            </a:extLst>
          </p:cNvPr>
          <p:cNvSpPr/>
          <p:nvPr/>
        </p:nvSpPr>
        <p:spPr>
          <a:xfrm>
            <a:off x="3602946"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C409593-82EA-DF8E-4DEC-557C192C0E54}"/>
              </a:ext>
            </a:extLst>
          </p:cNvPr>
          <p:cNvSpPr/>
          <p:nvPr/>
        </p:nvSpPr>
        <p:spPr>
          <a:xfrm>
            <a:off x="3885336"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B368100F-F193-6722-1F64-50937180F92F}"/>
              </a:ext>
            </a:extLst>
          </p:cNvPr>
          <p:cNvSpPr/>
          <p:nvPr/>
        </p:nvSpPr>
        <p:spPr>
          <a:xfrm>
            <a:off x="4170120"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E177418-8A12-FB02-7D2F-5DB362EDA13B}"/>
              </a:ext>
            </a:extLst>
          </p:cNvPr>
          <p:cNvSpPr/>
          <p:nvPr/>
        </p:nvSpPr>
        <p:spPr>
          <a:xfrm>
            <a:off x="4454904"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D68C626-3F31-AFF4-4B70-D70487BF8EC2}"/>
              </a:ext>
            </a:extLst>
          </p:cNvPr>
          <p:cNvSpPr/>
          <p:nvPr/>
        </p:nvSpPr>
        <p:spPr>
          <a:xfrm>
            <a:off x="3557469" y="475985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5F99CB3-245D-BD32-BD29-7C3118476C19}"/>
              </a:ext>
            </a:extLst>
          </p:cNvPr>
          <p:cNvSpPr/>
          <p:nvPr/>
        </p:nvSpPr>
        <p:spPr>
          <a:xfrm>
            <a:off x="3601748"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781336-268D-3374-1B13-335BB2085AC0}"/>
              </a:ext>
            </a:extLst>
          </p:cNvPr>
          <p:cNvSpPr/>
          <p:nvPr/>
        </p:nvSpPr>
        <p:spPr>
          <a:xfrm>
            <a:off x="3884138"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AF57217-C836-3611-3A38-274B73ED6133}"/>
              </a:ext>
            </a:extLst>
          </p:cNvPr>
          <p:cNvSpPr/>
          <p:nvPr/>
        </p:nvSpPr>
        <p:spPr>
          <a:xfrm>
            <a:off x="4168922"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F982443A-1DAC-0D4B-67A7-FA40921195EF}"/>
              </a:ext>
            </a:extLst>
          </p:cNvPr>
          <p:cNvSpPr/>
          <p:nvPr/>
        </p:nvSpPr>
        <p:spPr>
          <a:xfrm>
            <a:off x="4453706"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05C59E9A-630E-DF11-9468-09C83D7BA3DC}"/>
              </a:ext>
            </a:extLst>
          </p:cNvPr>
          <p:cNvSpPr/>
          <p:nvPr/>
        </p:nvSpPr>
        <p:spPr>
          <a:xfrm>
            <a:off x="3515563" y="5149059"/>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0BD22D2-C729-7614-9BD6-4836D01392DC}"/>
              </a:ext>
            </a:extLst>
          </p:cNvPr>
          <p:cNvSpPr/>
          <p:nvPr/>
        </p:nvSpPr>
        <p:spPr>
          <a:xfrm>
            <a:off x="3558667" y="518494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F7A356A2-8940-66D0-40E2-B2A884221C27}"/>
              </a:ext>
            </a:extLst>
          </p:cNvPr>
          <p:cNvSpPr/>
          <p:nvPr/>
        </p:nvSpPr>
        <p:spPr>
          <a:xfrm>
            <a:off x="3602946"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1AC0A29F-5DFB-B3FD-01B6-829A397867A5}"/>
              </a:ext>
            </a:extLst>
          </p:cNvPr>
          <p:cNvSpPr/>
          <p:nvPr/>
        </p:nvSpPr>
        <p:spPr>
          <a:xfrm>
            <a:off x="3885336"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4D8A0592-1939-AAC1-51FA-41E168B332F5}"/>
              </a:ext>
            </a:extLst>
          </p:cNvPr>
          <p:cNvSpPr/>
          <p:nvPr/>
        </p:nvSpPr>
        <p:spPr>
          <a:xfrm>
            <a:off x="4170120"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5E0F0766-9C7D-B571-C713-A48A4D1FC6EF}"/>
              </a:ext>
            </a:extLst>
          </p:cNvPr>
          <p:cNvSpPr/>
          <p:nvPr/>
        </p:nvSpPr>
        <p:spPr>
          <a:xfrm>
            <a:off x="4454904"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B05D4941-627E-8478-CA72-2723A3061A0B}"/>
              </a:ext>
            </a:extLst>
          </p:cNvPr>
          <p:cNvSpPr/>
          <p:nvPr/>
        </p:nvSpPr>
        <p:spPr>
          <a:xfrm>
            <a:off x="3557469" y="554150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F6CA0433-FDCA-C62B-DF55-53281CDBBF1A}"/>
              </a:ext>
            </a:extLst>
          </p:cNvPr>
          <p:cNvSpPr/>
          <p:nvPr/>
        </p:nvSpPr>
        <p:spPr>
          <a:xfrm>
            <a:off x="3601748"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245F05F-15BC-680C-AF67-312AE6DFFC5E}"/>
              </a:ext>
            </a:extLst>
          </p:cNvPr>
          <p:cNvSpPr/>
          <p:nvPr/>
        </p:nvSpPr>
        <p:spPr>
          <a:xfrm>
            <a:off x="3884138"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513E8E3-B555-64BB-AB84-CDE6D2AB45CF}"/>
              </a:ext>
            </a:extLst>
          </p:cNvPr>
          <p:cNvSpPr/>
          <p:nvPr/>
        </p:nvSpPr>
        <p:spPr>
          <a:xfrm>
            <a:off x="4168922"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F2DFAC2-CC82-1DE2-0C61-B1B8668AB0CA}"/>
              </a:ext>
            </a:extLst>
          </p:cNvPr>
          <p:cNvSpPr/>
          <p:nvPr/>
        </p:nvSpPr>
        <p:spPr>
          <a:xfrm>
            <a:off x="4453706"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C5A0C448-868C-EFAC-1AAF-D87AB7063D36}"/>
              </a:ext>
            </a:extLst>
          </p:cNvPr>
          <p:cNvSpPr/>
          <p:nvPr/>
        </p:nvSpPr>
        <p:spPr>
          <a:xfrm>
            <a:off x="3515563" y="5930705"/>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D423FC9-AAA5-CC04-9973-C0C9A82A37DB}"/>
              </a:ext>
            </a:extLst>
          </p:cNvPr>
          <p:cNvSpPr/>
          <p:nvPr/>
        </p:nvSpPr>
        <p:spPr>
          <a:xfrm>
            <a:off x="3558667" y="596659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245CE76F-FA7A-7CD0-D13B-684E0D04C551}"/>
              </a:ext>
            </a:extLst>
          </p:cNvPr>
          <p:cNvSpPr/>
          <p:nvPr/>
        </p:nvSpPr>
        <p:spPr>
          <a:xfrm>
            <a:off x="3602946"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AFAEBA57-850F-00D9-800F-D4C6F34A5F12}"/>
              </a:ext>
            </a:extLst>
          </p:cNvPr>
          <p:cNvSpPr/>
          <p:nvPr/>
        </p:nvSpPr>
        <p:spPr>
          <a:xfrm>
            <a:off x="3885336"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A84E07E-0B88-E566-A2AC-C9471C1F5E48}"/>
              </a:ext>
            </a:extLst>
          </p:cNvPr>
          <p:cNvSpPr/>
          <p:nvPr/>
        </p:nvSpPr>
        <p:spPr>
          <a:xfrm>
            <a:off x="4170120"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6F607AC-8981-C3C5-E288-02B60A9FE14E}"/>
              </a:ext>
            </a:extLst>
          </p:cNvPr>
          <p:cNvSpPr/>
          <p:nvPr/>
        </p:nvSpPr>
        <p:spPr>
          <a:xfrm>
            <a:off x="4454904"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90EEA8B-9E66-7E84-0293-F21412666F74}"/>
              </a:ext>
            </a:extLst>
          </p:cNvPr>
          <p:cNvSpPr/>
          <p:nvPr/>
        </p:nvSpPr>
        <p:spPr>
          <a:xfrm>
            <a:off x="3557469" y="6323147"/>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D18C199-BADA-91FC-FC66-F3B1D0373838}"/>
              </a:ext>
            </a:extLst>
          </p:cNvPr>
          <p:cNvSpPr/>
          <p:nvPr/>
        </p:nvSpPr>
        <p:spPr>
          <a:xfrm>
            <a:off x="3601748"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CBB91234-DCD1-491B-89D4-F4396E9F9AF3}"/>
              </a:ext>
            </a:extLst>
          </p:cNvPr>
          <p:cNvSpPr/>
          <p:nvPr/>
        </p:nvSpPr>
        <p:spPr>
          <a:xfrm>
            <a:off x="3884138"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142ED019-01AB-3CA8-4383-CEE3118F0404}"/>
              </a:ext>
            </a:extLst>
          </p:cNvPr>
          <p:cNvSpPr/>
          <p:nvPr/>
        </p:nvSpPr>
        <p:spPr>
          <a:xfrm>
            <a:off x="4168922"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E677DCA6-72CA-9921-3A7E-0C326177E608}"/>
              </a:ext>
            </a:extLst>
          </p:cNvPr>
          <p:cNvSpPr/>
          <p:nvPr/>
        </p:nvSpPr>
        <p:spPr>
          <a:xfrm>
            <a:off x="4453706"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1" name="화살표: 오른쪽 10">
            <a:extLst>
              <a:ext uri="{FF2B5EF4-FFF2-40B4-BE49-F238E27FC236}">
                <a16:creationId xmlns:a16="http://schemas.microsoft.com/office/drawing/2014/main" id="{8DB5016E-BE9B-B653-9CA2-75A29BF61DA1}"/>
              </a:ext>
            </a:extLst>
          </p:cNvPr>
          <p:cNvSpPr/>
          <p:nvPr/>
        </p:nvSpPr>
        <p:spPr>
          <a:xfrm>
            <a:off x="2805508" y="5337212"/>
            <a:ext cx="347292" cy="360040"/>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46062950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직사각형 165">
            <a:extLst>
              <a:ext uri="{FF2B5EF4-FFF2-40B4-BE49-F238E27FC236}">
                <a16:creationId xmlns:a16="http://schemas.microsoft.com/office/drawing/2014/main" id="{6AA238BB-ED42-0347-CEAD-08AE8DDFD5D0}"/>
              </a:ext>
            </a:extLst>
          </p:cNvPr>
          <p:cNvSpPr/>
          <p:nvPr/>
        </p:nvSpPr>
        <p:spPr>
          <a:xfrm>
            <a:off x="2822658" y="1443988"/>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1053C23-FECA-4B05-000E-D9EA566AA4D2}"/>
              </a:ext>
            </a:extLst>
          </p:cNvPr>
          <p:cNvSpPr/>
          <p:nvPr/>
        </p:nvSpPr>
        <p:spPr>
          <a:xfrm>
            <a:off x="2861798" y="1479219"/>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np.arange(16).reshape(2,2,2,2)</a:t>
            </a:r>
          </a:p>
        </p:txBody>
      </p:sp>
      <p:sp>
        <p:nvSpPr>
          <p:cNvPr id="101" name="직사각형 100">
            <a:extLst>
              <a:ext uri="{FF2B5EF4-FFF2-40B4-BE49-F238E27FC236}">
                <a16:creationId xmlns:a16="http://schemas.microsoft.com/office/drawing/2014/main" id="{F61D6B4C-6E3E-4B80-9DC0-ACB55E6799DA}"/>
              </a:ext>
            </a:extLst>
          </p:cNvPr>
          <p:cNvSpPr/>
          <p:nvPr/>
        </p:nvSpPr>
        <p:spPr>
          <a:xfrm>
            <a:off x="416496" y="3486490"/>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np.transpose(a, (2,3,0,1) )</a:t>
            </a: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73" name="TextBox 272">
            <a:extLst>
              <a:ext uri="{FF2B5EF4-FFF2-40B4-BE49-F238E27FC236}">
                <a16:creationId xmlns:a16="http://schemas.microsoft.com/office/drawing/2014/main" id="{6705D0BA-69B7-4ED3-8942-8076B6B468D6}"/>
              </a:ext>
            </a:extLst>
          </p:cNvPr>
          <p:cNvSpPr txBox="1"/>
          <p:nvPr/>
        </p:nvSpPr>
        <p:spPr>
          <a:xfrm>
            <a:off x="7620753" y="1450983"/>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620753" y="1948461"/>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cxnSp>
        <p:nvCxnSpPr>
          <p:cNvPr id="5" name="직선 연결선 4">
            <a:extLst>
              <a:ext uri="{FF2B5EF4-FFF2-40B4-BE49-F238E27FC236}">
                <a16:creationId xmlns:a16="http://schemas.microsoft.com/office/drawing/2014/main" id="{789461B7-DF9D-6914-D833-8A9BBD74446B}"/>
              </a:ext>
            </a:extLst>
          </p:cNvPr>
          <p:cNvCxnSpPr/>
          <p:nvPr/>
        </p:nvCxnSpPr>
        <p:spPr>
          <a:xfrm>
            <a:off x="3728864" y="1016732"/>
            <a:ext cx="0" cy="31199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직사각형 119">
            <a:extLst>
              <a:ext uri="{FF2B5EF4-FFF2-40B4-BE49-F238E27FC236}">
                <a16:creationId xmlns:a16="http://schemas.microsoft.com/office/drawing/2014/main" id="{04F5CC76-B272-76C2-A433-33BCF4C73E51}"/>
              </a:ext>
            </a:extLst>
          </p:cNvPr>
          <p:cNvSpPr/>
          <p:nvPr/>
        </p:nvSpPr>
        <p:spPr>
          <a:xfrm>
            <a:off x="2900215"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0E38139-0EB8-068F-8949-A669A6B1E8A2}"/>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251A91E1-CB00-C6CF-CA08-BF871E650A43}"/>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005AFA9-0086-C48C-532B-37A1FCDD9D28}"/>
              </a:ext>
            </a:extLst>
          </p:cNvPr>
          <p:cNvSpPr/>
          <p:nvPr/>
        </p:nvSpPr>
        <p:spPr>
          <a:xfrm>
            <a:off x="3546873"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51CA336-A112-E168-DB14-E4A67F2AE078}"/>
              </a:ext>
            </a:extLst>
          </p:cNvPr>
          <p:cNvSpPr/>
          <p:nvPr/>
        </p:nvSpPr>
        <p:spPr>
          <a:xfrm>
            <a:off x="35911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9A631F2-FE7E-A5F7-3180-D3CEB131AE0D}"/>
              </a:ext>
            </a:extLst>
          </p:cNvPr>
          <p:cNvSpPr/>
          <p:nvPr/>
        </p:nvSpPr>
        <p:spPr>
          <a:xfrm>
            <a:off x="387354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535ECEAC-03E1-119B-0E28-5E3BB8CC7D3F}"/>
              </a:ext>
            </a:extLst>
          </p:cNvPr>
          <p:cNvSpPr/>
          <p:nvPr/>
        </p:nvSpPr>
        <p:spPr>
          <a:xfrm>
            <a:off x="2861798" y="1916403"/>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327E3037-A56C-C773-405A-93C29D093A2C}"/>
              </a:ext>
            </a:extLst>
          </p:cNvPr>
          <p:cNvSpPr/>
          <p:nvPr/>
        </p:nvSpPr>
        <p:spPr>
          <a:xfrm>
            <a:off x="2900215"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6FC0A07-3947-F68B-60B3-B2C9B4677B86}"/>
              </a:ext>
            </a:extLst>
          </p:cNvPr>
          <p:cNvSpPr/>
          <p:nvPr/>
        </p:nvSpPr>
        <p:spPr>
          <a:xfrm>
            <a:off x="294449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3204FF9-EA89-C263-8FF0-E2B05C720F10}"/>
              </a:ext>
            </a:extLst>
          </p:cNvPr>
          <p:cNvSpPr/>
          <p:nvPr/>
        </p:nvSpPr>
        <p:spPr>
          <a:xfrm>
            <a:off x="322688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415BE19-DDBA-55DB-46CA-6EF8C5968839}"/>
              </a:ext>
            </a:extLst>
          </p:cNvPr>
          <p:cNvSpPr/>
          <p:nvPr/>
        </p:nvSpPr>
        <p:spPr>
          <a:xfrm>
            <a:off x="3546873"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8DF7513-831C-D371-1C5A-F30A39099A5B}"/>
              </a:ext>
            </a:extLst>
          </p:cNvPr>
          <p:cNvSpPr/>
          <p:nvPr/>
        </p:nvSpPr>
        <p:spPr>
          <a:xfrm>
            <a:off x="359115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C602DB6-9A0F-F6F2-3CEF-DDC60CC9D376}"/>
              </a:ext>
            </a:extLst>
          </p:cNvPr>
          <p:cNvSpPr/>
          <p:nvPr/>
        </p:nvSpPr>
        <p:spPr>
          <a:xfrm>
            <a:off x="387354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79961C2-4D5B-94F7-8A6D-B32F0A0C7AAE}"/>
              </a:ext>
            </a:extLst>
          </p:cNvPr>
          <p:cNvSpPr/>
          <p:nvPr/>
        </p:nvSpPr>
        <p:spPr>
          <a:xfrm>
            <a:off x="2821385" y="2390470"/>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FD4BD0A1-E582-991B-D12D-8B9F2895F6D3}"/>
              </a:ext>
            </a:extLst>
          </p:cNvPr>
          <p:cNvSpPr/>
          <p:nvPr/>
        </p:nvSpPr>
        <p:spPr>
          <a:xfrm>
            <a:off x="2860525" y="2425701"/>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5D83382-76D5-1046-2C69-797E4703487F}"/>
              </a:ext>
            </a:extLst>
          </p:cNvPr>
          <p:cNvSpPr/>
          <p:nvPr/>
        </p:nvSpPr>
        <p:spPr>
          <a:xfrm>
            <a:off x="2898942"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8015011-E709-8657-6917-D5F0894AA123}"/>
              </a:ext>
            </a:extLst>
          </p:cNvPr>
          <p:cNvSpPr/>
          <p:nvPr/>
        </p:nvSpPr>
        <p:spPr>
          <a:xfrm>
            <a:off x="294322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92EF544-D48B-7D8C-B17E-057AF3CB80E8}"/>
              </a:ext>
            </a:extLst>
          </p:cNvPr>
          <p:cNvSpPr/>
          <p:nvPr/>
        </p:nvSpPr>
        <p:spPr>
          <a:xfrm>
            <a:off x="322561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24C9E96B-431E-A71F-6D16-9BADD2C50D97}"/>
              </a:ext>
            </a:extLst>
          </p:cNvPr>
          <p:cNvSpPr/>
          <p:nvPr/>
        </p:nvSpPr>
        <p:spPr>
          <a:xfrm>
            <a:off x="3545600"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D21795-B812-58B8-EF46-F10676D9320D}"/>
              </a:ext>
            </a:extLst>
          </p:cNvPr>
          <p:cNvSpPr/>
          <p:nvPr/>
        </p:nvSpPr>
        <p:spPr>
          <a:xfrm>
            <a:off x="358987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F5CDCA4-ECCE-6CBB-0623-D134E5C2CB61}"/>
              </a:ext>
            </a:extLst>
          </p:cNvPr>
          <p:cNvSpPr/>
          <p:nvPr/>
        </p:nvSpPr>
        <p:spPr>
          <a:xfrm>
            <a:off x="387226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0739A220-486D-000D-A7B4-AB5532694804}"/>
              </a:ext>
            </a:extLst>
          </p:cNvPr>
          <p:cNvSpPr/>
          <p:nvPr/>
        </p:nvSpPr>
        <p:spPr>
          <a:xfrm>
            <a:off x="2860525" y="2862885"/>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A29F0CF6-BFCC-C5A4-999E-5A6D5974C18E}"/>
              </a:ext>
            </a:extLst>
          </p:cNvPr>
          <p:cNvSpPr/>
          <p:nvPr/>
        </p:nvSpPr>
        <p:spPr>
          <a:xfrm>
            <a:off x="2898942"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293788BD-C69F-B234-D4EB-FCD3CEE45A81}"/>
              </a:ext>
            </a:extLst>
          </p:cNvPr>
          <p:cNvSpPr/>
          <p:nvPr/>
        </p:nvSpPr>
        <p:spPr>
          <a:xfrm>
            <a:off x="294322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1629A8A5-C573-E960-5F7C-E8031331D958}"/>
              </a:ext>
            </a:extLst>
          </p:cNvPr>
          <p:cNvSpPr/>
          <p:nvPr/>
        </p:nvSpPr>
        <p:spPr>
          <a:xfrm>
            <a:off x="322561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FB0042F2-0711-8858-488A-CA1498E36459}"/>
              </a:ext>
            </a:extLst>
          </p:cNvPr>
          <p:cNvSpPr/>
          <p:nvPr/>
        </p:nvSpPr>
        <p:spPr>
          <a:xfrm>
            <a:off x="3545600"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58C6224F-0836-9661-371B-7CAEB33F2DE9}"/>
              </a:ext>
            </a:extLst>
          </p:cNvPr>
          <p:cNvSpPr/>
          <p:nvPr/>
        </p:nvSpPr>
        <p:spPr>
          <a:xfrm>
            <a:off x="358987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5F36C6E-E2FE-8DD9-79A4-1BAA21BB8CAF}"/>
              </a:ext>
            </a:extLst>
          </p:cNvPr>
          <p:cNvSpPr/>
          <p:nvPr/>
        </p:nvSpPr>
        <p:spPr>
          <a:xfrm>
            <a:off x="387226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54B5682B-BA34-FFDF-BEAE-31BDAB09352B}"/>
              </a:ext>
            </a:extLst>
          </p:cNvPr>
          <p:cNvCxnSpPr/>
          <p:nvPr/>
        </p:nvCxnSpPr>
        <p:spPr>
          <a:xfrm flipH="1">
            <a:off x="7905328" y="1736812"/>
            <a:ext cx="720080" cy="25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6ED1ADA-73BE-FCAE-9399-7E20D6767F95}"/>
              </a:ext>
            </a:extLst>
          </p:cNvPr>
          <p:cNvCxnSpPr/>
          <p:nvPr/>
        </p:nvCxnSpPr>
        <p:spPr>
          <a:xfrm flipH="1">
            <a:off x="8260704" y="1747934"/>
            <a:ext cx="720080" cy="25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직선 화살표 연결선 185">
            <a:extLst>
              <a:ext uri="{FF2B5EF4-FFF2-40B4-BE49-F238E27FC236}">
                <a16:creationId xmlns:a16="http://schemas.microsoft.com/office/drawing/2014/main" id="{A6582D1A-208B-2BD6-BA7F-8A4E9292BA38}"/>
              </a:ext>
            </a:extLst>
          </p:cNvPr>
          <p:cNvCxnSpPr>
            <a:cxnSpLocks/>
          </p:cNvCxnSpPr>
          <p:nvPr/>
        </p:nvCxnSpPr>
        <p:spPr>
          <a:xfrm>
            <a:off x="7917853" y="1747934"/>
            <a:ext cx="707555"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AAB440C2-6C42-ECA1-6C7B-F2D1B3A3CC4A}"/>
              </a:ext>
            </a:extLst>
          </p:cNvPr>
          <p:cNvCxnSpPr>
            <a:cxnSpLocks/>
          </p:cNvCxnSpPr>
          <p:nvPr/>
        </p:nvCxnSpPr>
        <p:spPr>
          <a:xfrm>
            <a:off x="8216194" y="1736812"/>
            <a:ext cx="707555"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직사각형 187">
            <a:extLst>
              <a:ext uri="{FF2B5EF4-FFF2-40B4-BE49-F238E27FC236}">
                <a16:creationId xmlns:a16="http://schemas.microsoft.com/office/drawing/2014/main" id="{D0731C88-32C3-EB74-1229-A5446D87E063}"/>
              </a:ext>
            </a:extLst>
          </p:cNvPr>
          <p:cNvSpPr/>
          <p:nvPr/>
        </p:nvSpPr>
        <p:spPr>
          <a:xfrm>
            <a:off x="1564548"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540F6818-1911-1C72-70F4-D903C287F0A9}"/>
              </a:ext>
            </a:extLst>
          </p:cNvPr>
          <p:cNvSpPr/>
          <p:nvPr/>
        </p:nvSpPr>
        <p:spPr>
          <a:xfrm>
            <a:off x="1603688"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E76055C8-9F4E-DA74-235A-39393497B20B}"/>
              </a:ext>
            </a:extLst>
          </p:cNvPr>
          <p:cNvSpPr/>
          <p:nvPr/>
        </p:nvSpPr>
        <p:spPr>
          <a:xfrm>
            <a:off x="1642105"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8E781D5F-CF35-86EA-AD26-AD0F20445762}"/>
              </a:ext>
            </a:extLst>
          </p:cNvPr>
          <p:cNvSpPr/>
          <p:nvPr/>
        </p:nvSpPr>
        <p:spPr>
          <a:xfrm>
            <a:off x="168638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D9E5531-B388-81DC-5853-98101B882594}"/>
              </a:ext>
            </a:extLst>
          </p:cNvPr>
          <p:cNvSpPr/>
          <p:nvPr/>
        </p:nvSpPr>
        <p:spPr>
          <a:xfrm>
            <a:off x="196877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E9BB862-0F8F-3B5C-7000-3CED4FBD9DFA}"/>
              </a:ext>
            </a:extLst>
          </p:cNvPr>
          <p:cNvSpPr/>
          <p:nvPr/>
        </p:nvSpPr>
        <p:spPr>
          <a:xfrm>
            <a:off x="2288763"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241F16-E11F-02E0-86E0-50DFEEBCC7F0}"/>
              </a:ext>
            </a:extLst>
          </p:cNvPr>
          <p:cNvSpPr/>
          <p:nvPr/>
        </p:nvSpPr>
        <p:spPr>
          <a:xfrm>
            <a:off x="233304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3491CA0-110D-CC76-B522-C37B6CD08C62}"/>
              </a:ext>
            </a:extLst>
          </p:cNvPr>
          <p:cNvSpPr/>
          <p:nvPr/>
        </p:nvSpPr>
        <p:spPr>
          <a:xfrm>
            <a:off x="261543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B0446A0E-1ED4-83B9-89EC-8331CFEE2E5C}"/>
              </a:ext>
            </a:extLst>
          </p:cNvPr>
          <p:cNvSpPr/>
          <p:nvPr/>
        </p:nvSpPr>
        <p:spPr>
          <a:xfrm>
            <a:off x="1603688"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64BB8757-759B-DF85-3916-5851F643C281}"/>
              </a:ext>
            </a:extLst>
          </p:cNvPr>
          <p:cNvSpPr/>
          <p:nvPr/>
        </p:nvSpPr>
        <p:spPr>
          <a:xfrm>
            <a:off x="1642105"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74E29C-25C5-7BDD-62B6-FCF8FB1B8C19}"/>
              </a:ext>
            </a:extLst>
          </p:cNvPr>
          <p:cNvSpPr/>
          <p:nvPr/>
        </p:nvSpPr>
        <p:spPr>
          <a:xfrm>
            <a:off x="168638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DE717C32-EC99-8150-7F66-1F73E311C543}"/>
              </a:ext>
            </a:extLst>
          </p:cNvPr>
          <p:cNvSpPr/>
          <p:nvPr/>
        </p:nvSpPr>
        <p:spPr>
          <a:xfrm>
            <a:off x="196877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6DDF0996-8B88-3D0A-C1EB-2E3E8F359FF9}"/>
              </a:ext>
            </a:extLst>
          </p:cNvPr>
          <p:cNvSpPr/>
          <p:nvPr/>
        </p:nvSpPr>
        <p:spPr>
          <a:xfrm>
            <a:off x="2288763"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1F3C6CD-074D-BEF1-4241-B45CAC87A324}"/>
              </a:ext>
            </a:extLst>
          </p:cNvPr>
          <p:cNvSpPr/>
          <p:nvPr/>
        </p:nvSpPr>
        <p:spPr>
          <a:xfrm>
            <a:off x="233304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626E5000-DEB8-169D-6765-AA0C3B2C9217}"/>
              </a:ext>
            </a:extLst>
          </p:cNvPr>
          <p:cNvSpPr/>
          <p:nvPr/>
        </p:nvSpPr>
        <p:spPr>
          <a:xfrm>
            <a:off x="261543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C2AF8DA-37B8-EE69-59C5-56A25C257728}"/>
              </a:ext>
            </a:extLst>
          </p:cNvPr>
          <p:cNvSpPr/>
          <p:nvPr/>
        </p:nvSpPr>
        <p:spPr>
          <a:xfrm>
            <a:off x="1563275"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1D03B0B-7A19-5E53-7D52-66FC6A44BD3B}"/>
              </a:ext>
            </a:extLst>
          </p:cNvPr>
          <p:cNvSpPr/>
          <p:nvPr/>
        </p:nvSpPr>
        <p:spPr>
          <a:xfrm>
            <a:off x="1602415"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6D8779F-157F-AC09-EC67-DD18794CA780}"/>
              </a:ext>
            </a:extLst>
          </p:cNvPr>
          <p:cNvSpPr/>
          <p:nvPr/>
        </p:nvSpPr>
        <p:spPr>
          <a:xfrm>
            <a:off x="1640832"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56B3F527-98DA-51C7-2F5D-D274F9839D32}"/>
              </a:ext>
            </a:extLst>
          </p:cNvPr>
          <p:cNvSpPr/>
          <p:nvPr/>
        </p:nvSpPr>
        <p:spPr>
          <a:xfrm>
            <a:off x="168511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1852547-155F-57BC-34B1-8F034BA5D8F8}"/>
              </a:ext>
            </a:extLst>
          </p:cNvPr>
          <p:cNvSpPr/>
          <p:nvPr/>
        </p:nvSpPr>
        <p:spPr>
          <a:xfrm>
            <a:off x="196750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E500004A-79C7-BEF5-BD05-E11CF15A5E82}"/>
              </a:ext>
            </a:extLst>
          </p:cNvPr>
          <p:cNvSpPr/>
          <p:nvPr/>
        </p:nvSpPr>
        <p:spPr>
          <a:xfrm>
            <a:off x="2287490"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14297A6-DA35-847F-300E-889F649F36A4}"/>
              </a:ext>
            </a:extLst>
          </p:cNvPr>
          <p:cNvSpPr/>
          <p:nvPr/>
        </p:nvSpPr>
        <p:spPr>
          <a:xfrm>
            <a:off x="233176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8CE42266-74CA-ABB4-917B-307A1FC7219A}"/>
              </a:ext>
            </a:extLst>
          </p:cNvPr>
          <p:cNvSpPr/>
          <p:nvPr/>
        </p:nvSpPr>
        <p:spPr>
          <a:xfrm>
            <a:off x="261415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5CC6FB92-A6A9-2E7E-FE62-A96827D287F9}"/>
              </a:ext>
            </a:extLst>
          </p:cNvPr>
          <p:cNvSpPr/>
          <p:nvPr/>
        </p:nvSpPr>
        <p:spPr>
          <a:xfrm>
            <a:off x="1602415"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81F6FFF-BB82-8A6E-7546-181989A6E629}"/>
              </a:ext>
            </a:extLst>
          </p:cNvPr>
          <p:cNvSpPr/>
          <p:nvPr/>
        </p:nvSpPr>
        <p:spPr>
          <a:xfrm>
            <a:off x="1640832"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7B02B67E-D11A-9845-68EA-962A8C68D6FF}"/>
              </a:ext>
            </a:extLst>
          </p:cNvPr>
          <p:cNvSpPr/>
          <p:nvPr/>
        </p:nvSpPr>
        <p:spPr>
          <a:xfrm>
            <a:off x="168511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4CD0B898-5AF4-E3A5-5857-D22CF58F3502}"/>
              </a:ext>
            </a:extLst>
          </p:cNvPr>
          <p:cNvSpPr/>
          <p:nvPr/>
        </p:nvSpPr>
        <p:spPr>
          <a:xfrm>
            <a:off x="196750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CE6AC9A6-0012-B582-D376-8FC8D3AF0A43}"/>
              </a:ext>
            </a:extLst>
          </p:cNvPr>
          <p:cNvSpPr/>
          <p:nvPr/>
        </p:nvSpPr>
        <p:spPr>
          <a:xfrm>
            <a:off x="2287490"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987E5832-2DC0-55C6-2931-A4F27093C735}"/>
              </a:ext>
            </a:extLst>
          </p:cNvPr>
          <p:cNvSpPr/>
          <p:nvPr/>
        </p:nvSpPr>
        <p:spPr>
          <a:xfrm>
            <a:off x="233176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552951C-5A61-3B88-8E19-C5C06A3636E8}"/>
              </a:ext>
            </a:extLst>
          </p:cNvPr>
          <p:cNvSpPr/>
          <p:nvPr/>
        </p:nvSpPr>
        <p:spPr>
          <a:xfrm>
            <a:off x="261415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38A1842-91DE-4D0C-922A-F96E1385CB5E}"/>
              </a:ext>
            </a:extLst>
          </p:cNvPr>
          <p:cNvSpPr/>
          <p:nvPr/>
        </p:nvSpPr>
        <p:spPr>
          <a:xfrm>
            <a:off x="4271303"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F7E5199-AD13-9CB6-2134-F7C741E83550}"/>
              </a:ext>
            </a:extLst>
          </p:cNvPr>
          <p:cNvSpPr/>
          <p:nvPr/>
        </p:nvSpPr>
        <p:spPr>
          <a:xfrm>
            <a:off x="4310443"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2B9AD59-B86F-0F90-01E0-5AA9E98A69A1}"/>
              </a:ext>
            </a:extLst>
          </p:cNvPr>
          <p:cNvSpPr/>
          <p:nvPr/>
        </p:nvSpPr>
        <p:spPr>
          <a:xfrm>
            <a:off x="4348860"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7AFFAA76-D88B-9A78-9132-34F2DF089ED5}"/>
              </a:ext>
            </a:extLst>
          </p:cNvPr>
          <p:cNvSpPr/>
          <p:nvPr/>
        </p:nvSpPr>
        <p:spPr>
          <a:xfrm>
            <a:off x="4393138"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9F573B-047E-BF33-BDA1-1E0AA6C8EB8B}"/>
              </a:ext>
            </a:extLst>
          </p:cNvPr>
          <p:cNvSpPr/>
          <p:nvPr/>
        </p:nvSpPr>
        <p:spPr>
          <a:xfrm>
            <a:off x="4675528"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E8011A7-145A-034F-CEC9-09C610769789}"/>
              </a:ext>
            </a:extLst>
          </p:cNvPr>
          <p:cNvSpPr/>
          <p:nvPr/>
        </p:nvSpPr>
        <p:spPr>
          <a:xfrm>
            <a:off x="4995518"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68C0CB51-5069-DB2F-4891-7344FB767E8F}"/>
              </a:ext>
            </a:extLst>
          </p:cNvPr>
          <p:cNvSpPr/>
          <p:nvPr/>
        </p:nvSpPr>
        <p:spPr>
          <a:xfrm>
            <a:off x="503979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5B38A385-CFEE-0627-75DA-341B6AC2EA5C}"/>
              </a:ext>
            </a:extLst>
          </p:cNvPr>
          <p:cNvSpPr/>
          <p:nvPr/>
        </p:nvSpPr>
        <p:spPr>
          <a:xfrm>
            <a:off x="532218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83255EB1-D9E5-B4F7-FDF8-C3504B645904}"/>
              </a:ext>
            </a:extLst>
          </p:cNvPr>
          <p:cNvSpPr/>
          <p:nvPr/>
        </p:nvSpPr>
        <p:spPr>
          <a:xfrm>
            <a:off x="4310443"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7E9885B6-00A4-99E0-F694-3003E6619938}"/>
              </a:ext>
            </a:extLst>
          </p:cNvPr>
          <p:cNvSpPr/>
          <p:nvPr/>
        </p:nvSpPr>
        <p:spPr>
          <a:xfrm>
            <a:off x="4348860"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8746B33C-E5CC-7AD7-A3E4-C9C5C3E75CAA}"/>
              </a:ext>
            </a:extLst>
          </p:cNvPr>
          <p:cNvSpPr/>
          <p:nvPr/>
        </p:nvSpPr>
        <p:spPr>
          <a:xfrm>
            <a:off x="4393138"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CE244128-3F95-A45A-6E6F-B86C05247F4C}"/>
              </a:ext>
            </a:extLst>
          </p:cNvPr>
          <p:cNvSpPr/>
          <p:nvPr/>
        </p:nvSpPr>
        <p:spPr>
          <a:xfrm>
            <a:off x="4675528"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5EEE7655-500D-B895-DB2B-1513FEDD4D69}"/>
              </a:ext>
            </a:extLst>
          </p:cNvPr>
          <p:cNvSpPr/>
          <p:nvPr/>
        </p:nvSpPr>
        <p:spPr>
          <a:xfrm>
            <a:off x="4995518"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424FF5E-7040-A512-10EA-44A88E78E851}"/>
              </a:ext>
            </a:extLst>
          </p:cNvPr>
          <p:cNvSpPr/>
          <p:nvPr/>
        </p:nvSpPr>
        <p:spPr>
          <a:xfrm>
            <a:off x="503979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52A9F3A7-4ABB-DA02-6410-D70E84E98F41}"/>
              </a:ext>
            </a:extLst>
          </p:cNvPr>
          <p:cNvSpPr/>
          <p:nvPr/>
        </p:nvSpPr>
        <p:spPr>
          <a:xfrm>
            <a:off x="532218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7B35EA6-8277-DF6A-F8CF-0EB4C597C9DF}"/>
              </a:ext>
            </a:extLst>
          </p:cNvPr>
          <p:cNvSpPr/>
          <p:nvPr/>
        </p:nvSpPr>
        <p:spPr>
          <a:xfrm>
            <a:off x="4270030"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622205B-9F74-F797-3292-E722694071A7}"/>
              </a:ext>
            </a:extLst>
          </p:cNvPr>
          <p:cNvSpPr/>
          <p:nvPr/>
        </p:nvSpPr>
        <p:spPr>
          <a:xfrm>
            <a:off x="4309170"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24C13914-BA79-7DAB-2AA0-4E2F44B4F4C7}"/>
              </a:ext>
            </a:extLst>
          </p:cNvPr>
          <p:cNvSpPr/>
          <p:nvPr/>
        </p:nvSpPr>
        <p:spPr>
          <a:xfrm>
            <a:off x="4347587"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D28A224-ACE6-0A86-3F07-ABB117D0699B}"/>
              </a:ext>
            </a:extLst>
          </p:cNvPr>
          <p:cNvSpPr/>
          <p:nvPr/>
        </p:nvSpPr>
        <p:spPr>
          <a:xfrm>
            <a:off x="439186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40A8283F-4A6A-A60E-EFDC-E880EC2904C9}"/>
              </a:ext>
            </a:extLst>
          </p:cNvPr>
          <p:cNvSpPr/>
          <p:nvPr/>
        </p:nvSpPr>
        <p:spPr>
          <a:xfrm>
            <a:off x="467425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4ABF333-24E0-5795-8604-FB52E5FEFC9D}"/>
              </a:ext>
            </a:extLst>
          </p:cNvPr>
          <p:cNvSpPr/>
          <p:nvPr/>
        </p:nvSpPr>
        <p:spPr>
          <a:xfrm>
            <a:off x="4994245"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642B8EA-91B3-DDBA-9911-25E28B506092}"/>
              </a:ext>
            </a:extLst>
          </p:cNvPr>
          <p:cNvSpPr/>
          <p:nvPr/>
        </p:nvSpPr>
        <p:spPr>
          <a:xfrm>
            <a:off x="503852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9C3B5DE-A86C-CC77-15B1-266D68A748FE}"/>
              </a:ext>
            </a:extLst>
          </p:cNvPr>
          <p:cNvSpPr/>
          <p:nvPr/>
        </p:nvSpPr>
        <p:spPr>
          <a:xfrm>
            <a:off x="532091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BB0B7D2-AADC-A5E8-487E-FC82C7FA8CE2}"/>
              </a:ext>
            </a:extLst>
          </p:cNvPr>
          <p:cNvSpPr/>
          <p:nvPr/>
        </p:nvSpPr>
        <p:spPr>
          <a:xfrm>
            <a:off x="4309170"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12BB1E96-642B-9155-18AE-24DDD02D02AD}"/>
              </a:ext>
            </a:extLst>
          </p:cNvPr>
          <p:cNvSpPr/>
          <p:nvPr/>
        </p:nvSpPr>
        <p:spPr>
          <a:xfrm>
            <a:off x="4347587"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478A22F2-8920-08FB-5E08-90F260AE6CFE}"/>
              </a:ext>
            </a:extLst>
          </p:cNvPr>
          <p:cNvSpPr/>
          <p:nvPr/>
        </p:nvSpPr>
        <p:spPr>
          <a:xfrm>
            <a:off x="439186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6E55893-9A06-4D75-030A-A3C4A61B7A49}"/>
              </a:ext>
            </a:extLst>
          </p:cNvPr>
          <p:cNvSpPr/>
          <p:nvPr/>
        </p:nvSpPr>
        <p:spPr>
          <a:xfrm>
            <a:off x="467425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38E0C929-5ACC-9393-0C8D-4740B349CE7B}"/>
              </a:ext>
            </a:extLst>
          </p:cNvPr>
          <p:cNvSpPr/>
          <p:nvPr/>
        </p:nvSpPr>
        <p:spPr>
          <a:xfrm>
            <a:off x="4994245"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2FCEC85-CD24-3A37-6901-D438088496ED}"/>
              </a:ext>
            </a:extLst>
          </p:cNvPr>
          <p:cNvSpPr/>
          <p:nvPr/>
        </p:nvSpPr>
        <p:spPr>
          <a:xfrm>
            <a:off x="503852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258417B-BB4D-E80D-9FDB-0FB55E65FE58}"/>
              </a:ext>
            </a:extLst>
          </p:cNvPr>
          <p:cNvSpPr/>
          <p:nvPr/>
        </p:nvSpPr>
        <p:spPr>
          <a:xfrm>
            <a:off x="532091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0" name="화살표: 오른쪽 9">
            <a:extLst>
              <a:ext uri="{FF2B5EF4-FFF2-40B4-BE49-F238E27FC236}">
                <a16:creationId xmlns:a16="http://schemas.microsoft.com/office/drawing/2014/main" id="{FD1F4291-7300-BF15-68C5-FC58B8881230}"/>
              </a:ext>
            </a:extLst>
          </p:cNvPr>
          <p:cNvSpPr/>
          <p:nvPr/>
        </p:nvSpPr>
        <p:spPr>
          <a:xfrm>
            <a:off x="3512042" y="4974193"/>
            <a:ext cx="324036" cy="358578"/>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직사각형 165">
            <a:extLst>
              <a:ext uri="{FF2B5EF4-FFF2-40B4-BE49-F238E27FC236}">
                <a16:creationId xmlns:a16="http://schemas.microsoft.com/office/drawing/2014/main" id="{6AA238BB-ED42-0347-CEAD-08AE8DDFD5D0}"/>
              </a:ext>
            </a:extLst>
          </p:cNvPr>
          <p:cNvSpPr/>
          <p:nvPr/>
        </p:nvSpPr>
        <p:spPr>
          <a:xfrm>
            <a:off x="2822658" y="1443988"/>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1053C23-FECA-4B05-000E-D9EA566AA4D2}"/>
              </a:ext>
            </a:extLst>
          </p:cNvPr>
          <p:cNvSpPr/>
          <p:nvPr/>
        </p:nvSpPr>
        <p:spPr>
          <a:xfrm>
            <a:off x="2861798" y="1479219"/>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np.arange(16).reshape(2,2,2,2)</a:t>
            </a:r>
          </a:p>
        </p:txBody>
      </p:sp>
      <p:sp>
        <p:nvSpPr>
          <p:cNvPr id="101" name="직사각형 100">
            <a:extLst>
              <a:ext uri="{FF2B5EF4-FFF2-40B4-BE49-F238E27FC236}">
                <a16:creationId xmlns:a16="http://schemas.microsoft.com/office/drawing/2014/main" id="{F61D6B4C-6E3E-4B80-9DC0-ACB55E6799DA}"/>
              </a:ext>
            </a:extLst>
          </p:cNvPr>
          <p:cNvSpPr/>
          <p:nvPr/>
        </p:nvSpPr>
        <p:spPr>
          <a:xfrm>
            <a:off x="416496" y="3666510"/>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np.transpose(a, (3,2,1,0) )</a:t>
            </a: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73" name="TextBox 272">
            <a:extLst>
              <a:ext uri="{FF2B5EF4-FFF2-40B4-BE49-F238E27FC236}">
                <a16:creationId xmlns:a16="http://schemas.microsoft.com/office/drawing/2014/main" id="{6705D0BA-69B7-4ED3-8942-8076B6B468D6}"/>
              </a:ext>
            </a:extLst>
          </p:cNvPr>
          <p:cNvSpPr txBox="1"/>
          <p:nvPr/>
        </p:nvSpPr>
        <p:spPr>
          <a:xfrm>
            <a:off x="7110596" y="1883626"/>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110596" y="2381104"/>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cxnSp>
        <p:nvCxnSpPr>
          <p:cNvPr id="5" name="직선 연결선 4">
            <a:extLst>
              <a:ext uri="{FF2B5EF4-FFF2-40B4-BE49-F238E27FC236}">
                <a16:creationId xmlns:a16="http://schemas.microsoft.com/office/drawing/2014/main" id="{789461B7-DF9D-6914-D833-8A9BBD74446B}"/>
              </a:ext>
            </a:extLst>
          </p:cNvPr>
          <p:cNvCxnSpPr/>
          <p:nvPr/>
        </p:nvCxnSpPr>
        <p:spPr>
          <a:xfrm>
            <a:off x="3728864" y="1016732"/>
            <a:ext cx="0" cy="31199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직사각형 119">
            <a:extLst>
              <a:ext uri="{FF2B5EF4-FFF2-40B4-BE49-F238E27FC236}">
                <a16:creationId xmlns:a16="http://schemas.microsoft.com/office/drawing/2014/main" id="{04F5CC76-B272-76C2-A433-33BCF4C73E51}"/>
              </a:ext>
            </a:extLst>
          </p:cNvPr>
          <p:cNvSpPr/>
          <p:nvPr/>
        </p:nvSpPr>
        <p:spPr>
          <a:xfrm>
            <a:off x="2900215"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0E38139-0EB8-068F-8949-A669A6B1E8A2}"/>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251A91E1-CB00-C6CF-CA08-BF871E650A43}"/>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005AFA9-0086-C48C-532B-37A1FCDD9D28}"/>
              </a:ext>
            </a:extLst>
          </p:cNvPr>
          <p:cNvSpPr/>
          <p:nvPr/>
        </p:nvSpPr>
        <p:spPr>
          <a:xfrm>
            <a:off x="3546873"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51CA336-A112-E168-DB14-E4A67F2AE078}"/>
              </a:ext>
            </a:extLst>
          </p:cNvPr>
          <p:cNvSpPr/>
          <p:nvPr/>
        </p:nvSpPr>
        <p:spPr>
          <a:xfrm>
            <a:off x="35911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9A631F2-FE7E-A5F7-3180-D3CEB131AE0D}"/>
              </a:ext>
            </a:extLst>
          </p:cNvPr>
          <p:cNvSpPr/>
          <p:nvPr/>
        </p:nvSpPr>
        <p:spPr>
          <a:xfrm>
            <a:off x="387354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535ECEAC-03E1-119B-0E28-5E3BB8CC7D3F}"/>
              </a:ext>
            </a:extLst>
          </p:cNvPr>
          <p:cNvSpPr/>
          <p:nvPr/>
        </p:nvSpPr>
        <p:spPr>
          <a:xfrm>
            <a:off x="2861798" y="1916403"/>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327E3037-A56C-C773-405A-93C29D093A2C}"/>
              </a:ext>
            </a:extLst>
          </p:cNvPr>
          <p:cNvSpPr/>
          <p:nvPr/>
        </p:nvSpPr>
        <p:spPr>
          <a:xfrm>
            <a:off x="2900215"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6FC0A07-3947-F68B-60B3-B2C9B4677B86}"/>
              </a:ext>
            </a:extLst>
          </p:cNvPr>
          <p:cNvSpPr/>
          <p:nvPr/>
        </p:nvSpPr>
        <p:spPr>
          <a:xfrm>
            <a:off x="294449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3204FF9-EA89-C263-8FF0-E2B05C720F10}"/>
              </a:ext>
            </a:extLst>
          </p:cNvPr>
          <p:cNvSpPr/>
          <p:nvPr/>
        </p:nvSpPr>
        <p:spPr>
          <a:xfrm>
            <a:off x="322688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415BE19-DDBA-55DB-46CA-6EF8C5968839}"/>
              </a:ext>
            </a:extLst>
          </p:cNvPr>
          <p:cNvSpPr/>
          <p:nvPr/>
        </p:nvSpPr>
        <p:spPr>
          <a:xfrm>
            <a:off x="3546873"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8DF7513-831C-D371-1C5A-F30A39099A5B}"/>
              </a:ext>
            </a:extLst>
          </p:cNvPr>
          <p:cNvSpPr/>
          <p:nvPr/>
        </p:nvSpPr>
        <p:spPr>
          <a:xfrm>
            <a:off x="359115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C602DB6-9A0F-F6F2-3CEF-DDC60CC9D376}"/>
              </a:ext>
            </a:extLst>
          </p:cNvPr>
          <p:cNvSpPr/>
          <p:nvPr/>
        </p:nvSpPr>
        <p:spPr>
          <a:xfrm>
            <a:off x="387354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79961C2-4D5B-94F7-8A6D-B32F0A0C7AAE}"/>
              </a:ext>
            </a:extLst>
          </p:cNvPr>
          <p:cNvSpPr/>
          <p:nvPr/>
        </p:nvSpPr>
        <p:spPr>
          <a:xfrm>
            <a:off x="2821385" y="2390470"/>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FD4BD0A1-E582-991B-D12D-8B9F2895F6D3}"/>
              </a:ext>
            </a:extLst>
          </p:cNvPr>
          <p:cNvSpPr/>
          <p:nvPr/>
        </p:nvSpPr>
        <p:spPr>
          <a:xfrm>
            <a:off x="2860525" y="2425701"/>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5D83382-76D5-1046-2C69-797E4703487F}"/>
              </a:ext>
            </a:extLst>
          </p:cNvPr>
          <p:cNvSpPr/>
          <p:nvPr/>
        </p:nvSpPr>
        <p:spPr>
          <a:xfrm>
            <a:off x="2898942"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8015011-E709-8657-6917-D5F0894AA123}"/>
              </a:ext>
            </a:extLst>
          </p:cNvPr>
          <p:cNvSpPr/>
          <p:nvPr/>
        </p:nvSpPr>
        <p:spPr>
          <a:xfrm>
            <a:off x="294322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92EF544-D48B-7D8C-B17E-057AF3CB80E8}"/>
              </a:ext>
            </a:extLst>
          </p:cNvPr>
          <p:cNvSpPr/>
          <p:nvPr/>
        </p:nvSpPr>
        <p:spPr>
          <a:xfrm>
            <a:off x="322561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24C9E96B-431E-A71F-6D16-9BADD2C50D97}"/>
              </a:ext>
            </a:extLst>
          </p:cNvPr>
          <p:cNvSpPr/>
          <p:nvPr/>
        </p:nvSpPr>
        <p:spPr>
          <a:xfrm>
            <a:off x="3545600"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D21795-B812-58B8-EF46-F10676D9320D}"/>
              </a:ext>
            </a:extLst>
          </p:cNvPr>
          <p:cNvSpPr/>
          <p:nvPr/>
        </p:nvSpPr>
        <p:spPr>
          <a:xfrm>
            <a:off x="358987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F5CDCA4-ECCE-6CBB-0623-D134E5C2CB61}"/>
              </a:ext>
            </a:extLst>
          </p:cNvPr>
          <p:cNvSpPr/>
          <p:nvPr/>
        </p:nvSpPr>
        <p:spPr>
          <a:xfrm>
            <a:off x="387226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0739A220-486D-000D-A7B4-AB5532694804}"/>
              </a:ext>
            </a:extLst>
          </p:cNvPr>
          <p:cNvSpPr/>
          <p:nvPr/>
        </p:nvSpPr>
        <p:spPr>
          <a:xfrm>
            <a:off x="2860525" y="2862885"/>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A29F0CF6-BFCC-C5A4-999E-5A6D5974C18E}"/>
              </a:ext>
            </a:extLst>
          </p:cNvPr>
          <p:cNvSpPr/>
          <p:nvPr/>
        </p:nvSpPr>
        <p:spPr>
          <a:xfrm>
            <a:off x="2898942"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293788BD-C69F-B234-D4EB-FCD3CEE45A81}"/>
              </a:ext>
            </a:extLst>
          </p:cNvPr>
          <p:cNvSpPr/>
          <p:nvPr/>
        </p:nvSpPr>
        <p:spPr>
          <a:xfrm>
            <a:off x="294322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1629A8A5-C573-E960-5F7C-E8031331D958}"/>
              </a:ext>
            </a:extLst>
          </p:cNvPr>
          <p:cNvSpPr/>
          <p:nvPr/>
        </p:nvSpPr>
        <p:spPr>
          <a:xfrm>
            <a:off x="322561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FB0042F2-0711-8858-488A-CA1498E36459}"/>
              </a:ext>
            </a:extLst>
          </p:cNvPr>
          <p:cNvSpPr/>
          <p:nvPr/>
        </p:nvSpPr>
        <p:spPr>
          <a:xfrm>
            <a:off x="3545600"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58C6224F-0836-9661-371B-7CAEB33F2DE9}"/>
              </a:ext>
            </a:extLst>
          </p:cNvPr>
          <p:cNvSpPr/>
          <p:nvPr/>
        </p:nvSpPr>
        <p:spPr>
          <a:xfrm>
            <a:off x="358987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5F36C6E-E2FE-8DD9-79A4-1BAA21BB8CAF}"/>
              </a:ext>
            </a:extLst>
          </p:cNvPr>
          <p:cNvSpPr/>
          <p:nvPr/>
        </p:nvSpPr>
        <p:spPr>
          <a:xfrm>
            <a:off x="387226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54B5682B-BA34-FFDF-BEAE-31BDAB09352B}"/>
              </a:ext>
            </a:extLst>
          </p:cNvPr>
          <p:cNvCxnSpPr>
            <a:cxnSpLocks/>
          </p:cNvCxnSpPr>
          <p:nvPr/>
        </p:nvCxnSpPr>
        <p:spPr>
          <a:xfrm flipH="1">
            <a:off x="7706037" y="2169455"/>
            <a:ext cx="409214"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6ED1ADA-73BE-FCAE-9399-7E20D6767F95}"/>
              </a:ext>
            </a:extLst>
          </p:cNvPr>
          <p:cNvCxnSpPr>
            <a:cxnSpLocks/>
          </p:cNvCxnSpPr>
          <p:nvPr/>
        </p:nvCxnSpPr>
        <p:spPr>
          <a:xfrm flipH="1">
            <a:off x="7359167" y="2180577"/>
            <a:ext cx="1111460"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직선 화살표 연결선 185">
            <a:extLst>
              <a:ext uri="{FF2B5EF4-FFF2-40B4-BE49-F238E27FC236}">
                <a16:creationId xmlns:a16="http://schemas.microsoft.com/office/drawing/2014/main" id="{A6582D1A-208B-2BD6-BA7F-8A4E9292BA38}"/>
              </a:ext>
            </a:extLst>
          </p:cNvPr>
          <p:cNvCxnSpPr>
            <a:cxnSpLocks/>
          </p:cNvCxnSpPr>
          <p:nvPr/>
        </p:nvCxnSpPr>
        <p:spPr>
          <a:xfrm>
            <a:off x="7407696" y="2180577"/>
            <a:ext cx="1005896"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AAB440C2-6C42-ECA1-6C7B-F2D1B3A3CC4A}"/>
              </a:ext>
            </a:extLst>
          </p:cNvPr>
          <p:cNvCxnSpPr>
            <a:cxnSpLocks/>
          </p:cNvCxnSpPr>
          <p:nvPr/>
        </p:nvCxnSpPr>
        <p:spPr>
          <a:xfrm>
            <a:off x="7706037" y="2169455"/>
            <a:ext cx="409214"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직사각형 187">
            <a:extLst>
              <a:ext uri="{FF2B5EF4-FFF2-40B4-BE49-F238E27FC236}">
                <a16:creationId xmlns:a16="http://schemas.microsoft.com/office/drawing/2014/main" id="{D0731C88-32C3-EB74-1229-A5446D87E063}"/>
              </a:ext>
            </a:extLst>
          </p:cNvPr>
          <p:cNvSpPr/>
          <p:nvPr/>
        </p:nvSpPr>
        <p:spPr>
          <a:xfrm>
            <a:off x="1564548"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540F6818-1911-1C72-70F4-D903C287F0A9}"/>
              </a:ext>
            </a:extLst>
          </p:cNvPr>
          <p:cNvSpPr/>
          <p:nvPr/>
        </p:nvSpPr>
        <p:spPr>
          <a:xfrm>
            <a:off x="1603688"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E76055C8-9F4E-DA74-235A-39393497B20B}"/>
              </a:ext>
            </a:extLst>
          </p:cNvPr>
          <p:cNvSpPr/>
          <p:nvPr/>
        </p:nvSpPr>
        <p:spPr>
          <a:xfrm>
            <a:off x="1642105"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8E781D5F-CF35-86EA-AD26-AD0F20445762}"/>
              </a:ext>
            </a:extLst>
          </p:cNvPr>
          <p:cNvSpPr/>
          <p:nvPr/>
        </p:nvSpPr>
        <p:spPr>
          <a:xfrm>
            <a:off x="168638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D9E5531-B388-81DC-5853-98101B882594}"/>
              </a:ext>
            </a:extLst>
          </p:cNvPr>
          <p:cNvSpPr/>
          <p:nvPr/>
        </p:nvSpPr>
        <p:spPr>
          <a:xfrm>
            <a:off x="196877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E9BB862-0F8F-3B5C-7000-3CED4FBD9DFA}"/>
              </a:ext>
            </a:extLst>
          </p:cNvPr>
          <p:cNvSpPr/>
          <p:nvPr/>
        </p:nvSpPr>
        <p:spPr>
          <a:xfrm>
            <a:off x="2288763"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241F16-E11F-02E0-86E0-50DFEEBCC7F0}"/>
              </a:ext>
            </a:extLst>
          </p:cNvPr>
          <p:cNvSpPr/>
          <p:nvPr/>
        </p:nvSpPr>
        <p:spPr>
          <a:xfrm>
            <a:off x="233304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3491CA0-110D-CC76-B522-C37B6CD08C62}"/>
              </a:ext>
            </a:extLst>
          </p:cNvPr>
          <p:cNvSpPr/>
          <p:nvPr/>
        </p:nvSpPr>
        <p:spPr>
          <a:xfrm>
            <a:off x="261543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B0446A0E-1ED4-83B9-89EC-8331CFEE2E5C}"/>
              </a:ext>
            </a:extLst>
          </p:cNvPr>
          <p:cNvSpPr/>
          <p:nvPr/>
        </p:nvSpPr>
        <p:spPr>
          <a:xfrm>
            <a:off x="1603688"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64BB8757-759B-DF85-3916-5851F643C281}"/>
              </a:ext>
            </a:extLst>
          </p:cNvPr>
          <p:cNvSpPr/>
          <p:nvPr/>
        </p:nvSpPr>
        <p:spPr>
          <a:xfrm>
            <a:off x="1642105"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74E29C-25C5-7BDD-62B6-FCF8FB1B8C19}"/>
              </a:ext>
            </a:extLst>
          </p:cNvPr>
          <p:cNvSpPr/>
          <p:nvPr/>
        </p:nvSpPr>
        <p:spPr>
          <a:xfrm>
            <a:off x="168638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DE717C32-EC99-8150-7F66-1F73E311C543}"/>
              </a:ext>
            </a:extLst>
          </p:cNvPr>
          <p:cNvSpPr/>
          <p:nvPr/>
        </p:nvSpPr>
        <p:spPr>
          <a:xfrm>
            <a:off x="196877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6DDF0996-8B88-3D0A-C1EB-2E3E8F359FF9}"/>
              </a:ext>
            </a:extLst>
          </p:cNvPr>
          <p:cNvSpPr/>
          <p:nvPr/>
        </p:nvSpPr>
        <p:spPr>
          <a:xfrm>
            <a:off x="2288763"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1F3C6CD-074D-BEF1-4241-B45CAC87A324}"/>
              </a:ext>
            </a:extLst>
          </p:cNvPr>
          <p:cNvSpPr/>
          <p:nvPr/>
        </p:nvSpPr>
        <p:spPr>
          <a:xfrm>
            <a:off x="233304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626E5000-DEB8-169D-6765-AA0C3B2C9217}"/>
              </a:ext>
            </a:extLst>
          </p:cNvPr>
          <p:cNvSpPr/>
          <p:nvPr/>
        </p:nvSpPr>
        <p:spPr>
          <a:xfrm>
            <a:off x="261543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C2AF8DA-37B8-EE69-59C5-56A25C257728}"/>
              </a:ext>
            </a:extLst>
          </p:cNvPr>
          <p:cNvSpPr/>
          <p:nvPr/>
        </p:nvSpPr>
        <p:spPr>
          <a:xfrm>
            <a:off x="1563275"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1D03B0B-7A19-5E53-7D52-66FC6A44BD3B}"/>
              </a:ext>
            </a:extLst>
          </p:cNvPr>
          <p:cNvSpPr/>
          <p:nvPr/>
        </p:nvSpPr>
        <p:spPr>
          <a:xfrm>
            <a:off x="1602415"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6D8779F-157F-AC09-EC67-DD18794CA780}"/>
              </a:ext>
            </a:extLst>
          </p:cNvPr>
          <p:cNvSpPr/>
          <p:nvPr/>
        </p:nvSpPr>
        <p:spPr>
          <a:xfrm>
            <a:off x="1640832"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56B3F527-98DA-51C7-2F5D-D274F9839D32}"/>
              </a:ext>
            </a:extLst>
          </p:cNvPr>
          <p:cNvSpPr/>
          <p:nvPr/>
        </p:nvSpPr>
        <p:spPr>
          <a:xfrm>
            <a:off x="168511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1852547-155F-57BC-34B1-8F034BA5D8F8}"/>
              </a:ext>
            </a:extLst>
          </p:cNvPr>
          <p:cNvSpPr/>
          <p:nvPr/>
        </p:nvSpPr>
        <p:spPr>
          <a:xfrm>
            <a:off x="196750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E500004A-79C7-BEF5-BD05-E11CF15A5E82}"/>
              </a:ext>
            </a:extLst>
          </p:cNvPr>
          <p:cNvSpPr/>
          <p:nvPr/>
        </p:nvSpPr>
        <p:spPr>
          <a:xfrm>
            <a:off x="2287490"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14297A6-DA35-847F-300E-889F649F36A4}"/>
              </a:ext>
            </a:extLst>
          </p:cNvPr>
          <p:cNvSpPr/>
          <p:nvPr/>
        </p:nvSpPr>
        <p:spPr>
          <a:xfrm>
            <a:off x="233176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8CE42266-74CA-ABB4-917B-307A1FC7219A}"/>
              </a:ext>
            </a:extLst>
          </p:cNvPr>
          <p:cNvSpPr/>
          <p:nvPr/>
        </p:nvSpPr>
        <p:spPr>
          <a:xfrm>
            <a:off x="261415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5CC6FB92-A6A9-2E7E-FE62-A96827D287F9}"/>
              </a:ext>
            </a:extLst>
          </p:cNvPr>
          <p:cNvSpPr/>
          <p:nvPr/>
        </p:nvSpPr>
        <p:spPr>
          <a:xfrm>
            <a:off x="1602415"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81F6FFF-BB82-8A6E-7546-181989A6E629}"/>
              </a:ext>
            </a:extLst>
          </p:cNvPr>
          <p:cNvSpPr/>
          <p:nvPr/>
        </p:nvSpPr>
        <p:spPr>
          <a:xfrm>
            <a:off x="1640832"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7B02B67E-D11A-9845-68EA-962A8C68D6FF}"/>
              </a:ext>
            </a:extLst>
          </p:cNvPr>
          <p:cNvSpPr/>
          <p:nvPr/>
        </p:nvSpPr>
        <p:spPr>
          <a:xfrm>
            <a:off x="168511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4CD0B898-5AF4-E3A5-5857-D22CF58F3502}"/>
              </a:ext>
            </a:extLst>
          </p:cNvPr>
          <p:cNvSpPr/>
          <p:nvPr/>
        </p:nvSpPr>
        <p:spPr>
          <a:xfrm>
            <a:off x="196750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CE6AC9A6-0012-B582-D376-8FC8D3AF0A43}"/>
              </a:ext>
            </a:extLst>
          </p:cNvPr>
          <p:cNvSpPr/>
          <p:nvPr/>
        </p:nvSpPr>
        <p:spPr>
          <a:xfrm>
            <a:off x="2287490"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987E5832-2DC0-55C6-2931-A4F27093C735}"/>
              </a:ext>
            </a:extLst>
          </p:cNvPr>
          <p:cNvSpPr/>
          <p:nvPr/>
        </p:nvSpPr>
        <p:spPr>
          <a:xfrm>
            <a:off x="233176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552951C-5A61-3B88-8E19-C5C06A3636E8}"/>
              </a:ext>
            </a:extLst>
          </p:cNvPr>
          <p:cNvSpPr/>
          <p:nvPr/>
        </p:nvSpPr>
        <p:spPr>
          <a:xfrm>
            <a:off x="261415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38A1842-91DE-4D0C-922A-F96E1385CB5E}"/>
              </a:ext>
            </a:extLst>
          </p:cNvPr>
          <p:cNvSpPr/>
          <p:nvPr/>
        </p:nvSpPr>
        <p:spPr>
          <a:xfrm>
            <a:off x="4267731"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F7E5199-AD13-9CB6-2134-F7C741E83550}"/>
              </a:ext>
            </a:extLst>
          </p:cNvPr>
          <p:cNvSpPr/>
          <p:nvPr/>
        </p:nvSpPr>
        <p:spPr>
          <a:xfrm>
            <a:off x="4306871"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2B9AD59-B86F-0F90-01E0-5AA9E98A69A1}"/>
              </a:ext>
            </a:extLst>
          </p:cNvPr>
          <p:cNvSpPr/>
          <p:nvPr/>
        </p:nvSpPr>
        <p:spPr>
          <a:xfrm>
            <a:off x="4345288"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7AFFAA76-D88B-9A78-9132-34F2DF089ED5}"/>
              </a:ext>
            </a:extLst>
          </p:cNvPr>
          <p:cNvSpPr/>
          <p:nvPr/>
        </p:nvSpPr>
        <p:spPr>
          <a:xfrm>
            <a:off x="438956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9F573B-047E-BF33-BDA1-1E0AA6C8EB8B}"/>
              </a:ext>
            </a:extLst>
          </p:cNvPr>
          <p:cNvSpPr/>
          <p:nvPr/>
        </p:nvSpPr>
        <p:spPr>
          <a:xfrm>
            <a:off x="467195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E8011A7-145A-034F-CEC9-09C610769789}"/>
              </a:ext>
            </a:extLst>
          </p:cNvPr>
          <p:cNvSpPr/>
          <p:nvPr/>
        </p:nvSpPr>
        <p:spPr>
          <a:xfrm>
            <a:off x="4991946"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68C0CB51-5069-DB2F-4891-7344FB767E8F}"/>
              </a:ext>
            </a:extLst>
          </p:cNvPr>
          <p:cNvSpPr/>
          <p:nvPr/>
        </p:nvSpPr>
        <p:spPr>
          <a:xfrm>
            <a:off x="5036224"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5B38A385-CFEE-0627-75DA-341B6AC2EA5C}"/>
              </a:ext>
            </a:extLst>
          </p:cNvPr>
          <p:cNvSpPr/>
          <p:nvPr/>
        </p:nvSpPr>
        <p:spPr>
          <a:xfrm>
            <a:off x="5318614"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83255EB1-D9E5-B4F7-FDF8-C3504B645904}"/>
              </a:ext>
            </a:extLst>
          </p:cNvPr>
          <p:cNvSpPr/>
          <p:nvPr/>
        </p:nvSpPr>
        <p:spPr>
          <a:xfrm>
            <a:off x="4306871"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7E9885B6-00A4-99E0-F694-3003E6619938}"/>
              </a:ext>
            </a:extLst>
          </p:cNvPr>
          <p:cNvSpPr/>
          <p:nvPr/>
        </p:nvSpPr>
        <p:spPr>
          <a:xfrm>
            <a:off x="4345288"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8746B33C-E5CC-7AD7-A3E4-C9C5C3E75CAA}"/>
              </a:ext>
            </a:extLst>
          </p:cNvPr>
          <p:cNvSpPr/>
          <p:nvPr/>
        </p:nvSpPr>
        <p:spPr>
          <a:xfrm>
            <a:off x="438956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CE244128-3F95-A45A-6E6F-B86C05247F4C}"/>
              </a:ext>
            </a:extLst>
          </p:cNvPr>
          <p:cNvSpPr/>
          <p:nvPr/>
        </p:nvSpPr>
        <p:spPr>
          <a:xfrm>
            <a:off x="467195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5EEE7655-500D-B895-DB2B-1513FEDD4D69}"/>
              </a:ext>
            </a:extLst>
          </p:cNvPr>
          <p:cNvSpPr/>
          <p:nvPr/>
        </p:nvSpPr>
        <p:spPr>
          <a:xfrm>
            <a:off x="4991946"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424FF5E-7040-A512-10EA-44A88E78E851}"/>
              </a:ext>
            </a:extLst>
          </p:cNvPr>
          <p:cNvSpPr/>
          <p:nvPr/>
        </p:nvSpPr>
        <p:spPr>
          <a:xfrm>
            <a:off x="5036224"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52A9F3A7-4ABB-DA02-6410-D70E84E98F41}"/>
              </a:ext>
            </a:extLst>
          </p:cNvPr>
          <p:cNvSpPr/>
          <p:nvPr/>
        </p:nvSpPr>
        <p:spPr>
          <a:xfrm>
            <a:off x="5318614"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7B35EA6-8277-DF6A-F8CF-0EB4C597C9DF}"/>
              </a:ext>
            </a:extLst>
          </p:cNvPr>
          <p:cNvSpPr/>
          <p:nvPr/>
        </p:nvSpPr>
        <p:spPr>
          <a:xfrm>
            <a:off x="4270030"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622205B-9F74-F797-3292-E722694071A7}"/>
              </a:ext>
            </a:extLst>
          </p:cNvPr>
          <p:cNvSpPr/>
          <p:nvPr/>
        </p:nvSpPr>
        <p:spPr>
          <a:xfrm>
            <a:off x="4309170"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24C13914-BA79-7DAB-2AA0-4E2F44B4F4C7}"/>
              </a:ext>
            </a:extLst>
          </p:cNvPr>
          <p:cNvSpPr/>
          <p:nvPr/>
        </p:nvSpPr>
        <p:spPr>
          <a:xfrm>
            <a:off x="4347587"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D28A224-ACE6-0A86-3F07-ABB117D0699B}"/>
              </a:ext>
            </a:extLst>
          </p:cNvPr>
          <p:cNvSpPr/>
          <p:nvPr/>
        </p:nvSpPr>
        <p:spPr>
          <a:xfrm>
            <a:off x="439186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40A8283F-4A6A-A60E-EFDC-E880EC2904C9}"/>
              </a:ext>
            </a:extLst>
          </p:cNvPr>
          <p:cNvSpPr/>
          <p:nvPr/>
        </p:nvSpPr>
        <p:spPr>
          <a:xfrm>
            <a:off x="467425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4ABF333-24E0-5795-8604-FB52E5FEFC9D}"/>
              </a:ext>
            </a:extLst>
          </p:cNvPr>
          <p:cNvSpPr/>
          <p:nvPr/>
        </p:nvSpPr>
        <p:spPr>
          <a:xfrm>
            <a:off x="4994245"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642B8EA-91B3-DDBA-9911-25E28B506092}"/>
              </a:ext>
            </a:extLst>
          </p:cNvPr>
          <p:cNvSpPr/>
          <p:nvPr/>
        </p:nvSpPr>
        <p:spPr>
          <a:xfrm>
            <a:off x="503852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9C3B5DE-A86C-CC77-15B1-266D68A748FE}"/>
              </a:ext>
            </a:extLst>
          </p:cNvPr>
          <p:cNvSpPr/>
          <p:nvPr/>
        </p:nvSpPr>
        <p:spPr>
          <a:xfrm>
            <a:off x="532091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BB0B7D2-AADC-A5E8-487E-FC82C7FA8CE2}"/>
              </a:ext>
            </a:extLst>
          </p:cNvPr>
          <p:cNvSpPr/>
          <p:nvPr/>
        </p:nvSpPr>
        <p:spPr>
          <a:xfrm>
            <a:off x="4309170"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12BB1E96-642B-9155-18AE-24DDD02D02AD}"/>
              </a:ext>
            </a:extLst>
          </p:cNvPr>
          <p:cNvSpPr/>
          <p:nvPr/>
        </p:nvSpPr>
        <p:spPr>
          <a:xfrm>
            <a:off x="4347587"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478A22F2-8920-08FB-5E08-90F260AE6CFE}"/>
              </a:ext>
            </a:extLst>
          </p:cNvPr>
          <p:cNvSpPr/>
          <p:nvPr/>
        </p:nvSpPr>
        <p:spPr>
          <a:xfrm>
            <a:off x="439186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6E55893-9A06-4D75-030A-A3C4A61B7A49}"/>
              </a:ext>
            </a:extLst>
          </p:cNvPr>
          <p:cNvSpPr/>
          <p:nvPr/>
        </p:nvSpPr>
        <p:spPr>
          <a:xfrm>
            <a:off x="467425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38E0C929-5ACC-9393-0C8D-4740B349CE7B}"/>
              </a:ext>
            </a:extLst>
          </p:cNvPr>
          <p:cNvSpPr/>
          <p:nvPr/>
        </p:nvSpPr>
        <p:spPr>
          <a:xfrm>
            <a:off x="4994245"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2FCEC85-CD24-3A37-6901-D438088496ED}"/>
              </a:ext>
            </a:extLst>
          </p:cNvPr>
          <p:cNvSpPr/>
          <p:nvPr/>
        </p:nvSpPr>
        <p:spPr>
          <a:xfrm>
            <a:off x="503852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258417B-BB4D-E80D-9FDB-0FB55E65FE58}"/>
              </a:ext>
            </a:extLst>
          </p:cNvPr>
          <p:cNvSpPr/>
          <p:nvPr/>
        </p:nvSpPr>
        <p:spPr>
          <a:xfrm>
            <a:off x="532091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0" name="화살표: 오른쪽 9">
            <a:extLst>
              <a:ext uri="{FF2B5EF4-FFF2-40B4-BE49-F238E27FC236}">
                <a16:creationId xmlns:a16="http://schemas.microsoft.com/office/drawing/2014/main" id="{FD1F4291-7300-BF15-68C5-FC58B8881230}"/>
              </a:ext>
            </a:extLst>
          </p:cNvPr>
          <p:cNvSpPr/>
          <p:nvPr/>
        </p:nvSpPr>
        <p:spPr>
          <a:xfrm>
            <a:off x="3512042" y="4974193"/>
            <a:ext cx="324036" cy="358578"/>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95911785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3" y="979532"/>
            <a:ext cx="8307766" cy="1600438"/>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endParaRPr lang="en-US" altLang="ko-KR" sz="1400">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6680159" y="5618704"/>
            <a:ext cx="2052165" cy="355162"/>
          </a:xfrm>
          <a:prstGeom prst="rect">
            <a:avLst/>
          </a:prstGeom>
          <a:noFill/>
        </p:spPr>
        <p:txBody>
          <a:bodyPr wrap="none" rtlCol="0">
            <a:spAutoFit/>
          </a:bodyPr>
          <a:lstStyle/>
          <a:p>
            <a:pPr algn="l"/>
            <a:r>
              <a:rPr lang="en-US" altLang="ko-KR" sz="1708" b="1">
                <a:latin typeface="+mj-ea"/>
                <a:ea typeface="+mj-ea"/>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6922743" y="4097435"/>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209140" y="409743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495537"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7781932"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068329" y="40974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6922743" y="43838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209140" y="438383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495537"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7781932"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068329" y="43838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6922743" y="46702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209140" y="467022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495537" y="4670227"/>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7781932"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068329"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6922743"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209140"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495537" y="495662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7781932"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068329"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6922743" y="524302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209140"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495537"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7781932" y="524301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068329" y="524301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610892" y="409743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4897289" y="409743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183685"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470082"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5756479" y="40974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610892" y="43838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4897289" y="438383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183685"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470082"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5756479" y="43838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610892" y="46702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4897289" y="4670228"/>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183685"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470082"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5756479" y="4670226"/>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610892" y="495662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4897289"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183685"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470082" y="495662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5756479" y="49566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610892" y="52430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4897289"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183685"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470082" y="524302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5756479" y="524301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182532" y="409798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468818" y="409798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755104"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041389"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327674" y="4097985"/>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182532"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468818"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755104"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041389"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327674" y="438427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182532" y="467055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468818" y="467055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755104" y="467055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041389"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327674"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182532"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468818"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755104" y="495684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041389" y="495684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327674" y="495684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182532" y="5243130"/>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468818"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755104"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041389" y="524312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327674" y="524312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837671" y="4610132"/>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71802" y="4610132"/>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579750" y="4610132"/>
            <a:ext cx="324128" cy="355162"/>
          </a:xfrm>
          <a:prstGeom prst="rect">
            <a:avLst/>
          </a:prstGeom>
          <a:noFill/>
        </p:spPr>
        <p:txBody>
          <a:bodyPr wrap="none" rtlCol="0">
            <a:spAutoFit/>
          </a:bodyPr>
          <a:lstStyle/>
          <a:p>
            <a:pPr algn="l"/>
            <a:r>
              <a:rPr lang="en-US" altLang="ko-KR" sz="1708" b="1">
                <a:latin typeface="+mj-ea"/>
                <a:ea typeface="+mj-ea"/>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568921" y="2615641"/>
            <a:ext cx="1872629" cy="501227"/>
          </a:xfrm>
          <a:prstGeom prst="rect">
            <a:avLst/>
          </a:prstGeom>
          <a:noFill/>
        </p:spPr>
        <p:txBody>
          <a:bodyPr wrap="none" rtlCol="0">
            <a:spAutoFit/>
          </a:bodyPr>
          <a:lstStyle/>
          <a:p>
            <a:pPr algn="l"/>
            <a:r>
              <a:rPr lang="en-US" altLang="ko-KR" sz="2657">
                <a:latin typeface="Consolas" panose="020B0609020204030204" pitchFamily="49" charset="0"/>
                <a:ea typeface="고도 M" panose="02000503000000020004" pitchFamily="2" charset="-127"/>
              </a:rPr>
              <a:t>(1,5,5,3)</a:t>
            </a:r>
          </a:p>
        </p:txBody>
      </p:sp>
      <p:sp>
        <p:nvSpPr>
          <p:cNvPr id="2" name="텍스트 개체 틀 1">
            <a:extLst>
              <a:ext uri="{FF2B5EF4-FFF2-40B4-BE49-F238E27FC236}">
                <a16:creationId xmlns:a16="http://schemas.microsoft.com/office/drawing/2014/main" id="{9387F64E-BF35-4CB2-9C33-D92BB7B7ECB1}"/>
              </a:ext>
            </a:extLst>
          </p:cNvPr>
          <p:cNvSpPr>
            <a:spLocks noGrp="1"/>
          </p:cNvSpPr>
          <p:nvPr>
            <p:ph type="body" sz="quarter" idx="19"/>
          </p:nvPr>
        </p:nvSpPr>
        <p:spPr/>
        <p:txBody>
          <a:bodyPr/>
          <a:lstStyle/>
          <a:p>
            <a:r>
              <a:rPr lang="ko-KR" altLang="en-US"/>
              <a:t>합성곱 연산</a:t>
            </a:r>
          </a:p>
        </p:txBody>
      </p:sp>
      <p:sp>
        <p:nvSpPr>
          <p:cNvPr id="90" name="텍스트 개체 틀 4">
            <a:extLst>
              <a:ext uri="{FF2B5EF4-FFF2-40B4-BE49-F238E27FC236}">
                <a16:creationId xmlns:a16="http://schemas.microsoft.com/office/drawing/2014/main" id="{2F789001-5C7B-4921-ACA8-109775E950A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F063717B-1526-FFAD-1487-CC4D944C73E6}"/>
              </a:ext>
            </a:extLst>
          </p:cNvPr>
          <p:cNvSpPr txBox="1"/>
          <p:nvPr/>
        </p:nvSpPr>
        <p:spPr>
          <a:xfrm>
            <a:off x="2090706" y="2897124"/>
            <a:ext cx="1973617" cy="1169551"/>
          </a:xfrm>
          <a:prstGeom prst="rect">
            <a:avLst/>
          </a:prstGeom>
          <a:noFill/>
        </p:spPr>
        <p:txBody>
          <a:bodyPr wrap="none" rtlCol="0">
            <a:spAutoFit/>
          </a:bodyPr>
          <a:lstStyle/>
          <a:p>
            <a:pPr algn="l"/>
            <a:r>
              <a:rPr lang="en-US" altLang="ko-KR" sz="1400">
                <a:latin typeface="Consolas" panose="020B0609020204030204" pitchFamily="49" charset="0"/>
              </a:rPr>
              <a:t>[[1. 1. 1. 0. 0.]</a:t>
            </a:r>
          </a:p>
          <a:p>
            <a:pPr algn="l"/>
            <a:r>
              <a:rPr lang="en-US" altLang="ko-KR" sz="1400">
                <a:latin typeface="Consolas" panose="020B0609020204030204" pitchFamily="49" charset="0"/>
              </a:rPr>
              <a:t> [0. 1. 1. 1. 0.]</a:t>
            </a:r>
          </a:p>
          <a:p>
            <a:pPr algn="l"/>
            <a:r>
              <a:rPr lang="en-US" altLang="ko-KR" sz="1400">
                <a:latin typeface="Consolas" panose="020B0609020204030204" pitchFamily="49" charset="0"/>
              </a:rPr>
              <a:t> [0. 0. 1. 1. 1.]</a:t>
            </a:r>
          </a:p>
          <a:p>
            <a:pPr algn="l"/>
            <a:r>
              <a:rPr lang="en-US" altLang="ko-KR" sz="1400">
                <a:latin typeface="Consolas" panose="020B0609020204030204" pitchFamily="49" charset="0"/>
              </a:rPr>
              <a:t> [0. 0. 1. 1. 0.]</a:t>
            </a:r>
          </a:p>
          <a:p>
            <a:pPr algn="l"/>
            <a:r>
              <a:rPr lang="en-US" altLang="ko-KR" sz="1400">
                <a:latin typeface="Consolas" panose="020B0609020204030204" pitchFamily="49" charset="0"/>
              </a:rPr>
              <a:t> [0. 1. 1. 0. 0.]]</a:t>
            </a:r>
            <a:endParaRPr lang="ko-KR" altLang="en-US" sz="1400">
              <a:latin typeface="Consolas" panose="020B0609020204030204" pitchFamily="49" charset="0"/>
            </a:endParaRPr>
          </a:p>
        </p:txBody>
      </p:sp>
    </p:spTree>
    <p:extLst>
      <p:ext uri="{BB962C8B-B14F-4D97-AF65-F5344CB8AC3E}">
        <p14:creationId xmlns:p14="http://schemas.microsoft.com/office/powerpoint/2010/main" val="1428051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0542" y="1139702"/>
            <a:ext cx="7930739" cy="2136803"/>
          </a:xfrm>
          <a:prstGeom prst="rect">
            <a:avLst/>
          </a:prstGeom>
          <a:noFill/>
        </p:spPr>
        <p:txBody>
          <a:bodyPr wrap="square" rtlCol="0">
            <a:spAutoFit/>
          </a:bodyPr>
          <a:lstStyle/>
          <a:p>
            <a:r>
              <a:rPr lang="ko-KR" altLang="en-US" sz="1898" b="1">
                <a:latin typeface="+mj-ea"/>
                <a:ea typeface="+mj-ea"/>
              </a:rPr>
              <a:t>딥러닝은 머신 러닝에서 가장 중요한 단계인 특성 공학을 자동화 한다는 점에서 매우 큰 장점을 가지고 있다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특성공학</a:t>
            </a:r>
            <a:r>
              <a:rPr lang="en-US" altLang="ko-KR" sz="1898" b="1">
                <a:latin typeface="+mj-ea"/>
                <a:ea typeface="+mj-ea"/>
              </a:rPr>
              <a:t>(feature engineering) </a:t>
            </a:r>
            <a:r>
              <a:rPr lang="ko-KR" altLang="en-US" sz="1898" b="1">
                <a:latin typeface="+mj-ea"/>
                <a:ea typeface="+mj-ea"/>
              </a:rPr>
              <a:t>이란 초기 학습을 위한 데이터의 변환을 의미한다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딥러닝에서 데이터를 학습하는 방법에는 두가지 중요한 특징이 있다</a:t>
            </a:r>
            <a:r>
              <a:rPr lang="en-US" altLang="ko-KR" sz="1898" b="1">
                <a:latin typeface="+mj-ea"/>
                <a:ea typeface="+mj-ea"/>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430134" y="4007844"/>
            <a:ext cx="8089610" cy="880819"/>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층을 거치며</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점진적으로 복잡한 표현이 만들어짐</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점진적인 중간 표현이 공동으로 학습</a:t>
            </a:r>
            <a:endParaRPr lang="en-US" altLang="ko-KR" sz="1708">
              <a:latin typeface="맑은 고딕" panose="020B0503020000020004" pitchFamily="50" charset="-127"/>
              <a:ea typeface="맑은 고딕" panose="020B0503020000020004" pitchFamily="50" charset="-127"/>
            </a:endParaRPr>
          </a:p>
        </p:txBody>
      </p:sp>
      <p:sp>
        <p:nvSpPr>
          <p:cNvPr id="3" name="텍스트 개체 틀 2">
            <a:extLst>
              <a:ext uri="{FF2B5EF4-FFF2-40B4-BE49-F238E27FC236}">
                <a16:creationId xmlns:a16="http://schemas.microsoft.com/office/drawing/2014/main" id="{20D2815A-5E0E-4F87-B677-A4E7C6BF2078}"/>
              </a:ext>
            </a:extLst>
          </p:cNvPr>
          <p:cNvSpPr>
            <a:spLocks noGrp="1"/>
          </p:cNvSpPr>
          <p:nvPr>
            <p:ph type="body" sz="quarter" idx="19"/>
          </p:nvPr>
        </p:nvSpPr>
        <p:spPr>
          <a:xfrm>
            <a:off x="276743" y="164293"/>
            <a:ext cx="5601544" cy="332399"/>
          </a:xfrm>
        </p:spPr>
        <p:txBody>
          <a:bodyPr/>
          <a:lstStyle/>
          <a:p>
            <a:r>
              <a:rPr lang="ko-KR" altLang="en-US"/>
              <a:t>딥러닝의 특징</a:t>
            </a:r>
          </a:p>
        </p:txBody>
      </p:sp>
      <p:sp>
        <p:nvSpPr>
          <p:cNvPr id="4" name="텍스트 개체 틀 3">
            <a:extLst>
              <a:ext uri="{FF2B5EF4-FFF2-40B4-BE49-F238E27FC236}">
                <a16:creationId xmlns:a16="http://schemas.microsoft.com/office/drawing/2014/main" id="{8A964948-2C53-4C82-B707-E2F87386931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25953486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836712"/>
            <a:ext cx="8307766" cy="2462213"/>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p>
          <a:p>
            <a:endParaRPr lang="fr-FR" altLang="ko-KR" sz="1400">
              <a:latin typeface="Consolas" panose="020B0609020204030204" pitchFamily="49" charset="0"/>
            </a:endParaRPr>
          </a:p>
          <a:p>
            <a:r>
              <a:rPr lang="en-US" altLang="ko-KR" sz="1400">
                <a:latin typeface="Consolas" panose="020B0609020204030204" pitchFamily="49" charset="0"/>
              </a:rPr>
              <a:t>maps = np.swapaxes(image, 0, 3)</a:t>
            </a: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905995" y="3369720"/>
            <a:ext cx="2171520" cy="3323987"/>
          </a:xfrm>
          <a:prstGeom prst="rect">
            <a:avLst/>
          </a:prstGeom>
          <a:noFill/>
        </p:spPr>
        <p:txBody>
          <a:bodyPr wrap="square">
            <a:spAutoFit/>
          </a:bodyPr>
          <a:lstStyle/>
          <a:p>
            <a:r>
              <a:rPr lang="en-US" altLang="ko-KR" sz="1400">
                <a:latin typeface="Consolas" panose="020B0609020204030204" pitchFamily="49" charset="0"/>
              </a:rPr>
              <a:t>[[1. 1. 1. 0. 0.]</a:t>
            </a:r>
          </a:p>
          <a:p>
            <a:r>
              <a:rPr lang="en-US" altLang="ko-KR" sz="1400">
                <a:latin typeface="Consolas" panose="020B0609020204030204" pitchFamily="49" charset="0"/>
              </a:rPr>
              <a:t> [0. 1. 1. 1. 0.]</a:t>
            </a:r>
          </a:p>
          <a:p>
            <a:r>
              <a:rPr lang="en-US" altLang="ko-KR" sz="1400">
                <a:latin typeface="Consolas" panose="020B0609020204030204" pitchFamily="49" charset="0"/>
              </a:rPr>
              <a:t> [0. 0. 1. 1. 1.]</a:t>
            </a:r>
          </a:p>
          <a:p>
            <a:r>
              <a:rPr lang="en-US" altLang="ko-KR" sz="1400">
                <a:latin typeface="Consolas" panose="020B0609020204030204" pitchFamily="49" charset="0"/>
              </a:rPr>
              <a:t> [0. 0. 1. 1. 0.]</a:t>
            </a:r>
          </a:p>
          <a:p>
            <a:r>
              <a:rPr lang="en-US" altLang="ko-KR" sz="1400">
                <a:latin typeface="Consolas" panose="020B0609020204030204" pitchFamily="49" charset="0"/>
              </a:rPr>
              <a:t> [0. 1. 1. 0. 0.]]</a:t>
            </a:r>
          </a:p>
          <a:p>
            <a:r>
              <a:rPr lang="en-US" altLang="ko-KR" sz="1400">
                <a:latin typeface="Consolas" panose="020B0609020204030204" pitchFamily="49" charset="0"/>
              </a:rPr>
              <a:t>[[0. 1. 1. 0. 1.]</a:t>
            </a:r>
          </a:p>
          <a:p>
            <a:r>
              <a:rPr lang="en-US" altLang="ko-KR" sz="1400">
                <a:latin typeface="Consolas" panose="020B0609020204030204" pitchFamily="49" charset="0"/>
              </a:rPr>
              <a:t> [0. 1. 1. 1. 0.]</a:t>
            </a:r>
          </a:p>
          <a:p>
            <a:r>
              <a:rPr lang="en-US" altLang="ko-KR" sz="1400">
                <a:latin typeface="Consolas" panose="020B0609020204030204" pitchFamily="49" charset="0"/>
              </a:rPr>
              <a:t> [0. 0. 1. 1. 0.]</a:t>
            </a:r>
          </a:p>
          <a:p>
            <a:r>
              <a:rPr lang="en-US" altLang="ko-KR" sz="1400">
                <a:latin typeface="Consolas" panose="020B0609020204030204" pitchFamily="49" charset="0"/>
              </a:rPr>
              <a:t> [0. 0. 1. 1. 1.]</a:t>
            </a:r>
          </a:p>
          <a:p>
            <a:r>
              <a:rPr lang="en-US" altLang="ko-KR" sz="1400">
                <a:latin typeface="Consolas" panose="020B0609020204030204" pitchFamily="49" charset="0"/>
              </a:rPr>
              <a:t> [1. 1. 1. 0. 0.]]</a:t>
            </a:r>
          </a:p>
          <a:p>
            <a:r>
              <a:rPr lang="en-US" altLang="ko-KR" sz="1400">
                <a:latin typeface="Consolas" panose="020B0609020204030204" pitchFamily="49" charset="0"/>
              </a:rPr>
              <a:t>[[1. 1. 1. 1. 0.]</a:t>
            </a:r>
          </a:p>
          <a:p>
            <a:r>
              <a:rPr lang="en-US" altLang="ko-KR" sz="1400">
                <a:latin typeface="Consolas" panose="020B0609020204030204" pitchFamily="49" charset="0"/>
              </a:rPr>
              <a:t> [1. 1. 1. 1. 0.]</a:t>
            </a:r>
          </a:p>
          <a:p>
            <a:r>
              <a:rPr lang="en-US" altLang="ko-KR" sz="1400">
                <a:latin typeface="Consolas" panose="020B0609020204030204" pitchFamily="49" charset="0"/>
              </a:rPr>
              <a:t> [0. 0. 0. 1. 1.]</a:t>
            </a:r>
          </a:p>
          <a:p>
            <a:r>
              <a:rPr lang="en-US" altLang="ko-KR" sz="1400">
                <a:latin typeface="Consolas" panose="020B0609020204030204" pitchFamily="49" charset="0"/>
              </a:rPr>
              <a:t> [0. 1. 1. 1. 0.]</a:t>
            </a:r>
          </a:p>
          <a:p>
            <a:r>
              <a:rPr lang="en-US" altLang="ko-KR" sz="1400">
                <a:latin typeface="Consolas" panose="020B0609020204030204" pitchFamily="49" charset="0"/>
              </a:rPr>
              <a:t> [0. 1. 1. 0. 0.]]</a:t>
            </a:r>
            <a:endParaRPr lang="ko-KR" altLang="en-US" sz="1400">
              <a:latin typeface="Consolas" panose="020B0609020204030204" pitchFamily="49" charset="0"/>
            </a:endParaRPr>
          </a:p>
        </p:txBody>
      </p:sp>
      <p:sp>
        <p:nvSpPr>
          <p:cNvPr id="3" name="텍스트 개체 틀 2">
            <a:extLst>
              <a:ext uri="{FF2B5EF4-FFF2-40B4-BE49-F238E27FC236}">
                <a16:creationId xmlns:a16="http://schemas.microsoft.com/office/drawing/2014/main" id="{B82104FE-93F4-4082-9BD0-A54FA2DB48DB}"/>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598556E8-2B1F-4197-B9A2-371D52DD77D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6486486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941307"/>
            <a:ext cx="8307766" cy="2462213"/>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[[[1],[0],[-1]], [[0],[-1],[0]], [[1],[0],[0]]],</a:t>
            </a:r>
          </a:p>
          <a:p>
            <a:r>
              <a:rPr lang="en-US" altLang="ko-KR" sz="1400">
                <a:latin typeface="Consolas" panose="020B0609020204030204" pitchFamily="49" charset="0"/>
              </a:rPr>
              <a:t>                     [[[0],[-1],[0]], [[1],[1],[1]], [[0],[-1],[0]]],</a:t>
            </a:r>
          </a:p>
          <a:p>
            <a:r>
              <a:rPr lang="en-US" altLang="ko-KR" sz="1400">
                <a:latin typeface="Consolas" panose="020B0609020204030204" pitchFamily="49" charset="0"/>
              </a:rPr>
              <a:t>                     [[[1],[1],[0]], [[0],[-1],[0]], [[1],[0],[-1]]]</a:t>
            </a:r>
          </a:p>
          <a:p>
            <a:r>
              <a:rPr lang="en-US" altLang="ko-KR" sz="1400">
                <a:latin typeface="Consolas" panose="020B0609020204030204" pitchFamily="49" charset="0"/>
              </a:rPr>
              <a:t>                   ] )</a:t>
            </a:r>
          </a:p>
          <a:p>
            <a:r>
              <a:rPr lang="en-US" altLang="ko-KR" sz="1400">
                <a:latin typeface="Consolas" panose="020B0609020204030204" pitchFamily="49" charset="0"/>
              </a:rPr>
              <a:t># maps = np.swapaxes(weight, 1, 2)</a:t>
            </a:r>
          </a:p>
          <a:p>
            <a:r>
              <a:rPr lang="en-US" altLang="ko-KR" sz="1400">
                <a:latin typeface="Consolas" panose="020B0609020204030204" pitchFamily="49" charset="0"/>
              </a:rPr>
              <a:t># maps = np.swapaxes(maps, 0, 1)</a:t>
            </a:r>
          </a:p>
          <a:p>
            <a:r>
              <a:rPr lang="en-US" altLang="ko-KR" sz="1400">
                <a:latin typeface="Consolas" panose="020B0609020204030204" pitchFamily="49" charset="0"/>
              </a:rPr>
              <a:t>maps = np.transpose(weight, (2,0,1,3))</a:t>
            </a:r>
          </a:p>
          <a:p>
            <a:endParaRPr lang="en-US" altLang="ko-KR" sz="1400">
              <a:latin typeface="Consolas" panose="020B0609020204030204" pitchFamily="49" charset="0"/>
            </a:endParaRP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152375" y="3757802"/>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,1)</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843935" y="385475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592207" y="385840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336282" y="385475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767812" y="382268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372488" y="441473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819683" y="381620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116150"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528801"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829144" y="4437617"/>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016742" y="3816204"/>
            <a:ext cx="1627369" cy="2457789"/>
          </a:xfrm>
          <a:prstGeom prst="rect">
            <a:avLst/>
          </a:prstGeom>
          <a:noFill/>
        </p:spPr>
        <p:txBody>
          <a:bodyPr wrap="none" rtlCol="0">
            <a:spAutoFit/>
          </a:bodyPr>
          <a:lstStyle/>
          <a:p>
            <a:pPr algn="l"/>
            <a:r>
              <a:rPr lang="en-US" altLang="ko-KR" sz="1708">
                <a:latin typeface="Consolas" panose="020B0609020204030204" pitchFamily="49" charset="0"/>
              </a:rPr>
              <a:t>[[1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1 -1]</a:t>
            </a:r>
          </a:p>
          <a:p>
            <a:pPr algn="l"/>
            <a:r>
              <a:rPr lang="en-US" altLang="ko-KR" sz="1708">
                <a:latin typeface="Consolas" panose="020B0609020204030204" pitchFamily="49" charset="0"/>
              </a:rPr>
              <a:t> [ 1 -1  0]]</a:t>
            </a:r>
          </a:p>
          <a:p>
            <a:pPr algn="l"/>
            <a:r>
              <a:rPr lang="en-US" altLang="ko-KR" sz="1708">
                <a:latin typeface="Consolas" panose="020B0609020204030204" pitchFamily="49" charset="0"/>
              </a:rPr>
              <a:t>[[-1  0  0]</a:t>
            </a:r>
          </a:p>
          <a:p>
            <a:pPr algn="l"/>
            <a:r>
              <a:rPr lang="en-US" altLang="ko-KR" sz="1708">
                <a:latin typeface="Consolas" panose="020B0609020204030204" pitchFamily="49" charset="0"/>
              </a:rPr>
              <a:t> [ 0  1  0]</a:t>
            </a:r>
          </a:p>
          <a:p>
            <a:pPr algn="l"/>
            <a:r>
              <a:rPr lang="en-US" altLang="ko-KR" sz="1708">
                <a:latin typeface="Consolas" panose="020B0609020204030204" pitchFamily="49" charset="0"/>
              </a:rPr>
              <a:t> [ 0  0 -1]]</a:t>
            </a:r>
            <a:endParaRPr lang="ko-KR" altLang="en-US" sz="1708">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44837" y="4218612"/>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,3,1)</a:t>
            </a:r>
            <a:endParaRPr lang="ko-KR" altLang="en-US" sz="2277">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44836" y="4679421"/>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0F959804-6286-43B4-8F2F-DC22EACE3E57}"/>
              </a:ext>
            </a:extLst>
          </p:cNvPr>
          <p:cNvSpPr>
            <a:spLocks noGrp="1"/>
          </p:cNvSpPr>
          <p:nvPr>
            <p:ph type="body" sz="quarter" idx="19"/>
          </p:nvPr>
        </p:nvSpPr>
        <p:spPr/>
        <p:txBody>
          <a:bodyPr/>
          <a:lstStyle/>
          <a:p>
            <a:r>
              <a:rPr lang="ko-KR" altLang="en-US"/>
              <a:t>합성곱 연산</a:t>
            </a:r>
          </a:p>
        </p:txBody>
      </p:sp>
      <p:sp>
        <p:nvSpPr>
          <p:cNvPr id="47" name="텍스트 개체 틀 4">
            <a:extLst>
              <a:ext uri="{FF2B5EF4-FFF2-40B4-BE49-F238E27FC236}">
                <a16:creationId xmlns:a16="http://schemas.microsoft.com/office/drawing/2014/main" id="{39949EF1-E7CC-4FA4-BC71-0B265E4BE80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429166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08561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tf.keras.layers.Conv2D(filters=1, kernel_size=3, padding='valid', kernel_initializer=weight_init)(image)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i, feature_map in enumerate(feature_maps):</a:t>
            </a:r>
          </a:p>
          <a:p>
            <a:r>
              <a:rPr lang="en-US" altLang="ko-KR" sz="1400">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665237" y="2891839"/>
            <a:ext cx="1627369" cy="442750"/>
          </a:xfrm>
          <a:prstGeom prst="rect">
            <a:avLst/>
          </a:prstGeom>
          <a:noFill/>
        </p:spPr>
        <p:txBody>
          <a:bodyPr wrap="none" rtlCol="0">
            <a:spAutoFit/>
          </a:bodyPr>
          <a:lstStyle/>
          <a:p>
            <a:pPr algn="l"/>
            <a:r>
              <a:rPr lang="en-US" altLang="ko-KR" sz="2277">
                <a:latin typeface="Consolas" panose="020B0609020204030204" pitchFamily="49" charset="0"/>
              </a:rPr>
              <a:t>(1,3,3,1)</a:t>
            </a:r>
            <a:endParaRPr lang="ko-KR" altLang="en-US" sz="2277">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00054" y="3684782"/>
            <a:ext cx="2589170" cy="1143583"/>
          </a:xfrm>
          <a:prstGeom prst="rect">
            <a:avLst/>
          </a:prstGeom>
          <a:noFill/>
        </p:spPr>
        <p:txBody>
          <a:bodyPr wrap="none" rtlCol="0">
            <a:spAutoFit/>
          </a:bodyPr>
          <a:lstStyle/>
          <a:p>
            <a:pPr algn="l"/>
            <a:r>
              <a:rPr lang="en-US" altLang="ko-KR" sz="2277">
                <a:latin typeface="Consolas" panose="020B0609020204030204" pitchFamily="49" charset="0"/>
              </a:rPr>
              <a:t>[[ 3. -1.  3.]</a:t>
            </a:r>
          </a:p>
          <a:p>
            <a:pPr algn="l"/>
            <a:r>
              <a:rPr lang="en-US" altLang="ko-KR" sz="2277">
                <a:latin typeface="Consolas" panose="020B0609020204030204" pitchFamily="49" charset="0"/>
              </a:rPr>
              <a:t> [-2.  0.  2.]</a:t>
            </a:r>
          </a:p>
          <a:p>
            <a:pPr algn="l"/>
            <a:r>
              <a:rPr lang="en-US" altLang="ko-KR" sz="2277">
                <a:latin typeface="Consolas" panose="020B0609020204030204" pitchFamily="49" charset="0"/>
              </a:rPr>
              <a:t> [ 1.  3.  4.]]</a:t>
            </a:r>
            <a:endParaRPr lang="ko-KR" altLang="en-US" sz="2277">
              <a:latin typeface="Consolas" panose="020B0609020204030204" pitchFamily="49" charset="0"/>
            </a:endParaRPr>
          </a:p>
        </p:txBody>
      </p:sp>
      <p:sp>
        <p:nvSpPr>
          <p:cNvPr id="17" name="텍스트 개체 틀 16">
            <a:extLst>
              <a:ext uri="{FF2B5EF4-FFF2-40B4-BE49-F238E27FC236}">
                <a16:creationId xmlns:a16="http://schemas.microsoft.com/office/drawing/2014/main" id="{E2F1BBDC-FFEC-4B6A-B06A-B2F24286F766}"/>
              </a:ext>
            </a:extLst>
          </p:cNvPr>
          <p:cNvSpPr>
            <a:spLocks noGrp="1"/>
          </p:cNvSpPr>
          <p:nvPr>
            <p:ph type="body" sz="quarter" idx="19"/>
          </p:nvPr>
        </p:nvSpPr>
        <p:spPr/>
        <p:txBody>
          <a:bodyPr/>
          <a:lstStyle/>
          <a:p>
            <a:r>
              <a:rPr lang="ko-KR" altLang="en-US"/>
              <a:t>합성곱 연산</a:t>
            </a:r>
          </a:p>
        </p:txBody>
      </p:sp>
      <p:sp>
        <p:nvSpPr>
          <p:cNvPr id="31" name="텍스트 개체 틀 4">
            <a:extLst>
              <a:ext uri="{FF2B5EF4-FFF2-40B4-BE49-F238E27FC236}">
                <a16:creationId xmlns:a16="http://schemas.microsoft.com/office/drawing/2014/main" id="{76FB4AAD-04B0-4E3A-94A3-D3024E6A184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4267880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54532" y="939992"/>
            <a:ext cx="8796937" cy="2893100"/>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[[[1,1],[0,1],[-1,-1]], [[0,0],[-1,0],[0,0]], [[1,1],[0,1],[0,0]]],</a:t>
            </a:r>
          </a:p>
          <a:p>
            <a:r>
              <a:rPr lang="en-US" altLang="ko-KR" sz="1400">
                <a:latin typeface="Consolas" panose="020B0609020204030204" pitchFamily="49" charset="0"/>
              </a:rPr>
              <a:t>                     [[[0,0],[-1,0],[0,0]], [[1,1],[1,1],[1,1]], [[0,0],[-1,0],[0,0]]],</a:t>
            </a:r>
          </a:p>
          <a:p>
            <a:r>
              <a:rPr lang="en-US" altLang="ko-KR" sz="1400">
                <a:latin typeface="Consolas" panose="020B0609020204030204" pitchFamily="49" charset="0"/>
              </a:rPr>
              <a:t>                     [[[1,1],[1,1],[0,0]], [[0,0],[-1,0],[0,0]], [[1,1],[0,1],[-1,-1]]]</a:t>
            </a:r>
          </a:p>
          <a:p>
            <a:r>
              <a:rPr lang="en-US" altLang="ko-KR" sz="1400">
                <a:latin typeface="Consolas" panose="020B0609020204030204" pitchFamily="49" charset="0"/>
              </a:rPr>
              <a:t>                   ] )</a:t>
            </a:r>
          </a:p>
          <a:p>
            <a:r>
              <a:rPr lang="en-US" altLang="ko-KR" sz="1400">
                <a:latin typeface="Consolas" panose="020B0609020204030204" pitchFamily="49" charset="0"/>
              </a:rPr>
              <a:t>maps = np.swapaxes(weight, 1, 2)</a:t>
            </a:r>
          </a:p>
          <a:p>
            <a:r>
              <a:rPr lang="en-US" altLang="ko-KR" sz="1400">
                <a:latin typeface="Consolas" panose="020B0609020204030204" pitchFamily="49" charset="0"/>
              </a:rPr>
              <a:t>maps = np.swapaxes(maps, 0, 1)</a:t>
            </a:r>
          </a:p>
          <a:p>
            <a:r>
              <a:rPr lang="en-US" altLang="ko-KR" sz="1400">
                <a:latin typeface="Consolas" panose="020B0609020204030204" pitchFamily="49" charset="0"/>
              </a:rPr>
              <a:t># np.transpose(weight, (2,3,0,1))</a:t>
            </a:r>
          </a:p>
          <a:p>
            <a:r>
              <a:rPr lang="en-US" altLang="ko-KR" sz="1400">
                <a:latin typeface="Consolas" panose="020B0609020204030204" pitchFamily="49" charset="0"/>
              </a:rPr>
              <a:t>for map in maps:</a:t>
            </a:r>
          </a:p>
          <a:p>
            <a:r>
              <a:rPr lang="en-US" altLang="ko-KR" sz="1400">
                <a:latin typeface="Consolas" panose="020B0609020204030204" pitchFamily="49" charset="0"/>
              </a:rPr>
              <a:t>    map = np.swapaxes(map, 1, 2)</a:t>
            </a:r>
          </a:p>
          <a:p>
            <a:r>
              <a:rPr lang="en-US" altLang="ko-KR" sz="1400">
                <a:latin typeface="Consolas" panose="020B0609020204030204" pitchFamily="49" charset="0"/>
              </a:rPr>
              <a:t>    map = np.swapaxes(map, 0, 1)</a:t>
            </a:r>
          </a:p>
          <a:p>
            <a:r>
              <a:rPr lang="en-US" altLang="ko-KR" sz="1400">
                <a:latin typeface="Consolas" panose="020B0609020204030204" pitchFamily="49" charset="0"/>
              </a:rPr>
              <a:t>    for filter in map:</a:t>
            </a:r>
          </a:p>
          <a:p>
            <a:r>
              <a:rPr lang="en-US" altLang="ko-KR" sz="1400">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14105" y="4051848"/>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726842" y="446270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475114" y="446635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219189" y="446270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650718" y="443063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255395" y="50226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702589" y="4424154"/>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5999056"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411708"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712050" y="5045567"/>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289531" y="5557762"/>
            <a:ext cx="766829" cy="766830"/>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550074" y="5557762"/>
            <a:ext cx="766829" cy="766830"/>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6726844" y="5540919"/>
            <a:ext cx="936055" cy="855428"/>
            <a:chOff x="5067881" y="4730840"/>
            <a:chExt cx="986608" cy="901627"/>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03845" y="5183283"/>
            <a:ext cx="1306768"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14105" y="5822181"/>
            <a:ext cx="13067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14105" y="4393350"/>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,3,2)</a:t>
            </a:r>
            <a:endParaRPr lang="ko-KR" altLang="en-US" sz="2277">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03845" y="469745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,3,3,2)</a:t>
            </a:r>
            <a:endParaRPr lang="ko-KR" altLang="en-US" sz="2277">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03845" y="5503167"/>
            <a:ext cx="1306768"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64E8751B-C753-4BBA-8AD4-4639D6ECDF9E}"/>
              </a:ext>
            </a:extLst>
          </p:cNvPr>
          <p:cNvSpPr>
            <a:spLocks noGrp="1"/>
          </p:cNvSpPr>
          <p:nvPr>
            <p:ph type="body" sz="quarter" idx="19"/>
          </p:nvPr>
        </p:nvSpPr>
        <p:spPr/>
        <p:txBody>
          <a:bodyPr/>
          <a:lstStyle/>
          <a:p>
            <a:r>
              <a:rPr lang="ko-KR" altLang="en-US"/>
              <a:t>합성곱 연산</a:t>
            </a:r>
          </a:p>
        </p:txBody>
      </p:sp>
      <p:sp>
        <p:nvSpPr>
          <p:cNvPr id="82" name="텍스트 개체 틀 4">
            <a:extLst>
              <a:ext uri="{FF2B5EF4-FFF2-40B4-BE49-F238E27FC236}">
                <a16:creationId xmlns:a16="http://schemas.microsoft.com/office/drawing/2014/main" id="{64F18B23-4E71-43BA-AD94-7461EC6D554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1" name="TextBox 80">
            <a:extLst>
              <a:ext uri="{FF2B5EF4-FFF2-40B4-BE49-F238E27FC236}">
                <a16:creationId xmlns:a16="http://schemas.microsoft.com/office/drawing/2014/main" id="{5D7CCF65-AEC7-4460-AED9-C6AB57B17AD0}"/>
              </a:ext>
            </a:extLst>
          </p:cNvPr>
          <p:cNvSpPr txBox="1"/>
          <p:nvPr/>
        </p:nvSpPr>
        <p:spPr>
          <a:xfrm>
            <a:off x="7797316" y="4004004"/>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83" name="TextBox 82">
            <a:extLst>
              <a:ext uri="{FF2B5EF4-FFF2-40B4-BE49-F238E27FC236}">
                <a16:creationId xmlns:a16="http://schemas.microsoft.com/office/drawing/2014/main" id="{A386DAE7-835C-428D-A9F4-C34115C30D70}"/>
              </a:ext>
            </a:extLst>
          </p:cNvPr>
          <p:cNvSpPr txBox="1"/>
          <p:nvPr/>
        </p:nvSpPr>
        <p:spPr>
          <a:xfrm>
            <a:off x="7797316" y="459967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,2,3,3)</a:t>
            </a:r>
            <a:endParaRPr lang="ko-KR" altLang="en-US" sz="2277">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0B93C50-9D9B-4195-8636-F0B00C896E82}"/>
              </a:ext>
            </a:extLst>
          </p:cNvPr>
          <p:cNvCxnSpPr/>
          <p:nvPr/>
        </p:nvCxnSpPr>
        <p:spPr>
          <a:xfrm flipH="1">
            <a:off x="8086752" y="4358303"/>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11A842A8-2661-403C-8969-D5EA927966C8}"/>
              </a:ext>
            </a:extLst>
          </p:cNvPr>
          <p:cNvCxnSpPr/>
          <p:nvPr/>
        </p:nvCxnSpPr>
        <p:spPr>
          <a:xfrm flipH="1">
            <a:off x="8466984" y="4338228"/>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9CB6EB66-4267-4191-BDCB-BB95B251B7FE}"/>
              </a:ext>
            </a:extLst>
          </p:cNvPr>
          <p:cNvCxnSpPr>
            <a:cxnSpLocks/>
          </p:cNvCxnSpPr>
          <p:nvPr/>
        </p:nvCxnSpPr>
        <p:spPr>
          <a:xfrm>
            <a:off x="8133024" y="4404674"/>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44630D08-34B3-43A2-8B8A-2BE3ED5DEDEA}"/>
              </a:ext>
            </a:extLst>
          </p:cNvPr>
          <p:cNvCxnSpPr>
            <a:cxnSpLocks/>
          </p:cNvCxnSpPr>
          <p:nvPr/>
        </p:nvCxnSpPr>
        <p:spPr>
          <a:xfrm>
            <a:off x="8454063" y="4381755"/>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1702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20839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tf.keras.layers.Conv2D(filters=2, kernel_size=3, padding='valid', kernel_initializer=weight_init)(image)</a:t>
            </a:r>
          </a:p>
          <a:p>
            <a:r>
              <a:rPr lang="en-US" altLang="ko-KR" sz="1400">
                <a:latin typeface="Consolas" panose="020B0609020204030204" pitchFamily="49" charset="0"/>
              </a:rPr>
              <a:t>print("conv2d.shape", conv2d.shape)  # ( 1,3,3,2)</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feature_map in feature_maps:</a:t>
            </a:r>
          </a:p>
          <a:p>
            <a:r>
              <a:rPr lang="en-US" altLang="ko-KR" sz="1400">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6790395"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6790395"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185733"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581071"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6790395"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185733"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581071"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185733"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581071"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BEC7E7E6-91AF-48CB-984B-F26D02C55D05}"/>
              </a:ext>
            </a:extLst>
          </p:cNvPr>
          <p:cNvSpPr>
            <a:spLocks noGrp="1"/>
          </p:cNvSpPr>
          <p:nvPr>
            <p:ph type="body" sz="quarter" idx="19"/>
          </p:nvPr>
        </p:nvSpPr>
        <p:spPr/>
        <p:txBody>
          <a:bodyPr/>
          <a:lstStyle/>
          <a:p>
            <a:r>
              <a:rPr lang="ko-KR" altLang="en-US"/>
              <a:t>합성곱 연산</a:t>
            </a:r>
          </a:p>
        </p:txBody>
      </p:sp>
      <p:sp>
        <p:nvSpPr>
          <p:cNvPr id="27" name="텍스트 개체 틀 4">
            <a:extLst>
              <a:ext uri="{FF2B5EF4-FFF2-40B4-BE49-F238E27FC236}">
                <a16:creationId xmlns:a16="http://schemas.microsoft.com/office/drawing/2014/main" id="{9D8BE330-D694-41F5-AAFD-C627176A5AC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AA49FAF3-EEBE-4A74-9190-32E89ECEA434}"/>
              </a:ext>
            </a:extLst>
          </p:cNvPr>
          <p:cNvSpPr txBox="1"/>
          <p:nvPr/>
        </p:nvSpPr>
        <p:spPr>
          <a:xfrm>
            <a:off x="1900840" y="3139692"/>
            <a:ext cx="2733441" cy="2308324"/>
          </a:xfrm>
          <a:prstGeom prst="rect">
            <a:avLst/>
          </a:prstGeom>
          <a:noFill/>
        </p:spPr>
        <p:txBody>
          <a:bodyPr wrap="none" rtlCol="0">
            <a:spAutoFit/>
          </a:bodyPr>
          <a:lstStyle/>
          <a:p>
            <a:pPr algn="l"/>
            <a:r>
              <a:rPr lang="en-US" altLang="ko-KR" sz="2400">
                <a:latin typeface="Consolas" panose="020B0609020204030204" pitchFamily="49" charset="0"/>
              </a:rPr>
              <a:t>[[ 3. -1.  3.]</a:t>
            </a:r>
          </a:p>
          <a:p>
            <a:pPr algn="l"/>
            <a:r>
              <a:rPr lang="en-US" altLang="ko-KR" sz="2400">
                <a:latin typeface="Consolas" panose="020B0609020204030204" pitchFamily="49" charset="0"/>
              </a:rPr>
              <a:t> [-2.  0.  2.]</a:t>
            </a:r>
          </a:p>
          <a:p>
            <a:pPr algn="l"/>
            <a:r>
              <a:rPr lang="en-US" altLang="ko-KR" sz="2400">
                <a:latin typeface="Consolas" panose="020B0609020204030204" pitchFamily="49" charset="0"/>
              </a:rPr>
              <a:t> [ 1.  3.  4.]]</a:t>
            </a:r>
          </a:p>
          <a:p>
            <a:pPr algn="l"/>
            <a:r>
              <a:rPr lang="en-US" altLang="ko-KR" sz="2400">
                <a:latin typeface="Consolas" panose="020B0609020204030204" pitchFamily="49" charset="0"/>
              </a:rPr>
              <a:t>[[7. 5. 7.]</a:t>
            </a:r>
          </a:p>
          <a:p>
            <a:pPr algn="l"/>
            <a:r>
              <a:rPr lang="en-US" altLang="ko-KR" sz="2400">
                <a:latin typeface="Consolas" panose="020B0609020204030204" pitchFamily="49" charset="0"/>
              </a:rPr>
              <a:t> [2. 6. 7.]</a:t>
            </a:r>
          </a:p>
          <a:p>
            <a:pPr algn="l"/>
            <a:r>
              <a:rPr lang="en-US" altLang="ko-KR" sz="2400">
                <a:latin typeface="Consolas" panose="020B0609020204030204" pitchFamily="49" charset="0"/>
              </a:rPr>
              <a:t> [5. 7. 8.]]</a:t>
            </a:r>
            <a:endParaRPr lang="ko-KR" altLang="en-US" sz="2400">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670090" y="1369114"/>
            <a:ext cx="437171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합성곱층과</a:t>
            </a:r>
            <a:r>
              <a:rPr lang="ko-KR" altLang="en-US" sz="1600" b="1">
                <a:solidFill>
                  <a:srgbClr val="000000"/>
                </a:solidFill>
                <a:latin typeface="+mj-ea"/>
                <a:ea typeface="+mj-ea"/>
              </a:rPr>
              <a:t> </a:t>
            </a:r>
            <a:r>
              <a:rPr lang="ko-KR" altLang="en-US" sz="1600" b="1" err="1">
                <a:solidFill>
                  <a:srgbClr val="000000"/>
                </a:solidFill>
                <a:latin typeface="+mj-ea"/>
                <a:ea typeface="+mj-ea"/>
              </a:rPr>
              <a:t>풀링층을</a:t>
            </a:r>
            <a:r>
              <a:rPr lang="ko-KR" altLang="en-US" sz="1600" b="1">
                <a:solidFill>
                  <a:srgbClr val="000000"/>
                </a:solidFill>
                <a:latin typeface="+mj-ea"/>
                <a:ea typeface="+mj-ea"/>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038701" y="5074113"/>
            <a:ext cx="303062" cy="7212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319030" y="3730471"/>
            <a:ext cx="445947" cy="85679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822247" y="2285962"/>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2969610" y="2430149"/>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116973" y="2574335"/>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3926725" y="390226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4999797" y="5469062"/>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052716" y="5524504"/>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105635" y="557994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158555" y="563538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019253" y="400919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111780" y="411612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204308" y="422305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296835" y="432998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365890" y="2461992"/>
            <a:ext cx="370110" cy="136953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296803" y="2665173"/>
            <a:ext cx="722646" cy="12943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248871" y="3945755"/>
            <a:ext cx="760606" cy="828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406082" y="4409877"/>
            <a:ext cx="632619" cy="10869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074530" y="4259251"/>
            <a:ext cx="342831" cy="117178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380928" y="5202083"/>
            <a:ext cx="650878" cy="73414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0930" y="2822606"/>
            <a:ext cx="837251" cy="819205"/>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643473" y="3210745"/>
            <a:ext cx="1063112" cy="355162"/>
          </a:xfrm>
          <a:prstGeom prst="rect">
            <a:avLst/>
          </a:prstGeom>
          <a:noFill/>
        </p:spPr>
        <p:txBody>
          <a:bodyPr wrap="none" rtlCol="0">
            <a:spAutoFit/>
          </a:bodyPr>
          <a:lstStyle/>
          <a:p>
            <a:pPr algn="l"/>
            <a:r>
              <a:rPr lang="ko-KR" altLang="en-US" sz="1708" b="1" err="1">
                <a:latin typeface="+mj-ea"/>
                <a:ea typeface="+mj-ea"/>
              </a:rPr>
              <a:t>합성곱층</a:t>
            </a:r>
            <a:endParaRPr lang="ko-KR" altLang="en-US" sz="1708" b="1">
              <a:latin typeface="+mj-ea"/>
              <a:ea typeface="+mj-ea"/>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394683" y="4662899"/>
            <a:ext cx="843501" cy="355162"/>
          </a:xfrm>
          <a:prstGeom prst="rect">
            <a:avLst/>
          </a:prstGeom>
          <a:noFill/>
        </p:spPr>
        <p:txBody>
          <a:bodyPr wrap="none" rtlCol="0">
            <a:spAutoFit/>
          </a:bodyPr>
          <a:lstStyle/>
          <a:p>
            <a:pPr algn="l"/>
            <a:r>
              <a:rPr lang="ko-KR" altLang="en-US" sz="1708" b="1" err="1">
                <a:latin typeface="+mj-ea"/>
                <a:ea typeface="+mj-ea"/>
              </a:rPr>
              <a:t>풀링층</a:t>
            </a:r>
            <a:endParaRPr lang="ko-KR" altLang="en-US" sz="1708" b="1">
              <a:latin typeface="+mj-ea"/>
              <a:ea typeface="+mj-ea"/>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370864" y="2305004"/>
            <a:ext cx="295274" cy="296684"/>
          </a:xfrm>
          <a:prstGeom prst="rect">
            <a:avLst/>
          </a:prstGeom>
          <a:noFill/>
        </p:spPr>
        <p:txBody>
          <a:bodyPr wrap="none" rtlCol="0">
            <a:spAutoFit/>
          </a:bodyPr>
          <a:lstStyle/>
          <a:p>
            <a:pPr algn="l"/>
            <a:r>
              <a:rPr lang="en-US" altLang="ko-KR" sz="1328" b="1">
                <a:latin typeface="+mj-ea"/>
                <a:ea typeface="+mj-ea"/>
              </a:rPr>
              <a:t>R</a:t>
            </a:r>
            <a:endParaRPr lang="ko-KR" altLang="en-US" sz="1328" b="1">
              <a:latin typeface="+mj-ea"/>
              <a:ea typeface="+mj-ea"/>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181165" y="2135424"/>
            <a:ext cx="306494" cy="296684"/>
          </a:xfrm>
          <a:prstGeom prst="rect">
            <a:avLst/>
          </a:prstGeom>
          <a:noFill/>
        </p:spPr>
        <p:txBody>
          <a:bodyPr wrap="none" rtlCol="0">
            <a:spAutoFit/>
          </a:bodyPr>
          <a:lstStyle/>
          <a:p>
            <a:pPr algn="l"/>
            <a:r>
              <a:rPr lang="en-US" altLang="ko-KR" sz="1328" b="1">
                <a:latin typeface="+mj-ea"/>
                <a:ea typeface="+mj-ea"/>
              </a:rPr>
              <a:t>G</a:t>
            </a:r>
            <a:endParaRPr lang="ko-KR" altLang="en-US" sz="1328" b="1">
              <a:latin typeface="+mj-ea"/>
              <a:ea typeface="+mj-ea"/>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030492" y="1946558"/>
            <a:ext cx="293670" cy="296684"/>
          </a:xfrm>
          <a:prstGeom prst="rect">
            <a:avLst/>
          </a:prstGeom>
          <a:noFill/>
        </p:spPr>
        <p:txBody>
          <a:bodyPr wrap="none" rtlCol="0">
            <a:spAutoFit/>
          </a:bodyPr>
          <a:lstStyle/>
          <a:p>
            <a:pPr algn="l"/>
            <a:r>
              <a:rPr lang="en-US" altLang="ko-KR" sz="1328" b="1">
                <a:latin typeface="+mj-ea"/>
                <a:ea typeface="+mj-ea"/>
              </a:rPr>
              <a:t>B</a:t>
            </a:r>
            <a:endParaRPr lang="ko-KR" altLang="en-US" sz="1328" b="1">
              <a:latin typeface="+mj-ea"/>
              <a:ea typeface="+mj-ea"/>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204437" y="5689406"/>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310B55A0-25F5-4189-A36A-12D05BAF2AAC}"/>
              </a:ext>
            </a:extLst>
          </p:cNvPr>
          <p:cNvSpPr>
            <a:spLocks noGrp="1"/>
          </p:cNvSpPr>
          <p:nvPr>
            <p:ph type="body" sz="quarter" idx="19"/>
          </p:nvPr>
        </p:nvSpPr>
        <p:spPr/>
        <p:txBody>
          <a:bodyPr/>
          <a:lstStyle/>
          <a:p>
            <a:r>
              <a:rPr lang="ko-KR" altLang="en-US"/>
              <a:t>풀링 연산</a:t>
            </a:r>
          </a:p>
        </p:txBody>
      </p:sp>
      <p:sp>
        <p:nvSpPr>
          <p:cNvPr id="35" name="텍스트 개체 틀 4">
            <a:extLst>
              <a:ext uri="{FF2B5EF4-FFF2-40B4-BE49-F238E27FC236}">
                <a16:creationId xmlns:a16="http://schemas.microsoft.com/office/drawing/2014/main" id="{5BA81A6E-B0CC-41DD-B152-BD17872B210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251124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42753" y="1364547"/>
            <a:ext cx="6574236"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풀링이란</a:t>
            </a:r>
            <a:r>
              <a:rPr lang="en-US" altLang="ko-KR" sz="1400" b="1">
                <a:solidFill>
                  <a:srgbClr val="000000"/>
                </a:solidFill>
                <a:latin typeface="+mj-ea"/>
                <a:ea typeface="+mj-ea"/>
              </a:rPr>
              <a:t>? </a:t>
            </a:r>
            <a:r>
              <a:rPr lang="ko-KR" altLang="en-US" sz="1400" b="1">
                <a:solidFill>
                  <a:srgbClr val="000000"/>
                </a:solidFill>
                <a:latin typeface="+mj-ea"/>
                <a:ea typeface="+mj-ea"/>
              </a:rPr>
              <a:t>특성 </a:t>
            </a:r>
            <a:r>
              <a:rPr lang="ko-KR" altLang="en-US" sz="1400" b="1" err="1">
                <a:solidFill>
                  <a:srgbClr val="000000"/>
                </a:solidFill>
                <a:latin typeface="+mj-ea"/>
                <a:ea typeface="+mj-ea"/>
              </a:rPr>
              <a:t>맵을</a:t>
            </a:r>
            <a:r>
              <a:rPr lang="ko-KR" altLang="en-US" sz="1400" b="1">
                <a:solidFill>
                  <a:srgbClr val="000000"/>
                </a:solidFill>
                <a:latin typeface="+mj-ea"/>
                <a:ea typeface="+mj-ea"/>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7260"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846724" y="3125227"/>
            <a:ext cx="262807" cy="2628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3891374" y="2728851"/>
            <a:ext cx="698015" cy="698015"/>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4953000" y="3431134"/>
            <a:ext cx="698015" cy="698015"/>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385098" y="3431134"/>
            <a:ext cx="698015" cy="698015"/>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429489"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4778497"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429489"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4778497"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101332"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6</a:t>
            </a:r>
            <a:endParaRPr lang="ko-KR" altLang="en-US" sz="1708" b="1">
              <a:solidFill>
                <a:srgbClr val="000000"/>
              </a:solidFill>
              <a:latin typeface="+mj-ea"/>
              <a:ea typeface="+mj-ea"/>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787466"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8</a:t>
            </a:r>
            <a:endParaRPr lang="ko-KR" altLang="en-US" sz="1708" b="1">
              <a:solidFill>
                <a:srgbClr val="000000"/>
              </a:solidFill>
              <a:latin typeface="+mj-ea"/>
              <a:ea typeface="+mj-ea"/>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532502"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14</a:t>
            </a:r>
            <a:endParaRPr lang="ko-KR" altLang="en-US" sz="1708" b="1">
              <a:solidFill>
                <a:srgbClr val="000000"/>
              </a:solidFill>
              <a:latin typeface="+mj-ea"/>
              <a:ea typeface="+mj-ea"/>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234730"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16</a:t>
            </a:r>
            <a:endParaRPr lang="ko-KR" altLang="en-US" sz="1708" b="1">
              <a:solidFill>
                <a:srgbClr val="000000"/>
              </a:solidFill>
              <a:latin typeface="+mj-ea"/>
              <a:ea typeface="+mj-ea"/>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881395" y="2340210"/>
            <a:ext cx="96532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최대 </a:t>
            </a:r>
            <a:r>
              <a:rPr lang="ko-KR" altLang="en-US" sz="1400" b="1" err="1">
                <a:solidFill>
                  <a:srgbClr val="000000"/>
                </a:solidFill>
                <a:latin typeface="+mj-ea"/>
                <a:ea typeface="+mj-ea"/>
              </a:rPr>
              <a:t>풀링</a:t>
            </a:r>
            <a:endParaRPr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D80FD03A-AC78-483D-969D-272C40C9E5B5}"/>
              </a:ext>
            </a:extLst>
          </p:cNvPr>
          <p:cNvSpPr>
            <a:spLocks noGrp="1"/>
          </p:cNvSpPr>
          <p:nvPr>
            <p:ph type="body" sz="quarter" idx="19"/>
          </p:nvPr>
        </p:nvSpPr>
        <p:spPr/>
        <p:txBody>
          <a:bodyPr/>
          <a:lstStyle/>
          <a:p>
            <a:r>
              <a:rPr lang="ko-KR" altLang="en-US"/>
              <a:t>풀링 연산</a:t>
            </a:r>
          </a:p>
        </p:txBody>
      </p:sp>
      <p:sp>
        <p:nvSpPr>
          <p:cNvPr id="112" name="텍스트 개체 틀 4">
            <a:extLst>
              <a:ext uri="{FF2B5EF4-FFF2-40B4-BE49-F238E27FC236}">
                <a16:creationId xmlns:a16="http://schemas.microsoft.com/office/drawing/2014/main" id="{B7BE66D5-E081-4531-941D-C4A8F4F0C7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106E785-7BC3-4EFD-BFEC-30BDD95E0377}"/>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15485690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70090" y="1598192"/>
            <a:ext cx="6038833"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max pooling, 2x2 filter, stride 1 )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1988226" y="3313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1987120" y="252787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382458" y="252787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777797" y="252787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1987120" y="29232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382458" y="292321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777797" y="292321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382458" y="331855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777797" y="331855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1993888" y="5093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1992781" y="4307491"/>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388120"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783458"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1992781" y="470283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388120" y="470282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783458" y="470282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388120" y="509816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783458" y="509816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337530" y="27255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6732868" y="272554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337530" y="31208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6732868" y="312088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337530" y="451176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6732868" y="451175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337530" y="490709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6732868" y="490709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752631" y="2606065"/>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173135" y="3120883"/>
            <a:ext cx="3085830"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189170" y="4900499"/>
            <a:ext cx="3075456" cy="659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752631" y="4449791"/>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1993888" y="2529201"/>
            <a:ext cx="781110" cy="7880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1996686" y="4303730"/>
            <a:ext cx="781110" cy="7880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E717784-F17B-4824-93FF-8B31AEECD34E}"/>
              </a:ext>
            </a:extLst>
          </p:cNvPr>
          <p:cNvSpPr>
            <a:spLocks noGrp="1"/>
          </p:cNvSpPr>
          <p:nvPr>
            <p:ph type="body" sz="quarter" idx="19"/>
          </p:nvPr>
        </p:nvSpPr>
        <p:spPr/>
        <p:txBody>
          <a:bodyPr/>
          <a:lstStyle/>
          <a:p>
            <a:r>
              <a:rPr lang="ko-KR" altLang="en-US"/>
              <a:t>풀링 연산</a:t>
            </a:r>
          </a:p>
        </p:txBody>
      </p:sp>
      <p:sp>
        <p:nvSpPr>
          <p:cNvPr id="39" name="텍스트 개체 틀 4">
            <a:extLst>
              <a:ext uri="{FF2B5EF4-FFF2-40B4-BE49-F238E27FC236}">
                <a16:creationId xmlns:a16="http://schemas.microsoft.com/office/drawing/2014/main" id="{AC307D0C-1933-417B-A5D8-BD91177870E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5DD234B9-6E50-48CA-9644-18928834AE7D}"/>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91147701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4616"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3905978"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4953000"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385098"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249687" y="5125288"/>
            <a:ext cx="1075064" cy="1075064"/>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3.5</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5.5</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11.5</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13.5</a:t>
              </a:r>
              <a:endParaRPr lang="ko-KR" altLang="en-US" sz="1139">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476653" y="4563287"/>
                <a:ext cx="1303755"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1+2+5+6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=3.5</m:t>
                      </m:r>
                    </m:oMath>
                  </m:oMathPara>
                </a14:m>
                <a:endParaRPr lang="ko-KR" altLang="en-US" sz="1139">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476653" y="4563287"/>
                <a:ext cx="1303755" cy="331950"/>
              </a:xfrm>
              <a:prstGeom prst="rect">
                <a:avLst/>
              </a:prstGeom>
              <a:blipFill>
                <a:blip r:embed="rId3"/>
                <a:stretch>
                  <a:fillRect t="-3704" r="-467" b="-148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199653" y="4563287"/>
                <a:ext cx="1303755"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3+4+7+8</m:t>
                          </m:r>
                        </m:num>
                        <m:den>
                          <m:r>
                            <a:rPr lang="en-US" altLang="ko-KR" sz="1139" i="1">
                              <a:latin typeface="Cambria Math" panose="02040503050406030204" pitchFamily="18" charset="0"/>
                            </a:rPr>
                            <m:t>4</m:t>
                          </m:r>
                        </m:den>
                      </m:f>
                      <m:r>
                        <a:rPr lang="en-US" altLang="ko-KR" sz="1139" i="1">
                          <a:latin typeface="Cambria Math" panose="02040503050406030204" pitchFamily="18" charset="0"/>
                        </a:rPr>
                        <m:t>=5.5</m:t>
                      </m:r>
                    </m:oMath>
                  </m:oMathPara>
                </a14:m>
                <a:endParaRPr lang="ko-KR" altLang="en-US" sz="1139">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199653" y="4563287"/>
                <a:ext cx="1303755" cy="328360"/>
              </a:xfrm>
              <a:prstGeom prst="rect">
                <a:avLst/>
              </a:prstGeom>
              <a:blipFill>
                <a:blip r:embed="rId4"/>
                <a:stretch>
                  <a:fillRect l="-467" t="-3774" r="-467"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4944690" y="4563287"/>
                <a:ext cx="1624354"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9+10+13+14</m:t>
                          </m:r>
                        </m:num>
                        <m:den>
                          <m:r>
                            <a:rPr lang="en-US" altLang="ko-KR" sz="1139" i="1">
                              <a:latin typeface="Cambria Math" panose="02040503050406030204" pitchFamily="18" charset="0"/>
                            </a:rPr>
                            <m:t>4</m:t>
                          </m:r>
                        </m:den>
                      </m:f>
                      <m:r>
                        <a:rPr lang="en-US" altLang="ko-KR" sz="1139" i="1">
                          <a:latin typeface="Cambria Math" panose="02040503050406030204" pitchFamily="18" charset="0"/>
                        </a:rPr>
                        <m:t>=11.5</m:t>
                      </m:r>
                    </m:oMath>
                  </m:oMathPara>
                </a14:m>
                <a:endParaRPr lang="ko-KR" altLang="en-US" sz="1139">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4944690" y="4563287"/>
                <a:ext cx="1624354" cy="328360"/>
              </a:xfrm>
              <a:prstGeom prst="rect">
                <a:avLst/>
              </a:prstGeom>
              <a:blipFill>
                <a:blip r:embed="rId5"/>
                <a:stretch>
                  <a:fillRect t="-3774" r="-375"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6703343" y="4563287"/>
                <a:ext cx="1704506"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11+12+15+16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=13.5</m:t>
                      </m:r>
                    </m:oMath>
                  </m:oMathPara>
                </a14:m>
                <a:endParaRPr lang="ko-KR" altLang="en-US" sz="1139">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6703343" y="4563287"/>
                <a:ext cx="1704506" cy="331950"/>
              </a:xfrm>
              <a:prstGeom prst="rect">
                <a:avLst/>
              </a:prstGeom>
              <a:blipFill>
                <a:blip r:embed="rId6"/>
                <a:stretch>
                  <a:fillRect l="-358" t="-3704" r="-717" b="-14815"/>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670090" y="1598192"/>
            <a:ext cx="6571030"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average pooling, 2x2 filter, stride 2 )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148CEA4-F776-44BC-AB4B-4A6FDD2D4C96}"/>
              </a:ext>
            </a:extLst>
          </p:cNvPr>
          <p:cNvSpPr>
            <a:spLocks noGrp="1"/>
          </p:cNvSpPr>
          <p:nvPr>
            <p:ph type="body" sz="quarter" idx="19"/>
          </p:nvPr>
        </p:nvSpPr>
        <p:spPr/>
        <p:txBody>
          <a:bodyPr/>
          <a:lstStyle/>
          <a:p>
            <a:r>
              <a:rPr lang="ko-KR" altLang="en-US"/>
              <a:t>풀링 연산</a:t>
            </a:r>
          </a:p>
        </p:txBody>
      </p:sp>
      <p:sp>
        <p:nvSpPr>
          <p:cNvPr id="95" name="텍스트 개체 틀 4">
            <a:extLst>
              <a:ext uri="{FF2B5EF4-FFF2-40B4-BE49-F238E27FC236}">
                <a16:creationId xmlns:a16="http://schemas.microsoft.com/office/drawing/2014/main" id="{B6DF9C89-0306-4879-8F8E-BBB6B177ED5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 name="TextBox 4">
            <a:extLst>
              <a:ext uri="{FF2B5EF4-FFF2-40B4-BE49-F238E27FC236}">
                <a16:creationId xmlns:a16="http://schemas.microsoft.com/office/drawing/2014/main" id="{53769319-2697-4D77-AE40-503A9205F1B9}"/>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87469820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DA9A4171-10B8-46AE-BE9C-C0855AE32E53}"/>
              </a:ext>
            </a:extLst>
          </p:cNvPr>
          <p:cNvSpPr txBox="1"/>
          <p:nvPr/>
        </p:nvSpPr>
        <p:spPr>
          <a:xfrm>
            <a:off x="578069" y="1066046"/>
            <a:ext cx="3510898" cy="384401"/>
          </a:xfrm>
          <a:prstGeom prst="rect">
            <a:avLst/>
          </a:prstGeom>
          <a:noFill/>
        </p:spPr>
        <p:txBody>
          <a:bodyPr wrap="none" rtlCol="0">
            <a:spAutoFit/>
          </a:bodyPr>
          <a:lstStyle/>
          <a:p>
            <a:r>
              <a:rPr lang="en-US" altLang="ko-KR" sz="1898">
                <a:latin typeface="Consolas" panose="020B0609020204030204" pitchFamily="49" charset="0"/>
                <a:ea typeface="고도 M" panose="02000503000000020004" pitchFamily="2" charset="-127"/>
              </a:rPr>
              <a:t>tf.keras.layers.MAXPool2D</a:t>
            </a:r>
            <a:endParaRPr lang="ko-KR" altLang="en-US" sz="1898">
              <a:latin typeface="Consolas" panose="020B0609020204030204" pitchFamily="49" charset="0"/>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07147" y="1596131"/>
            <a:ext cx="7824395" cy="347396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pool_size</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size</a:t>
            </a:r>
            <a:r>
              <a:rPr lang="ko-KR" altLang="ko-KR" sz="1328">
                <a:solidFill>
                  <a:srgbClr val="202124"/>
                </a:solidFill>
                <a:ea typeface="Roboto"/>
              </a:rPr>
              <a:t> </a:t>
            </a:r>
            <a:r>
              <a:rPr lang="ko-KR" altLang="ko-KR" sz="1328" err="1">
                <a:solidFill>
                  <a:srgbClr val="202124"/>
                </a:solidFill>
                <a:ea typeface="Roboto"/>
              </a:rPr>
              <a:t>over</a:t>
            </a:r>
            <a:r>
              <a:rPr lang="ko-KR" altLang="ko-KR" sz="1328">
                <a:solidFill>
                  <a:srgbClr val="202124"/>
                </a:solidFill>
                <a:ea typeface="Roboto"/>
              </a:rPr>
              <a:t> </a:t>
            </a:r>
            <a:r>
              <a:rPr lang="ko-KR" altLang="ko-KR" sz="1328" err="1">
                <a:solidFill>
                  <a:srgbClr val="202124"/>
                </a:solidFill>
                <a:ea typeface="Roboto"/>
              </a:rPr>
              <a:t>which</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take</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maximum</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(2, 2)</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take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max</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over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a:t>
            </a:r>
            <a:r>
              <a:rPr lang="ko-KR" altLang="ko-KR" sz="1328">
                <a:solidFill>
                  <a:srgbClr val="202124"/>
                </a:solidFill>
                <a:latin typeface="Arial" panose="020B0604020202020204" pitchFamily="34" charset="0"/>
                <a:ea typeface="Roboto"/>
              </a:rPr>
              <a:t> 2x2 </a:t>
            </a:r>
            <a:r>
              <a:rPr lang="ko-KR" altLang="ko-KR" sz="1328" err="1">
                <a:solidFill>
                  <a:srgbClr val="202124"/>
                </a:solidFill>
                <a:latin typeface="Arial" panose="020B0604020202020204" pitchFamily="34" charset="0"/>
                <a:ea typeface="Roboto"/>
              </a:rPr>
              <a:t>pooling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only</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integer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specified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length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used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both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dimensions</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strides</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Strides</a:t>
            </a:r>
            <a:r>
              <a:rPr lang="ko-KR" altLang="ko-KR" sz="1328">
                <a:solidFill>
                  <a:srgbClr val="202124"/>
                </a:solidFill>
                <a:ea typeface="Roboto"/>
              </a:rPr>
              <a:t> </a:t>
            </a:r>
            <a:r>
              <a:rPr lang="ko-KR" altLang="ko-KR" sz="1328" err="1">
                <a:solidFill>
                  <a:srgbClr val="202124"/>
                </a:solidFill>
                <a:ea typeface="Roboto"/>
              </a:rPr>
              <a:t>values</a:t>
            </a:r>
            <a:r>
              <a:rPr lang="ko-KR" altLang="ko-KR" sz="1328">
                <a:solidFill>
                  <a:srgbClr val="202124"/>
                </a:solidFill>
                <a:ea typeface="Roboto"/>
              </a:rPr>
              <a:t>. </a:t>
            </a:r>
            <a:r>
              <a:rPr lang="ko-KR" altLang="ko-KR" sz="1328" err="1">
                <a:solidFill>
                  <a:srgbClr val="202124"/>
                </a:solidFill>
                <a:ea typeface="Roboto"/>
              </a:rPr>
              <a:t>Specifies</a:t>
            </a:r>
            <a:r>
              <a:rPr lang="ko-KR" altLang="ko-KR" sz="1328">
                <a:solidFill>
                  <a:srgbClr val="202124"/>
                </a:solidFill>
                <a:ea typeface="Roboto"/>
              </a:rPr>
              <a:t> </a:t>
            </a:r>
            <a:r>
              <a:rPr lang="ko-KR" altLang="ko-KR" sz="1328" err="1">
                <a:solidFill>
                  <a:srgbClr val="202124"/>
                </a:solidFill>
                <a:ea typeface="Roboto"/>
              </a:rPr>
              <a:t>how</a:t>
            </a:r>
            <a:r>
              <a:rPr lang="ko-KR" altLang="ko-KR" sz="1328">
                <a:solidFill>
                  <a:srgbClr val="202124"/>
                </a:solidFill>
                <a:ea typeface="Roboto"/>
              </a:rPr>
              <a:t> </a:t>
            </a:r>
            <a:r>
              <a:rPr lang="ko-KR" altLang="ko-KR" sz="1328" err="1">
                <a:solidFill>
                  <a:srgbClr val="202124"/>
                </a:solidFill>
                <a:ea typeface="Roboto"/>
              </a:rPr>
              <a:t>far</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moves</a:t>
            </a:r>
            <a:r>
              <a:rPr lang="ko-KR" altLang="ko-KR" sz="1328">
                <a:solidFill>
                  <a:srgbClr val="202124"/>
                </a:solidFill>
                <a:ea typeface="Roboto"/>
              </a:rPr>
              <a:t> </a:t>
            </a:r>
            <a:r>
              <a:rPr lang="ko-KR" altLang="ko-KR" sz="1328" err="1">
                <a:solidFill>
                  <a:srgbClr val="202124"/>
                </a:solidFill>
                <a:ea typeface="Roboto"/>
              </a:rPr>
              <a:t>for</a:t>
            </a:r>
            <a:r>
              <a:rPr lang="ko-KR" altLang="ko-KR" sz="1328">
                <a:solidFill>
                  <a:srgbClr val="202124"/>
                </a:solidFill>
                <a:ea typeface="Roboto"/>
              </a:rPr>
              <a:t> </a:t>
            </a:r>
            <a:r>
              <a:rPr lang="ko-KR" altLang="ko-KR" sz="1328" err="1">
                <a:solidFill>
                  <a:srgbClr val="202124"/>
                </a:solidFill>
                <a:ea typeface="Roboto"/>
              </a:rPr>
              <a:t>each</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step</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default</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pool_size</a:t>
            </a:r>
            <a:r>
              <a:rPr lang="ko-KR" altLang="ko-KR" sz="1328">
                <a:solidFill>
                  <a:srgbClr val="202124"/>
                </a:solidFill>
                <a:ea typeface="Roboto"/>
              </a:rPr>
              <a:t>.</a:t>
            </a:r>
            <a:endParaRPr lang="en-US" altLang="ko-KR" sz="132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padding</a:t>
            </a:r>
            <a:r>
              <a:rPr lang="ko-KR" altLang="ko-KR" sz="1328">
                <a:solidFill>
                  <a:srgbClr val="202124"/>
                </a:solidFill>
                <a:ea typeface="Roboto"/>
              </a:rPr>
              <a:t>: One of</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valid</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same</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case-insensitive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valid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no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zero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such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that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stride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1,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output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data_format</a:t>
            </a:r>
            <a:r>
              <a:rPr lang="ko-KR" altLang="ko-KR" sz="1328">
                <a:solidFill>
                  <a:srgbClr val="202124"/>
                </a:solidFill>
                <a:ea typeface="Roboto"/>
              </a:rPr>
              <a:t>: </a:t>
            </a:r>
            <a:r>
              <a:rPr lang="ko-KR" altLang="ko-KR" sz="1328" err="1">
                <a:solidFill>
                  <a:srgbClr val="202124"/>
                </a:solidFill>
                <a:ea typeface="Roboto"/>
              </a:rPr>
              <a:t>A</a:t>
            </a:r>
            <a:r>
              <a:rPr lang="ko-KR" altLang="ko-KR" sz="1328">
                <a:solidFill>
                  <a:srgbClr val="202124"/>
                </a:solidFill>
                <a:ea typeface="Roboto"/>
              </a:rPr>
              <a:t> </a:t>
            </a:r>
            <a:r>
              <a:rPr lang="ko-KR" altLang="ko-KR" sz="1328" err="1">
                <a:solidFill>
                  <a:srgbClr val="202124"/>
                </a:solidFill>
                <a:ea typeface="Roboto"/>
              </a:rPr>
              <a:t>string</a:t>
            </a:r>
            <a:r>
              <a:rPr lang="ko-KR" altLang="ko-KR" sz="1328">
                <a:solidFill>
                  <a:srgbClr val="202124"/>
                </a:solidFill>
                <a:ea typeface="Roboto"/>
              </a:rPr>
              <a:t>, </a:t>
            </a:r>
            <a:r>
              <a:rPr lang="ko-KR" altLang="ko-KR" sz="1328" err="1">
                <a:solidFill>
                  <a:srgbClr val="202124"/>
                </a:solidFill>
                <a:ea typeface="Roboto"/>
              </a:rPr>
              <a:t>one</a:t>
            </a:r>
            <a:r>
              <a:rPr lang="ko-KR" altLang="ko-KR" sz="1328">
                <a:solidFill>
                  <a:srgbClr val="202124"/>
                </a:solidFill>
                <a:ea typeface="Roboto"/>
              </a:rPr>
              <a:t> of</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default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The </a:t>
            </a:r>
            <a:r>
              <a:rPr lang="ko-KR" altLang="ko-KR" sz="1328" err="1">
                <a:solidFill>
                  <a:srgbClr val="202124"/>
                </a:solidFill>
                <a:ea typeface="Roboto"/>
              </a:rPr>
              <a:t>ordering</a:t>
            </a:r>
            <a:r>
              <a:rPr lang="ko-KR" altLang="ko-KR" sz="1328">
                <a:solidFill>
                  <a:srgbClr val="202124"/>
                </a:solidFill>
                <a:ea typeface="Roboto"/>
              </a:rPr>
              <a:t> of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dimensions</a:t>
            </a:r>
            <a:r>
              <a:rPr lang="ko-KR" altLang="ko-KR" sz="1328">
                <a:solidFill>
                  <a:srgbClr val="202124"/>
                </a:solidFill>
                <a:ea typeface="Roboto"/>
              </a:rPr>
              <a:t> </a:t>
            </a:r>
            <a:r>
              <a:rPr lang="ko-KR" altLang="ko-KR" sz="1328" err="1">
                <a:solidFill>
                  <a:srgbClr val="202124"/>
                </a:solidFill>
                <a:ea typeface="Roboto"/>
              </a:rPr>
              <a:t>in</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inputs</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while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defaults</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image_data_format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found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your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Keras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config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file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keras.json</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you</a:t>
            </a:r>
            <a:r>
              <a:rPr lang="ko-KR" altLang="ko-KR" sz="1328">
                <a:solidFill>
                  <a:srgbClr val="202124"/>
                </a:solidFill>
                <a:ea typeface="Roboto"/>
              </a:rPr>
              <a:t> </a:t>
            </a:r>
            <a:r>
              <a:rPr lang="ko-KR" altLang="ko-KR" sz="1328" err="1">
                <a:solidFill>
                  <a:srgbClr val="202124"/>
                </a:solidFill>
                <a:ea typeface="Roboto"/>
              </a:rPr>
              <a:t>never</a:t>
            </a:r>
            <a:r>
              <a:rPr lang="ko-KR" altLang="ko-KR" sz="1328">
                <a:solidFill>
                  <a:srgbClr val="202124"/>
                </a:solidFill>
                <a:ea typeface="Roboto"/>
              </a:rPr>
              <a:t> </a:t>
            </a:r>
            <a:r>
              <a:rPr lang="ko-KR" altLang="ko-KR" sz="1328" err="1">
                <a:solidFill>
                  <a:srgbClr val="202124"/>
                </a:solidFill>
                <a:ea typeface="Roboto"/>
              </a:rPr>
              <a:t>set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then</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be</a:t>
            </a:r>
            <a:r>
              <a:rPr lang="ko-KR" altLang="ko-KR" sz="1328">
                <a:solidFill>
                  <a:srgbClr val="202124"/>
                </a:solidFill>
                <a:ea typeface="Roboto"/>
              </a:rPr>
              <a:t> "</a:t>
            </a:r>
            <a:r>
              <a:rPr lang="ko-KR" altLang="ko-KR" sz="1328" err="1">
                <a:solidFill>
                  <a:srgbClr val="202124"/>
                </a:solidFill>
                <a:ea typeface="Roboto"/>
              </a:rPr>
              <a:t>channels_last</a:t>
            </a:r>
            <a:r>
              <a:rPr lang="ko-KR" altLang="ko-KR" sz="1328">
                <a:solidFill>
                  <a:srgbClr val="202124"/>
                </a:solidFill>
                <a:ea typeface="Roboto"/>
              </a:rPr>
              <a:t>".</a:t>
            </a: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p:txBody>
      </p:sp>
      <p:sp>
        <p:nvSpPr>
          <p:cNvPr id="2" name="텍스트 개체 틀 1">
            <a:extLst>
              <a:ext uri="{FF2B5EF4-FFF2-40B4-BE49-F238E27FC236}">
                <a16:creationId xmlns:a16="http://schemas.microsoft.com/office/drawing/2014/main" id="{B46A6E53-EC31-4985-B43D-E77E78430377}"/>
              </a:ext>
            </a:extLst>
          </p:cNvPr>
          <p:cNvSpPr>
            <a:spLocks noGrp="1"/>
          </p:cNvSpPr>
          <p:nvPr>
            <p:ph type="body" sz="quarter" idx="19"/>
          </p:nvPr>
        </p:nvSpPr>
        <p:spPr/>
        <p:txBody>
          <a:bodyPr/>
          <a:lstStyle/>
          <a:p>
            <a:r>
              <a:rPr lang="ko-KR" altLang="en-US"/>
              <a:t>풀링 연산</a:t>
            </a:r>
          </a:p>
        </p:txBody>
      </p:sp>
      <p:sp>
        <p:nvSpPr>
          <p:cNvPr id="8" name="텍스트 개체 틀 4">
            <a:extLst>
              <a:ext uri="{FF2B5EF4-FFF2-40B4-BE49-F238E27FC236}">
                <a16:creationId xmlns:a16="http://schemas.microsoft.com/office/drawing/2014/main" id="{F65B8996-06F7-4AA9-AD64-1FDD24E9525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93793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050961" y="1095886"/>
            <a:ext cx="7930739" cy="4801314"/>
          </a:xfrm>
          <a:prstGeom prst="rect">
            <a:avLst/>
          </a:prstGeom>
          <a:noFill/>
        </p:spPr>
        <p:txBody>
          <a:bodyPr wrap="square" rtlCol="0">
            <a:spAutoFit/>
          </a:bodyPr>
          <a:lstStyle/>
          <a:p>
            <a:pPr marL="285750" indent="-285750">
              <a:buFontTx/>
              <a:buChar char="◈"/>
            </a:pPr>
            <a:r>
              <a:rPr lang="en-US" altLang="ko-KR" b="1">
                <a:latin typeface="+mj-ea"/>
                <a:ea typeface="+mj-ea"/>
              </a:rPr>
              <a:t>CPU</a:t>
            </a:r>
            <a:r>
              <a:rPr lang="ko-KR" altLang="en-US" b="1">
                <a:latin typeface="+mj-ea"/>
                <a:ea typeface="+mj-ea"/>
              </a:rPr>
              <a:t>는 </a:t>
            </a:r>
            <a:r>
              <a:rPr lang="en-US" altLang="ko-KR" b="1">
                <a:latin typeface="+mj-ea"/>
                <a:ea typeface="+mj-ea"/>
              </a:rPr>
              <a:t>1990</a:t>
            </a:r>
            <a:r>
              <a:rPr lang="ko-KR" altLang="en-US" b="1">
                <a:latin typeface="+mj-ea"/>
                <a:ea typeface="+mj-ea"/>
              </a:rPr>
              <a:t>년부터 </a:t>
            </a:r>
            <a:r>
              <a:rPr lang="en-US" altLang="ko-KR" b="1">
                <a:latin typeface="+mj-ea"/>
                <a:ea typeface="+mj-ea"/>
              </a:rPr>
              <a:t>2010</a:t>
            </a:r>
            <a:r>
              <a:rPr lang="ko-KR" altLang="en-US" b="1">
                <a:latin typeface="+mj-ea"/>
                <a:ea typeface="+mj-ea"/>
              </a:rPr>
              <a:t>년 사이에 약 </a:t>
            </a:r>
            <a:r>
              <a:rPr lang="en-US" altLang="ko-KR" b="1">
                <a:latin typeface="+mj-ea"/>
                <a:ea typeface="+mj-ea"/>
              </a:rPr>
              <a:t>5000</a:t>
            </a:r>
            <a:r>
              <a:rPr lang="ko-KR" altLang="en-US" b="1">
                <a:latin typeface="+mj-ea"/>
                <a:ea typeface="+mj-ea"/>
              </a:rPr>
              <a:t>배 정도 빨라졌다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2000</a:t>
            </a:r>
            <a:r>
              <a:rPr lang="ko-KR" altLang="en-US" b="1">
                <a:latin typeface="+mj-ea"/>
                <a:ea typeface="+mj-ea"/>
              </a:rPr>
              <a:t>년대 게임 그래픽 성능 개발을 위한 대용량 고속 병렬 칩</a:t>
            </a:r>
            <a:r>
              <a:rPr lang="en-US" altLang="ko-KR" b="1">
                <a:latin typeface="+mj-ea"/>
                <a:ea typeface="+mj-ea"/>
              </a:rPr>
              <a:t>(</a:t>
            </a:r>
            <a:r>
              <a:rPr lang="ko-KR" altLang="en-US" b="1">
                <a:latin typeface="+mj-ea"/>
                <a:ea typeface="+mj-ea"/>
              </a:rPr>
              <a:t>그래픽 처리장치 </a:t>
            </a:r>
            <a:r>
              <a:rPr lang="en-US" altLang="ko-KR" b="1">
                <a:latin typeface="+mj-ea"/>
                <a:ea typeface="+mj-ea"/>
              </a:rPr>
              <a:t>GPU)</a:t>
            </a:r>
            <a:r>
              <a:rPr lang="ko-KR" altLang="en-US" b="1">
                <a:latin typeface="+mj-ea"/>
                <a:ea typeface="+mj-ea"/>
              </a:rPr>
              <a:t>가 발전하였다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 </a:t>
            </a:r>
            <a:r>
              <a:rPr lang="ko-KR" altLang="en-US" b="1">
                <a:latin typeface="+mj-ea"/>
                <a:ea typeface="+mj-ea"/>
              </a:rPr>
              <a:t>제품을 위한 프로그래밍 </a:t>
            </a:r>
            <a:r>
              <a:rPr lang="ko-KR" altLang="en-US" b="1" err="1">
                <a:latin typeface="+mj-ea"/>
                <a:ea typeface="+mj-ea"/>
              </a:rPr>
              <a:t>인터페이서</a:t>
            </a:r>
            <a:r>
              <a:rPr lang="ko-KR" altLang="en-US" b="1">
                <a:latin typeface="+mj-ea"/>
                <a:ea typeface="+mj-ea"/>
              </a:rPr>
              <a:t> </a:t>
            </a:r>
            <a:r>
              <a:rPr lang="en-US" altLang="ko-KR" b="1">
                <a:latin typeface="+mj-ea"/>
                <a:ea typeface="+mj-ea"/>
              </a:rPr>
              <a:t>CUDA</a:t>
            </a:r>
            <a:r>
              <a:rPr lang="ko-KR" altLang="en-US" b="1">
                <a:latin typeface="+mj-ea"/>
                <a:ea typeface="+mj-ea"/>
              </a:rPr>
              <a:t>를 출시하였다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물리 모델링을 시작으로 신경망까지 병렬화가 가능해 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a:t>
            </a:r>
            <a:r>
              <a:rPr lang="ko-KR" altLang="en-US" b="1">
                <a:latin typeface="+mj-ea"/>
                <a:ea typeface="+mj-ea"/>
              </a:rPr>
              <a:t>인 </a:t>
            </a:r>
            <a:r>
              <a:rPr lang="en-US" altLang="ko-KR" b="1">
                <a:latin typeface="+mj-ea"/>
                <a:ea typeface="+mj-ea"/>
              </a:rPr>
              <a:t>NVIDIA TITAN X</a:t>
            </a:r>
            <a:r>
              <a:rPr lang="ko-KR" altLang="en-US" b="1">
                <a:latin typeface="+mj-ea"/>
                <a:ea typeface="+mj-ea"/>
              </a:rPr>
              <a:t>는 </a:t>
            </a:r>
            <a:r>
              <a:rPr lang="en-US" altLang="ko-KR" b="1">
                <a:latin typeface="+mj-ea"/>
                <a:ea typeface="+mj-ea"/>
              </a:rPr>
              <a:t>6.6 </a:t>
            </a:r>
            <a:r>
              <a:rPr lang="ko-KR" altLang="en-US" b="1" err="1">
                <a:latin typeface="+mj-ea"/>
                <a:ea typeface="+mj-ea"/>
              </a:rPr>
              <a:t>테라플롭의</a:t>
            </a:r>
            <a:r>
              <a:rPr lang="ko-KR" altLang="en-US" b="1">
                <a:latin typeface="+mj-ea"/>
                <a:ea typeface="+mj-ea"/>
              </a:rPr>
              <a:t> 단정도 연산 성능을 제공한다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구글은 </a:t>
            </a:r>
            <a:r>
              <a:rPr lang="en-US" altLang="ko-KR" b="1">
                <a:latin typeface="+mj-ea"/>
                <a:ea typeface="+mj-ea"/>
              </a:rPr>
              <a:t>2016</a:t>
            </a:r>
            <a:r>
              <a:rPr lang="ko-KR" altLang="en-US" b="1">
                <a:latin typeface="+mj-ea"/>
                <a:ea typeface="+mj-ea"/>
              </a:rPr>
              <a:t>년에 </a:t>
            </a:r>
            <a:r>
              <a:rPr lang="ko-KR" altLang="en-US" b="1" err="1">
                <a:latin typeface="+mj-ea"/>
                <a:ea typeface="+mj-ea"/>
              </a:rPr>
              <a:t>텐서</a:t>
            </a:r>
            <a:r>
              <a:rPr lang="ko-KR" altLang="en-US" b="1">
                <a:latin typeface="+mj-ea"/>
                <a:ea typeface="+mj-ea"/>
              </a:rPr>
              <a:t> 처리 장치 프로젝트를 공개했다</a:t>
            </a:r>
            <a:r>
              <a:rPr lang="en-US" altLang="ko-KR" b="1">
                <a:latin typeface="+mj-ea"/>
                <a:ea typeface="+mj-ea"/>
              </a:rPr>
              <a:t>. </a:t>
            </a:r>
            <a:r>
              <a:rPr lang="ko-KR" altLang="en-US" b="1">
                <a:latin typeface="+mj-ea"/>
                <a:ea typeface="+mj-ea"/>
              </a:rPr>
              <a:t>이 칩은 심층 신경망을 실행하기 위해 완전히 새롭게 설계한 것으로 최고 성능을 가진 </a:t>
            </a:r>
            <a:r>
              <a:rPr lang="en-US" altLang="ko-KR" b="1">
                <a:latin typeface="+mj-ea"/>
                <a:ea typeface="+mj-ea"/>
              </a:rPr>
              <a:t>GPU</a:t>
            </a:r>
            <a:r>
              <a:rPr lang="ko-KR" altLang="en-US" b="1">
                <a:latin typeface="+mj-ea"/>
                <a:ea typeface="+mj-ea"/>
              </a:rPr>
              <a:t>보다 </a:t>
            </a:r>
            <a:r>
              <a:rPr lang="en-US" altLang="ko-KR" b="1">
                <a:latin typeface="+mj-ea"/>
                <a:ea typeface="+mj-ea"/>
              </a:rPr>
              <a:t>10</a:t>
            </a:r>
            <a:r>
              <a:rPr lang="ko-KR" altLang="en-US" b="1">
                <a:latin typeface="+mj-ea"/>
                <a:ea typeface="+mj-ea"/>
              </a:rPr>
              <a:t>배 이상 빠르고 에너지 소비도 더 효율적이다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2017</a:t>
            </a:r>
            <a:r>
              <a:rPr lang="ko-KR" altLang="en-US" b="1">
                <a:latin typeface="+mj-ea"/>
                <a:ea typeface="+mj-ea"/>
              </a:rPr>
              <a:t>에 발표한 </a:t>
            </a:r>
            <a:r>
              <a:rPr lang="en-US" altLang="ko-KR" b="1">
                <a:latin typeface="+mj-ea"/>
                <a:ea typeface="+mj-ea"/>
              </a:rPr>
              <a:t>TPU</a:t>
            </a:r>
            <a:r>
              <a:rPr lang="ko-KR" altLang="en-US" b="1">
                <a:latin typeface="+mj-ea"/>
                <a:ea typeface="+mj-ea"/>
              </a:rPr>
              <a:t>는 </a:t>
            </a:r>
            <a:r>
              <a:rPr lang="en-US" altLang="ko-KR" b="1">
                <a:latin typeface="+mj-ea"/>
                <a:ea typeface="+mj-ea"/>
              </a:rPr>
              <a:t>180 </a:t>
            </a:r>
            <a:r>
              <a:rPr lang="ko-KR" altLang="en-US" b="1" err="1">
                <a:latin typeface="+mj-ea"/>
                <a:ea typeface="+mj-ea"/>
              </a:rPr>
              <a:t>테라플롭이다</a:t>
            </a:r>
            <a:r>
              <a:rPr lang="en-US" altLang="ko-KR" b="1">
                <a:latin typeface="+mj-ea"/>
                <a:ea typeface="+mj-ea"/>
              </a:rPr>
              <a:t>.</a:t>
            </a:r>
          </a:p>
        </p:txBody>
      </p:sp>
      <p:sp>
        <p:nvSpPr>
          <p:cNvPr id="3" name="텍스트 개체 틀 2">
            <a:extLst>
              <a:ext uri="{FF2B5EF4-FFF2-40B4-BE49-F238E27FC236}">
                <a16:creationId xmlns:a16="http://schemas.microsoft.com/office/drawing/2014/main" id="{C815AFC0-5ADD-4516-AF8A-FE54C681E33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하드웨어</a:t>
            </a:r>
          </a:p>
        </p:txBody>
      </p:sp>
      <p:sp>
        <p:nvSpPr>
          <p:cNvPr id="4" name="텍스트 개체 틀 3">
            <a:extLst>
              <a:ext uri="{FF2B5EF4-FFF2-40B4-BE49-F238E27FC236}">
                <a16:creationId xmlns:a16="http://schemas.microsoft.com/office/drawing/2014/main" id="{2D9F83A5-8A8B-4BE6-901F-AF32D96701F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50952676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 [ [ [4], [3] ], [[2],[1]] ] ],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tf.keras.layers.MaxPool2D(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padding='valid')(image)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39419" y="2496446"/>
            <a:ext cx="1627369" cy="1406475"/>
          </a:xfrm>
          <a:prstGeom prst="rect">
            <a:avLst/>
          </a:prstGeom>
          <a:noFill/>
        </p:spPr>
        <p:txBody>
          <a:bodyPr wrap="none" rtlCol="0">
            <a:spAutoFit/>
          </a:bodyPr>
          <a:lstStyle/>
          <a:p>
            <a:r>
              <a:rPr lang="en-US" altLang="ko-KR" sz="1708">
                <a:latin typeface="Consolas" panose="020B0609020204030204" pitchFamily="49" charset="0"/>
              </a:rPr>
              <a:t>(1, 2, 2, 1)</a:t>
            </a:r>
          </a:p>
          <a:p>
            <a:endParaRPr lang="en-US" altLang="ko-KR" sz="1708">
              <a:latin typeface="Consolas" panose="020B0609020204030204" pitchFamily="49" charset="0"/>
            </a:endParaRPr>
          </a:p>
          <a:p>
            <a:endParaRPr lang="en-US" altLang="ko-KR" sz="1708">
              <a:latin typeface="Consolas" panose="020B0609020204030204" pitchFamily="49" charset="0"/>
            </a:endParaRPr>
          </a:p>
          <a:p>
            <a:r>
              <a:rPr lang="en-US" altLang="ko-KR" sz="1708">
                <a:latin typeface="Consolas" panose="020B0609020204030204" pitchFamily="49" charset="0"/>
              </a:rPr>
              <a:t>(1,1,1,1)</a:t>
            </a:r>
          </a:p>
          <a:p>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734042" y="2819522"/>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343521" y="281952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734042" y="342900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343521" y="342900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734042" y="2819522"/>
            <a:ext cx="1218958" cy="1218958"/>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5" name="텍스트 개체 틀 4">
            <a:extLst>
              <a:ext uri="{FF2B5EF4-FFF2-40B4-BE49-F238E27FC236}">
                <a16:creationId xmlns:a16="http://schemas.microsoft.com/office/drawing/2014/main" id="{A74B5889-8DE6-4223-B3E4-4F2F6C951FFF}"/>
              </a:ext>
            </a:extLst>
          </p:cNvPr>
          <p:cNvSpPr>
            <a:spLocks noGrp="1"/>
          </p:cNvSpPr>
          <p:nvPr>
            <p:ph type="body" sz="quarter" idx="19"/>
          </p:nvPr>
        </p:nvSpPr>
        <p:spPr/>
        <p:txBody>
          <a:bodyPr/>
          <a:lstStyle/>
          <a:p>
            <a:r>
              <a:rPr lang="ko-KR" altLang="en-US"/>
              <a:t>풀링 연산</a:t>
            </a:r>
          </a:p>
        </p:txBody>
      </p:sp>
      <p:sp>
        <p:nvSpPr>
          <p:cNvPr id="17" name="텍스트 개체 틀 4">
            <a:extLst>
              <a:ext uri="{FF2B5EF4-FFF2-40B4-BE49-F238E27FC236}">
                <a16:creationId xmlns:a16="http://schemas.microsoft.com/office/drawing/2014/main" id="{B8156EBB-E369-480E-BD8B-96B04135462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8" name="직사각형 17">
            <a:extLst>
              <a:ext uri="{FF2B5EF4-FFF2-40B4-BE49-F238E27FC236}">
                <a16:creationId xmlns:a16="http://schemas.microsoft.com/office/drawing/2014/main" id="{7CEC5686-96A8-4910-ADAA-50CEC208B758}"/>
              </a:ext>
            </a:extLst>
          </p:cNvPr>
          <p:cNvSpPr/>
          <p:nvPr/>
        </p:nvSpPr>
        <p:spPr>
          <a:xfrm>
            <a:off x="5554728" y="312426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([[[[4],[3]],[[2],[1]]]],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601682"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054293"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601682"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054293"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506903" y="270757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506903"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601682"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054293"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506903"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106551"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559161"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10655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55916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011771"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011771"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10655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55916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011771"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7611419"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064030"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7611419"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064030"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516640"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516640"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7611419"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064030"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516640" y="3612791"/>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113889" y="2722746"/>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([[[[1],[2]],[[3],[4]]]],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545341" y="3160187"/>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717449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00826" y="838288"/>
            <a:ext cx="8307766" cy="1114088"/>
          </a:xfrm>
          <a:prstGeom prst="rect">
            <a:avLst/>
          </a:prstGeom>
          <a:solidFill>
            <a:srgbClr val="E2E2F6"/>
          </a:solidFill>
        </p:spPr>
        <p:txBody>
          <a:bodyPr wrap="square">
            <a:spAutoFit/>
          </a:bodyPr>
          <a:lstStyle/>
          <a:p>
            <a:r>
              <a:rPr lang="en-US" altLang="ko-KR" sz="1328">
                <a:latin typeface="Consolas" panose="020B0609020204030204" pitchFamily="49" charset="0"/>
              </a:rPr>
              <a:t>image = np.arange(16).reshape(1,4,4,1)</a:t>
            </a:r>
          </a:p>
          <a:p>
            <a:r>
              <a:rPr lang="en-US" altLang="ko-KR" sz="1328">
                <a:latin typeface="Consolas" panose="020B0609020204030204" pitchFamily="49" charset="0"/>
              </a:rPr>
              <a:t>image = tf.constant(image, dtype=np.float32)</a:t>
            </a:r>
          </a:p>
          <a:p>
            <a:r>
              <a:rPr lang="en-US" altLang="ko-KR" sz="1328">
                <a:latin typeface="Consolas" panose="020B0609020204030204" pitchFamily="49" charset="0"/>
              </a:rPr>
              <a:t>pool = tf.keras.layers.MaxPool2D(pool_size=(2,2), strides=2, padding='valid')(image)</a:t>
            </a:r>
          </a:p>
          <a:p>
            <a:r>
              <a:rPr lang="en-US" altLang="ko-KR" sz="1328">
                <a:latin typeface="Consolas" panose="020B0609020204030204" pitchFamily="49" charset="0"/>
              </a:rPr>
              <a:t>print(pool.shape)</a:t>
            </a:r>
          </a:p>
          <a:p>
            <a:r>
              <a:rPr lang="en-US" altLang="ko-KR" sz="1328">
                <a:latin typeface="Consolas" panose="020B0609020204030204" pitchFamily="49" charset="0"/>
              </a:rPr>
              <a:t>print(pool.numpy())</a:t>
            </a:r>
          </a:p>
        </p:txBody>
      </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직사각형 3">
            <a:extLst>
              <a:ext uri="{FF2B5EF4-FFF2-40B4-BE49-F238E27FC236}">
                <a16:creationId xmlns:a16="http://schemas.microsoft.com/office/drawing/2014/main" id="{8C47F1AF-8988-4696-81E4-B523730F6D23}"/>
              </a:ext>
            </a:extLst>
          </p:cNvPr>
          <p:cNvSpPr/>
          <p:nvPr/>
        </p:nvSpPr>
        <p:spPr>
          <a:xfrm>
            <a:off x="3368824"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90EB79F-F87A-429F-A24B-1454D040881F}"/>
              </a:ext>
            </a:extLst>
          </p:cNvPr>
          <p:cNvSpPr/>
          <p:nvPr/>
        </p:nvSpPr>
        <p:spPr>
          <a:xfrm>
            <a:off x="3764868"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BE09282-2119-4D79-B609-E8700FDAF09F}"/>
              </a:ext>
            </a:extLst>
          </p:cNvPr>
          <p:cNvSpPr/>
          <p:nvPr/>
        </p:nvSpPr>
        <p:spPr>
          <a:xfrm>
            <a:off x="4160912"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A3D53377-7D09-4865-953F-221FC83BB443}"/>
              </a:ext>
            </a:extLst>
          </p:cNvPr>
          <p:cNvSpPr/>
          <p:nvPr/>
        </p:nvSpPr>
        <p:spPr>
          <a:xfrm>
            <a:off x="4556956"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6DA52AF-8E44-48B8-9D77-95E041ED135E}"/>
              </a:ext>
            </a:extLst>
          </p:cNvPr>
          <p:cNvSpPr/>
          <p:nvPr/>
        </p:nvSpPr>
        <p:spPr>
          <a:xfrm>
            <a:off x="3368824"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809AA0E-BDD7-458C-B314-F233CFA30384}"/>
              </a:ext>
            </a:extLst>
          </p:cNvPr>
          <p:cNvSpPr/>
          <p:nvPr/>
        </p:nvSpPr>
        <p:spPr>
          <a:xfrm>
            <a:off x="3764868"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EFC4A4C7-57BE-433C-8521-2F5A9F727D3E}"/>
              </a:ext>
            </a:extLst>
          </p:cNvPr>
          <p:cNvSpPr/>
          <p:nvPr/>
        </p:nvSpPr>
        <p:spPr>
          <a:xfrm>
            <a:off x="4160912"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F5BAAA93-CA4E-4023-B6E7-9533CD22AB96}"/>
              </a:ext>
            </a:extLst>
          </p:cNvPr>
          <p:cNvSpPr/>
          <p:nvPr/>
        </p:nvSpPr>
        <p:spPr>
          <a:xfrm>
            <a:off x="4556956"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5C194B8-4892-48F1-9879-7BD35BADC58A}"/>
              </a:ext>
            </a:extLst>
          </p:cNvPr>
          <p:cNvSpPr/>
          <p:nvPr/>
        </p:nvSpPr>
        <p:spPr>
          <a:xfrm>
            <a:off x="3368824"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A6B2F6B-4FEC-4282-BE00-849EB1990CDE}"/>
              </a:ext>
            </a:extLst>
          </p:cNvPr>
          <p:cNvSpPr/>
          <p:nvPr/>
        </p:nvSpPr>
        <p:spPr>
          <a:xfrm>
            <a:off x="3764868"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999836D-0DDC-4A76-8C19-E7D02F9D9D3F}"/>
              </a:ext>
            </a:extLst>
          </p:cNvPr>
          <p:cNvSpPr/>
          <p:nvPr/>
        </p:nvSpPr>
        <p:spPr>
          <a:xfrm>
            <a:off x="4160912"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DFDE540-BAD1-4BBD-9037-7F2781B1CB43}"/>
              </a:ext>
            </a:extLst>
          </p:cNvPr>
          <p:cNvSpPr/>
          <p:nvPr/>
        </p:nvSpPr>
        <p:spPr>
          <a:xfrm>
            <a:off x="4556956"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E5D539C-08E4-480C-BFF4-73159EE8059A}"/>
              </a:ext>
            </a:extLst>
          </p:cNvPr>
          <p:cNvSpPr/>
          <p:nvPr/>
        </p:nvSpPr>
        <p:spPr>
          <a:xfrm>
            <a:off x="3368824"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CFA039A-6C09-4BD6-98C3-781D0882D159}"/>
              </a:ext>
            </a:extLst>
          </p:cNvPr>
          <p:cNvSpPr/>
          <p:nvPr/>
        </p:nvSpPr>
        <p:spPr>
          <a:xfrm>
            <a:off x="3764868"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C9779E9-9265-4224-9E77-5441BFFB3593}"/>
              </a:ext>
            </a:extLst>
          </p:cNvPr>
          <p:cNvSpPr/>
          <p:nvPr/>
        </p:nvSpPr>
        <p:spPr>
          <a:xfrm>
            <a:off x="4160912"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8C5012C-4F0E-4615-9556-617EAE880958}"/>
              </a:ext>
            </a:extLst>
          </p:cNvPr>
          <p:cNvSpPr/>
          <p:nvPr/>
        </p:nvSpPr>
        <p:spPr>
          <a:xfrm>
            <a:off x="4556956"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F426AEDD-AADC-4417-A1F5-D39C7A26057B}"/>
              </a:ext>
            </a:extLst>
          </p:cNvPr>
          <p:cNvGrpSpPr/>
          <p:nvPr/>
        </p:nvGrpSpPr>
        <p:grpSpPr>
          <a:xfrm>
            <a:off x="3368824" y="2382317"/>
            <a:ext cx="792088" cy="792088"/>
            <a:chOff x="5680265" y="2672916"/>
            <a:chExt cx="792088" cy="792088"/>
          </a:xfrm>
        </p:grpSpPr>
        <p:sp>
          <p:nvSpPr>
            <p:cNvPr id="44" name="직사각형 43">
              <a:extLst>
                <a:ext uri="{FF2B5EF4-FFF2-40B4-BE49-F238E27FC236}">
                  <a16:creationId xmlns:a16="http://schemas.microsoft.com/office/drawing/2014/main" id="{B82B5104-C2A8-4CC5-80F1-D5CB0CC8C2B2}"/>
                </a:ext>
              </a:extLst>
            </p:cNvPr>
            <p:cNvSpPr/>
            <p:nvPr/>
          </p:nvSpPr>
          <p:spPr>
            <a:xfrm>
              <a:off x="5680265"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A243F76-13FB-4F7E-862F-E2BC7ADE5171}"/>
                </a:ext>
              </a:extLst>
            </p:cNvPr>
            <p:cNvSpPr/>
            <p:nvPr/>
          </p:nvSpPr>
          <p:spPr>
            <a:xfrm>
              <a:off x="6076309"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994E762-216B-4F27-A57D-54D41AF804EB}"/>
                </a:ext>
              </a:extLst>
            </p:cNvPr>
            <p:cNvSpPr/>
            <p:nvPr/>
          </p:nvSpPr>
          <p:spPr>
            <a:xfrm>
              <a:off x="5680265"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25A1748-FED2-4174-9FE4-9837EC72E09A}"/>
                </a:ext>
              </a:extLst>
            </p:cNvPr>
            <p:cNvSpPr/>
            <p:nvPr/>
          </p:nvSpPr>
          <p:spPr>
            <a:xfrm>
              <a:off x="6076309"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grpSp>
      <p:sp>
        <p:nvSpPr>
          <p:cNvPr id="58" name="직사각형 57">
            <a:extLst>
              <a:ext uri="{FF2B5EF4-FFF2-40B4-BE49-F238E27FC236}">
                <a16:creationId xmlns:a16="http://schemas.microsoft.com/office/drawing/2014/main" id="{70CE5302-3BE4-4F49-9E2A-EA4AEF5FDB9E}"/>
              </a:ext>
            </a:extLst>
          </p:cNvPr>
          <p:cNvSpPr/>
          <p:nvPr/>
        </p:nvSpPr>
        <p:spPr>
          <a:xfrm>
            <a:off x="5817096"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762E38-2552-4605-9924-CADBA9154FAD}"/>
              </a:ext>
            </a:extLst>
          </p:cNvPr>
          <p:cNvSpPr/>
          <p:nvPr/>
        </p:nvSpPr>
        <p:spPr>
          <a:xfrm>
            <a:off x="6213140"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FBC42DE-8F5C-486D-8FD5-B6F47DE09ECA}"/>
              </a:ext>
            </a:extLst>
          </p:cNvPr>
          <p:cNvSpPr/>
          <p:nvPr/>
        </p:nvSpPr>
        <p:spPr>
          <a:xfrm>
            <a:off x="5817096"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414DC60-1DF6-436F-B3A1-2C3F0E12B977}"/>
              </a:ext>
            </a:extLst>
          </p:cNvPr>
          <p:cNvSpPr/>
          <p:nvPr/>
        </p:nvSpPr>
        <p:spPr>
          <a:xfrm>
            <a:off x="6213140"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9404845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2340192"/>
          </a:xfrm>
          <a:prstGeom prst="rect">
            <a:avLst/>
          </a:prstGeom>
          <a:solidFill>
            <a:srgbClr val="E2E2F6"/>
          </a:solidFill>
        </p:spPr>
        <p:txBody>
          <a:bodyPr wrap="square">
            <a:spAutoFit/>
          </a:bodyPr>
          <a:lstStyle/>
          <a:p>
            <a:r>
              <a:rPr lang="en-US" altLang="ko-KR" sz="1328" err="1">
                <a:latin typeface="Consolas" panose="020B0609020204030204" pitchFamily="49" charset="0"/>
              </a:rPr>
              <a:t>mnist</a:t>
            </a:r>
            <a:r>
              <a:rPr lang="en-US" altLang="ko-KR" sz="1328">
                <a:latin typeface="Consolas" panose="020B0609020204030204" pitchFamily="49" charset="0"/>
              </a:rPr>
              <a:t> = </a:t>
            </a:r>
            <a:r>
              <a:rPr lang="en-US" altLang="ko-KR" sz="1328" err="1">
                <a:latin typeface="Consolas" panose="020B0609020204030204" pitchFamily="49" charset="0"/>
              </a:rPr>
              <a:t>keras.datasets.mnist</a:t>
            </a:r>
            <a:endParaRPr lang="en-US" altLang="ko-KR" sz="1328">
              <a:latin typeface="Consolas" panose="020B0609020204030204" pitchFamily="49" charset="0"/>
            </a:endParaRPr>
          </a:p>
          <a:p>
            <a:r>
              <a:rPr lang="en-US" altLang="ko-KR" sz="1328" err="1">
                <a:latin typeface="Consolas" panose="020B0609020204030204" pitchFamily="49" charset="0"/>
              </a:rPr>
              <a:t>class_names</a:t>
            </a:r>
            <a:r>
              <a:rPr lang="en-US" altLang="ko-KR" sz="1328">
                <a:latin typeface="Consolas" panose="020B0609020204030204" pitchFamily="49" charset="0"/>
              </a:rPr>
              <a:t> = ['0','1','2','3','4','5','6','7','8','9']</a:t>
            </a:r>
          </a:p>
          <a:p>
            <a:endParaRPr lang="en-US" altLang="ko-KR" sz="1328">
              <a:latin typeface="Consolas" panose="020B0609020204030204" pitchFamily="49" charset="0"/>
            </a:endParaRPr>
          </a:p>
          <a:p>
            <a:r>
              <a:rPr lang="en-US" altLang="ko-KR" sz="1328">
                <a:latin typeface="Consolas" panose="020B0609020204030204" pitchFamily="49" charset="0"/>
              </a:rPr>
              <a:t>(</a:t>
            </a:r>
            <a:r>
              <a:rPr lang="en-US" altLang="ko-KR" sz="1328" err="1">
                <a:latin typeface="Consolas" panose="020B0609020204030204" pitchFamily="49" charset="0"/>
              </a:rPr>
              <a:t>train_images</a:t>
            </a:r>
            <a:r>
              <a:rPr lang="en-US" altLang="ko-KR" sz="1328">
                <a:latin typeface="Consolas" panose="020B0609020204030204" pitchFamily="49" charset="0"/>
              </a:rPr>
              <a:t>, </a:t>
            </a:r>
            <a:r>
              <a:rPr lang="en-US" altLang="ko-KR" sz="1328" err="1">
                <a:latin typeface="Consolas" panose="020B0609020204030204" pitchFamily="49" charset="0"/>
              </a:rPr>
              <a:t>train_labels</a:t>
            </a:r>
            <a:r>
              <a:rPr lang="en-US" altLang="ko-KR" sz="1328">
                <a:latin typeface="Consolas" panose="020B0609020204030204" pitchFamily="49" charset="0"/>
              </a:rPr>
              <a:t>), (</a:t>
            </a:r>
            <a:r>
              <a:rPr lang="en-US" altLang="ko-KR" sz="1328" err="1">
                <a:latin typeface="Consolas" panose="020B0609020204030204" pitchFamily="49" charset="0"/>
              </a:rPr>
              <a:t>test_images</a:t>
            </a:r>
            <a:r>
              <a:rPr lang="en-US" altLang="ko-KR" sz="1328">
                <a:latin typeface="Consolas" panose="020B0609020204030204" pitchFamily="49" charset="0"/>
              </a:rPr>
              <a:t>, </a:t>
            </a:r>
            <a:r>
              <a:rPr lang="en-US" altLang="ko-KR" sz="1328" err="1">
                <a:latin typeface="Consolas" panose="020B0609020204030204" pitchFamily="49" charset="0"/>
              </a:rPr>
              <a:t>test_labels</a:t>
            </a:r>
            <a:r>
              <a:rPr lang="en-US" altLang="ko-KR" sz="1328">
                <a:latin typeface="Consolas" panose="020B0609020204030204" pitchFamily="49" charset="0"/>
              </a:rPr>
              <a:t>) = </a:t>
            </a:r>
            <a:r>
              <a:rPr lang="en-US" altLang="ko-KR" sz="1328" err="1">
                <a:latin typeface="Consolas" panose="020B0609020204030204" pitchFamily="49" charset="0"/>
              </a:rPr>
              <a:t>mnist.load_data</a:t>
            </a:r>
            <a:r>
              <a:rPr lang="en-US" altLang="ko-KR" sz="1328">
                <a:latin typeface="Consolas" panose="020B0609020204030204" pitchFamily="49" charset="0"/>
              </a:rPr>
              <a:t>()</a:t>
            </a:r>
          </a:p>
          <a:p>
            <a:endParaRPr lang="en-US" altLang="ko-KR" sz="1328">
              <a:latin typeface="Consolas" panose="020B0609020204030204" pitchFamily="49" charset="0"/>
            </a:endParaRPr>
          </a:p>
          <a:p>
            <a:r>
              <a:rPr lang="en-US" altLang="ko-KR" sz="1328" err="1">
                <a:latin typeface="Consolas" panose="020B0609020204030204" pitchFamily="49" charset="0"/>
              </a:rPr>
              <a:t>train_images</a:t>
            </a:r>
            <a:r>
              <a:rPr lang="en-US" altLang="ko-KR" sz="1328">
                <a:latin typeface="Consolas" panose="020B0609020204030204" pitchFamily="49" charset="0"/>
              </a:rPr>
              <a:t> = </a:t>
            </a:r>
            <a:r>
              <a:rPr lang="en-US" altLang="ko-KR" sz="1328" err="1">
                <a:latin typeface="Consolas" panose="020B0609020204030204" pitchFamily="49" charset="0"/>
              </a:rPr>
              <a:t>train_images.astype</a:t>
            </a:r>
            <a:r>
              <a:rPr lang="en-US" altLang="ko-KR" sz="1328">
                <a:latin typeface="Consolas" panose="020B0609020204030204" pitchFamily="49" charset="0"/>
              </a:rPr>
              <a:t>(np.float32) / 255.</a:t>
            </a:r>
          </a:p>
          <a:p>
            <a:r>
              <a:rPr lang="en-US" altLang="ko-KR" sz="1328" err="1">
                <a:latin typeface="Consolas" panose="020B0609020204030204" pitchFamily="49" charset="0"/>
              </a:rPr>
              <a:t>test_images</a:t>
            </a:r>
            <a:r>
              <a:rPr lang="en-US" altLang="ko-KR" sz="1328">
                <a:latin typeface="Consolas" panose="020B0609020204030204" pitchFamily="49" charset="0"/>
              </a:rPr>
              <a:t> = </a:t>
            </a:r>
            <a:r>
              <a:rPr lang="en-US" altLang="ko-KR" sz="1328" err="1">
                <a:latin typeface="Consolas" panose="020B0609020204030204" pitchFamily="49" charset="0"/>
              </a:rPr>
              <a:t>test_images.astype</a:t>
            </a:r>
            <a:r>
              <a:rPr lang="en-US" altLang="ko-KR" sz="1328">
                <a:latin typeface="Consolas" panose="020B0609020204030204" pitchFamily="49" charset="0"/>
              </a:rPr>
              <a:t>(np.float32) / 255.</a:t>
            </a:r>
          </a:p>
          <a:p>
            <a:endParaRPr lang="en-US" altLang="ko-KR" sz="1328">
              <a:latin typeface="Consolas" panose="020B0609020204030204" pitchFamily="49" charset="0"/>
            </a:endParaRPr>
          </a:p>
          <a:p>
            <a:r>
              <a:rPr lang="en-US" altLang="ko-KR" sz="1328" err="1">
                <a:latin typeface="Consolas" panose="020B0609020204030204" pitchFamily="49" charset="0"/>
              </a:rPr>
              <a:t>img</a:t>
            </a:r>
            <a:r>
              <a:rPr lang="en-US" altLang="ko-KR" sz="1328">
                <a:latin typeface="Consolas" panose="020B0609020204030204" pitchFamily="49" charset="0"/>
              </a:rPr>
              <a:t> = </a:t>
            </a:r>
            <a:r>
              <a:rPr lang="en-US" altLang="ko-KR" sz="1328" err="1">
                <a:latin typeface="Consolas" panose="020B0609020204030204" pitchFamily="49" charset="0"/>
              </a:rPr>
              <a:t>train_images</a:t>
            </a:r>
            <a:r>
              <a:rPr lang="en-US" altLang="ko-KR" sz="1328">
                <a:latin typeface="Consolas" panose="020B0609020204030204" pitchFamily="49" charset="0"/>
              </a:rPr>
              <a:t>[0]</a:t>
            </a:r>
          </a:p>
          <a:p>
            <a:r>
              <a:rPr lang="en-US" altLang="ko-KR" sz="1328" err="1">
                <a:latin typeface="Consolas" panose="020B0609020204030204" pitchFamily="49" charset="0"/>
              </a:rPr>
              <a:t>plt.imshow</a:t>
            </a:r>
            <a:r>
              <a:rPr lang="en-US" altLang="ko-KR" sz="1328">
                <a:latin typeface="Consolas" panose="020B0609020204030204" pitchFamily="49" charset="0"/>
              </a:rPr>
              <a:t>( </a:t>
            </a:r>
            <a:r>
              <a:rPr lang="en-US" altLang="ko-KR" sz="1328" err="1">
                <a:latin typeface="Consolas" panose="020B0609020204030204" pitchFamily="49" charset="0"/>
              </a:rPr>
              <a:t>img</a:t>
            </a:r>
            <a:r>
              <a:rPr lang="en-US" altLang="ko-KR" sz="1328">
                <a:latin typeface="Consolas" panose="020B0609020204030204" pitchFamily="49" charset="0"/>
              </a:rPr>
              <a:t>, </a:t>
            </a:r>
            <a:r>
              <a:rPr lang="en-US" altLang="ko-KR" sz="1328" err="1">
                <a:latin typeface="Consolas" panose="020B0609020204030204" pitchFamily="49" charset="0"/>
              </a:rPr>
              <a:t>cmap</a:t>
            </a:r>
            <a:r>
              <a:rPr lang="en-US" altLang="ko-KR" sz="1328">
                <a:latin typeface="Consolas" panose="020B0609020204030204" pitchFamily="49" charset="0"/>
              </a:rPr>
              <a:t>='gray')</a:t>
            </a:r>
          </a:p>
          <a:p>
            <a:r>
              <a:rPr lang="en-US" altLang="ko-KR" sz="1328" err="1">
                <a:latin typeface="Consolas" panose="020B0609020204030204" pitchFamily="49" charset="0"/>
              </a:rPr>
              <a:t>plt.show</a:t>
            </a:r>
            <a:r>
              <a:rPr lang="en-US" altLang="ko-KR" sz="1328">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1" y="3922715"/>
            <a:ext cx="2268274"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D202C854-1D6C-4DBC-8639-823922A18A32}"/>
              </a:ext>
            </a:extLst>
          </p:cNvPr>
          <p:cNvSpPr>
            <a:spLocks noGrp="1"/>
          </p:cNvSpPr>
          <p:nvPr>
            <p:ph type="body" sz="quarter" idx="19"/>
          </p:nvPr>
        </p:nvSpPr>
        <p:spPr/>
        <p:txBody>
          <a:bodyPr/>
          <a:lstStyle/>
          <a:p>
            <a:r>
              <a:rPr lang="en-US" altLang="ko-KR"/>
              <a:t>Loading MNIST Data</a:t>
            </a:r>
            <a:endParaRPr lang="ko-KR" altLang="en-US"/>
          </a:p>
        </p:txBody>
      </p:sp>
      <p:sp>
        <p:nvSpPr>
          <p:cNvPr id="8" name="텍스트 개체 틀 4">
            <a:extLst>
              <a:ext uri="{FF2B5EF4-FFF2-40B4-BE49-F238E27FC236}">
                <a16:creationId xmlns:a16="http://schemas.microsoft.com/office/drawing/2014/main" id="{9AC5A368-0900-46EE-93A1-266AC07F5F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6346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595540" y="928051"/>
            <a:ext cx="8307766" cy="2677656"/>
          </a:xfrm>
          <a:prstGeom prst="rect">
            <a:avLst/>
          </a:prstGeom>
          <a:solidFill>
            <a:srgbClr val="E2E2F6"/>
          </a:solidFill>
        </p:spPr>
        <p:txBody>
          <a:bodyPr wrap="square">
            <a:spAutoFit/>
          </a:bodyPr>
          <a:lstStyle/>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img.reshape</a:t>
            </a:r>
            <a:r>
              <a:rPr lang="en-US" altLang="ko-KR" sz="1400">
                <a:latin typeface="Consolas" panose="020B0609020204030204" pitchFamily="49" charset="0"/>
              </a:rPr>
              <a:t>(-1,28,28,1)</a:t>
            </a:r>
          </a:p>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tf.convert_to_tensor</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weight.</a:t>
            </a:r>
            <a:r>
              <a:rPr lang="en-US" altLang="ko-KR" sz="1400">
                <a:latin typeface="Consolas" panose="020B0609020204030204" pitchFamily="49" charset="0"/>
              </a:rPr>
              <a:t>shape",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keras.initializers.RandomNormal</a:t>
            </a:r>
            <a:r>
              <a:rPr lang="en-US" altLang="ko-KR" sz="1400">
                <a:latin typeface="Consolas" panose="020B0609020204030204" pitchFamily="49" charset="0"/>
              </a:rPr>
              <a:t>(</a:t>
            </a:r>
            <a:r>
              <a:rPr lang="en-US" altLang="ko-KR" sz="1400" err="1">
                <a:latin typeface="Consolas" panose="020B0609020204030204" pitchFamily="49" charset="0"/>
              </a:rPr>
              <a:t>stddev</a:t>
            </a:r>
            <a:r>
              <a:rPr lang="en-US" altLang="ko-KR" sz="1400">
                <a:latin typeface="Consolas" panose="020B0609020204030204" pitchFamily="49" charset="0"/>
              </a:rPr>
              <a:t>=0.01)</a:t>
            </a:r>
          </a:p>
          <a:p>
            <a:r>
              <a:rPr lang="en-US" altLang="ko-KR" sz="1400">
                <a:latin typeface="Consolas" panose="020B0609020204030204" pitchFamily="49" charset="0"/>
              </a:rPr>
              <a:t>conv2d = keras.layers.Conv2D(filters=5, </a:t>
            </a:r>
            <a:r>
              <a:rPr lang="en-US" altLang="ko-KR" sz="1400" err="1">
                <a:latin typeface="Consolas" panose="020B0609020204030204" pitchFamily="49" charset="0"/>
              </a:rPr>
              <a:t>kernel_size</a:t>
            </a:r>
            <a:r>
              <a:rPr lang="en-US" altLang="ko-KR" sz="1400">
                <a:latin typeface="Consolas" panose="020B0609020204030204" pitchFamily="49" charset="0"/>
              </a:rPr>
              <a:t>=3, padding='valid', </a:t>
            </a:r>
          </a:p>
          <a:p>
            <a:r>
              <a:rPr lang="en-US" altLang="ko-KR" sz="1400">
                <a:latin typeface="Consolas" panose="020B0609020204030204" pitchFamily="49" charset="0"/>
              </a:rPr>
              <a:t>                             kernel</a:t>
            </a:r>
            <a:r>
              <a:rPr lang="en-US" altLang="ko-KR" sz="1400" err="1">
                <a:latin typeface="Consolas" panose="020B0609020204030204" pitchFamily="49" charset="0"/>
              </a:rPr>
              <a:t>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(26,26),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37763" y="3903953"/>
            <a:ext cx="3430747" cy="617990"/>
          </a:xfrm>
          <a:prstGeom prst="rect">
            <a:avLst/>
          </a:prstGeom>
          <a:noFill/>
        </p:spPr>
        <p:txBody>
          <a:bodyPr wrap="none" rtlCol="0">
            <a:spAutoFit/>
          </a:bodyPr>
          <a:lstStyle/>
          <a:p>
            <a:r>
              <a:rPr lang="en-US" altLang="ko-KR" sz="1708" err="1">
                <a:latin typeface="Consolas" panose="020B0609020204030204" pitchFamily="49" charset="0"/>
              </a:rPr>
              <a:t>weight.</a:t>
            </a:r>
            <a:r>
              <a:rPr lang="en-US" altLang="ko-KR" sz="1708">
                <a:latin typeface="Consolas" panose="020B0609020204030204" pitchFamily="49" charset="0"/>
              </a:rPr>
              <a:t>shape (3, 3, 1, 5)</a:t>
            </a:r>
          </a:p>
          <a:p>
            <a:r>
              <a:rPr lang="en-US" altLang="ko-KR" sz="1708">
                <a:latin typeface="Consolas" panose="020B0609020204030204" pitchFamily="49" charset="0"/>
              </a:rPr>
              <a:t>conv2d.shape (1, 26, 26,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B1EA5120-68B1-4166-A67C-A6B32BBEA43E}"/>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90B2699B-6F0D-4CED-B31E-C84C7410908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2050" name="Picture 2">
            <a:extLst>
              <a:ext uri="{FF2B5EF4-FFF2-40B4-BE49-F238E27FC236}">
                <a16:creationId xmlns:a16="http://schemas.microsoft.com/office/drawing/2014/main" id="{2309945D-03F1-4825-B7EB-FA81A0996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695" y="4761148"/>
            <a:ext cx="4830015" cy="1188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56427" y="1088740"/>
            <a:ext cx="8593146" cy="1384995"/>
          </a:xfrm>
          <a:prstGeom prst="rect">
            <a:avLst/>
          </a:prstGeom>
          <a:solidFill>
            <a:srgbClr val="E2E2F6"/>
          </a:solidFill>
        </p:spPr>
        <p:txBody>
          <a:bodyPr wrap="square">
            <a:spAutoFit/>
          </a:bodyPr>
          <a:lstStyle/>
          <a:p>
            <a:r>
              <a:rPr lang="en-US" altLang="ko-KR" sz="1400">
                <a:latin typeface="Consolas" panose="020B0609020204030204" pitchFamily="49" charset="0"/>
              </a:rPr>
              <a:t>pool = keras.layers.MaxPool2D(</a:t>
            </a:r>
            <a:r>
              <a:rPr lang="en-US" altLang="ko-KR" sz="1400" err="1">
                <a:latin typeface="Consolas" panose="020B0609020204030204" pitchFamily="49" charset="0"/>
              </a:rPr>
              <a:t>pool_size</a:t>
            </a:r>
            <a:r>
              <a:rPr lang="en-US" altLang="ko-KR" sz="1400">
                <a:latin typeface="Consolas" panose="020B0609020204030204" pitchFamily="49" charset="0"/>
              </a:rPr>
              <a:t>=(2,2), strides=(2,2), padding='valid')(conv2d)</a:t>
            </a:r>
          </a:p>
          <a:p>
            <a:r>
              <a:rPr lang="en-US" altLang="ko-KR" sz="1400">
                <a:latin typeface="Consolas" panose="020B0609020204030204" pitchFamily="49" charset="0"/>
              </a:rPr>
              <a:t>print(</a:t>
            </a:r>
            <a:r>
              <a:rPr lang="en-US" altLang="ko-KR" sz="1400" err="1">
                <a:latin typeface="Consolas" panose="020B0609020204030204" pitchFamily="49" charset="0"/>
              </a:rPr>
              <a:t>pool.shape</a:t>
            </a:r>
            <a:r>
              <a:rPr lang="en-US" altLang="ko-KR" sz="1400">
                <a:latin typeface="Consolas" panose="020B0609020204030204" pitchFamily="49" charset="0"/>
              </a:rPr>
              <a:t>)</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(pool,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(13,13),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862057" y="2657308"/>
            <a:ext cx="1867819" cy="355162"/>
          </a:xfrm>
          <a:prstGeom prst="rect">
            <a:avLst/>
          </a:prstGeom>
          <a:noFill/>
        </p:spPr>
        <p:txBody>
          <a:bodyPr wrap="none" rtlCol="0">
            <a:spAutoFit/>
          </a:bodyPr>
          <a:lstStyle/>
          <a:p>
            <a:r>
              <a:rPr lang="en-US" altLang="ko-KR" sz="1708">
                <a:latin typeface="Consolas" panose="020B0609020204030204" pitchFamily="49" charset="0"/>
              </a:rPr>
              <a:t>(1, 13, 13, 5)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D287FC90-64AB-42A8-9E9E-472FC260E6E9}"/>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3C15792F-A66F-4AF0-B2C4-DEFB8E68EA7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3074" name="Picture 2">
            <a:extLst>
              <a:ext uri="{FF2B5EF4-FFF2-40B4-BE49-F238E27FC236}">
                <a16:creationId xmlns:a16="http://schemas.microsoft.com/office/drawing/2014/main" id="{8E289FB7-F367-4F0F-BC03-50111EE23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659" y="3872767"/>
            <a:ext cx="5663091" cy="1384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extBox 466">
            <a:extLst>
              <a:ext uri="{FF2B5EF4-FFF2-40B4-BE49-F238E27FC236}">
                <a16:creationId xmlns:a16="http://schemas.microsoft.com/office/drawing/2014/main" id="{6D746CEB-22C6-4D9F-84EF-54AE6F66BE3F}"/>
              </a:ext>
            </a:extLst>
          </p:cNvPr>
          <p:cNvSpPr txBox="1"/>
          <p:nvPr/>
        </p:nvSpPr>
        <p:spPr>
          <a:xfrm>
            <a:off x="1122397"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2950303"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374702"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5734315"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7921702" y="3928859"/>
            <a:ext cx="1890261" cy="296684"/>
          </a:xfrm>
          <a:prstGeom prst="rect">
            <a:avLst/>
          </a:prstGeom>
          <a:noFill/>
        </p:spPr>
        <p:txBody>
          <a:bodyPr wrap="none" rtlCol="0">
            <a:spAutoFit/>
          </a:bodyPr>
          <a:lstStyle/>
          <a:p>
            <a:pPr algn="l"/>
            <a:r>
              <a:rPr lang="en-US" altLang="ko-KR" sz="1328">
                <a:latin typeface="+mj-ea"/>
                <a:ea typeface="+mj-ea"/>
              </a:rPr>
              <a:t>Gaussian connections</a:t>
            </a:r>
            <a:endParaRPr lang="ko-KR" altLang="en-US" sz="1328">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28157" y="1721012"/>
            <a:ext cx="1633076"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LeCun</a:t>
            </a:r>
            <a:r>
              <a:rPr lang="en-US" altLang="ko-KR" sz="1328">
                <a:solidFill>
                  <a:srgbClr val="000000"/>
                </a:solidFill>
                <a:latin typeface="+mj-ea"/>
                <a:ea typeface="+mj-ea"/>
              </a:rPr>
              <a:t> et al. , 1998</a:t>
            </a:r>
            <a:endParaRPr lang="ko-KR" altLang="en-US" sz="1328">
              <a:solidFill>
                <a:srgbClr val="000000"/>
              </a:solidFill>
              <a:latin typeface="+mj-ea"/>
              <a:ea typeface="+mj-ea"/>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196457" y="3162276"/>
            <a:ext cx="1273414" cy="1493935"/>
          </a:xfrm>
          <a:prstGeom prst="rect">
            <a:avLst/>
          </a:prstGeom>
          <a:solidFill>
            <a:schemeClr val="bg1">
              <a:lumMod val="85000"/>
            </a:schemeClr>
          </a:solidFill>
        </p:spPr>
        <p:txBody>
          <a:bodyPr wrap="square" rtlCol="0">
            <a:spAutoFit/>
          </a:bodyPr>
          <a:lstStyle/>
          <a:p>
            <a:pPr algn="ctr"/>
            <a:r>
              <a:rPr lang="en-US" altLang="ko-KR" sz="9108" b="1">
                <a:latin typeface="Bradley Hand ITC" panose="03070402050302030203" pitchFamily="66" charset="0"/>
                <a:ea typeface="+mj-ea"/>
                <a:cs typeface="Aharoni" panose="020B0604020202020204" pitchFamily="2" charset="-79"/>
              </a:rPr>
              <a:t>A</a:t>
            </a:r>
            <a:endParaRPr lang="ko-KR" altLang="en-US" sz="9108" b="1">
              <a:latin typeface="Bradley Hand ITC" panose="03070402050302030203" pitchFamily="66" charset="0"/>
              <a:ea typeface="+mj-ea"/>
              <a:cs typeface="Aharoni" panose="020B0604020202020204" pitchFamily="2" charset="-79"/>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1940612" y="288993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059760" y="300908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178907" y="3128228"/>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298055" y="3247376"/>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417203" y="336652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536350" y="348567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058239" y="3878516"/>
            <a:ext cx="228763" cy="22876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 name="타원 6">
            <a:extLst>
              <a:ext uri="{FF2B5EF4-FFF2-40B4-BE49-F238E27FC236}">
                <a16:creationId xmlns:a16="http://schemas.microsoft.com/office/drawing/2014/main" id="{15DB7191-72CE-4644-A98F-71F0313B0657}"/>
              </a:ext>
            </a:extLst>
          </p:cNvPr>
          <p:cNvSpPr/>
          <p:nvPr/>
        </p:nvSpPr>
        <p:spPr>
          <a:xfrm>
            <a:off x="3245108" y="4194428"/>
            <a:ext cx="51744" cy="517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287003" y="3878516"/>
            <a:ext cx="1958105"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048706" y="3878516"/>
            <a:ext cx="2196402"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048706" y="4107280"/>
            <a:ext cx="2196402"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287003" y="4107280"/>
            <a:ext cx="1958105"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637079" y="3125308"/>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713725" y="3201956"/>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790373" y="3278603"/>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3867019" y="3355250"/>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3943668" y="3431897"/>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020314" y="3508545"/>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027493" y="3602092"/>
            <a:ext cx="1223461" cy="20008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257322" y="2441300"/>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343340" y="254503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452486" y="264751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538503" y="275125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628284" y="2851679"/>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714301" y="295541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4823447" y="305789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4909465" y="316163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4995302" y="3264030"/>
            <a:ext cx="793959" cy="822730"/>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378477" y="3672471"/>
            <a:ext cx="793959" cy="822730"/>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390981" y="3833512"/>
            <a:ext cx="1713835" cy="280276"/>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230843" y="2578696"/>
            <a:ext cx="1775344" cy="1779001"/>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5937777" y="4352837"/>
            <a:ext cx="13797" cy="1379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5735852" y="4258133"/>
            <a:ext cx="94818" cy="948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6823667" y="4206803"/>
            <a:ext cx="21448" cy="214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5827390" y="4217528"/>
            <a:ext cx="996278"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5730500" y="4217528"/>
            <a:ext cx="1093167"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5738355" y="4217528"/>
            <a:ext cx="1085311" cy="1330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5832627" y="4217528"/>
            <a:ext cx="991040" cy="13045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6766109" y="2369328"/>
            <a:ext cx="341057" cy="2254239"/>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472383" y="2452390"/>
            <a:ext cx="341057" cy="1735645"/>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122448" y="2457874"/>
            <a:ext cx="341057" cy="1457633"/>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006187" y="4185248"/>
            <a:ext cx="466797" cy="172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7700083" y="3858068"/>
            <a:ext cx="324176" cy="271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265378" y="3644348"/>
            <a:ext cx="316138" cy="1361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488719" y="2578696"/>
            <a:ext cx="703926" cy="2912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431057" y="2798036"/>
            <a:ext cx="628296" cy="506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239585" y="2772252"/>
            <a:ext cx="549744" cy="200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58442" y="2443351"/>
            <a:ext cx="829073" cy="501035"/>
          </a:xfrm>
          <a:prstGeom prst="rect">
            <a:avLst/>
          </a:prstGeom>
          <a:noFill/>
        </p:spPr>
        <p:txBody>
          <a:bodyPr wrap="none" rtlCol="0">
            <a:spAutoFit/>
          </a:bodyPr>
          <a:lstStyle/>
          <a:p>
            <a:pPr algn="l"/>
            <a:r>
              <a:rPr lang="en-US" altLang="ko-KR" sz="1328">
                <a:latin typeface="+mj-ea"/>
                <a:ea typeface="+mj-ea"/>
              </a:rPr>
              <a:t>INPUT</a:t>
            </a:r>
          </a:p>
          <a:p>
            <a:pPr algn="l"/>
            <a:r>
              <a:rPr lang="en-US" altLang="ko-KR" sz="1328">
                <a:latin typeface="+mj-ea"/>
                <a:ea typeface="+mj-ea"/>
              </a:rPr>
              <a:t>32x32x1</a:t>
            </a:r>
            <a:endParaRPr lang="ko-KR" altLang="en-US" sz="1328">
              <a:latin typeface="+mj-ea"/>
              <a:ea typeface="+mj-ea"/>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655498" y="2386495"/>
            <a:ext cx="1456617" cy="501035"/>
          </a:xfrm>
          <a:prstGeom prst="rect">
            <a:avLst/>
          </a:prstGeom>
          <a:noFill/>
        </p:spPr>
        <p:txBody>
          <a:bodyPr wrap="none" rtlCol="0">
            <a:spAutoFit/>
          </a:bodyPr>
          <a:lstStyle/>
          <a:p>
            <a:pPr algn="l"/>
            <a:r>
              <a:rPr lang="en-US" altLang="ko-KR" sz="1328">
                <a:latin typeface="+mj-ea"/>
                <a:ea typeface="+mj-ea"/>
              </a:rPr>
              <a:t>C1:feature maps</a:t>
            </a:r>
          </a:p>
          <a:p>
            <a:pPr algn="l"/>
            <a:r>
              <a:rPr lang="en-US" altLang="ko-KR" sz="1328">
                <a:latin typeface="+mj-ea"/>
                <a:ea typeface="+mj-ea"/>
              </a:rPr>
              <a:t>6@28x28</a:t>
            </a:r>
            <a:endParaRPr lang="ko-KR" altLang="en-US" sz="1328">
              <a:latin typeface="+mj-ea"/>
              <a:ea typeface="+mj-ea"/>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212029" y="2603661"/>
            <a:ext cx="961802" cy="501035"/>
          </a:xfrm>
          <a:prstGeom prst="rect">
            <a:avLst/>
          </a:prstGeom>
          <a:noFill/>
        </p:spPr>
        <p:txBody>
          <a:bodyPr wrap="none" rtlCol="0">
            <a:spAutoFit/>
          </a:bodyPr>
          <a:lstStyle/>
          <a:p>
            <a:pPr algn="l"/>
            <a:r>
              <a:rPr lang="en-US" altLang="ko-KR" sz="1328">
                <a:latin typeface="+mj-ea"/>
                <a:ea typeface="+mj-ea"/>
              </a:rPr>
              <a:t>S2: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6@14x14</a:t>
            </a:r>
            <a:endParaRPr lang="ko-KR" altLang="en-US" sz="1328">
              <a:latin typeface="+mj-ea"/>
              <a:ea typeface="+mj-ea"/>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3867019" y="1909778"/>
            <a:ext cx="1018227" cy="501035"/>
          </a:xfrm>
          <a:prstGeom prst="rect">
            <a:avLst/>
          </a:prstGeom>
          <a:noFill/>
        </p:spPr>
        <p:txBody>
          <a:bodyPr wrap="none" rtlCol="0">
            <a:spAutoFit/>
          </a:bodyPr>
          <a:lstStyle/>
          <a:p>
            <a:pPr algn="l"/>
            <a:r>
              <a:rPr lang="en-US" altLang="ko-KR" sz="1328">
                <a:latin typeface="+mj-ea"/>
                <a:ea typeface="+mj-ea"/>
              </a:rPr>
              <a:t>C3: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16@10x10</a:t>
            </a:r>
            <a:endParaRPr lang="ko-KR" altLang="en-US" sz="1328">
              <a:latin typeface="+mj-ea"/>
              <a:ea typeface="+mj-ea"/>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4985161" y="2083870"/>
            <a:ext cx="961802" cy="501035"/>
          </a:xfrm>
          <a:prstGeom prst="rect">
            <a:avLst/>
          </a:prstGeom>
          <a:noFill/>
        </p:spPr>
        <p:txBody>
          <a:bodyPr wrap="none" rtlCol="0">
            <a:spAutoFit/>
          </a:bodyPr>
          <a:lstStyle/>
          <a:p>
            <a:pPr algn="l"/>
            <a:r>
              <a:rPr lang="en-US" altLang="ko-KR" sz="1328">
                <a:latin typeface="+mj-ea"/>
                <a:ea typeface="+mj-ea"/>
              </a:rPr>
              <a:t>S4: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16@5x5</a:t>
            </a:r>
            <a:endParaRPr lang="ko-KR" altLang="en-US" sz="1328">
              <a:latin typeface="+mj-ea"/>
              <a:ea typeface="+mj-ea"/>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5974259" y="2350709"/>
            <a:ext cx="876715" cy="501035"/>
          </a:xfrm>
          <a:prstGeom prst="rect">
            <a:avLst/>
          </a:prstGeom>
          <a:noFill/>
        </p:spPr>
        <p:txBody>
          <a:bodyPr wrap="none" rtlCol="0">
            <a:spAutoFit/>
          </a:bodyPr>
          <a:lstStyle/>
          <a:p>
            <a:pPr algn="l"/>
            <a:r>
              <a:rPr lang="en-US" altLang="ko-KR" sz="1328">
                <a:latin typeface="+mj-ea"/>
                <a:ea typeface="+mj-ea"/>
              </a:rPr>
              <a:t>C5: layer</a:t>
            </a:r>
          </a:p>
          <a:p>
            <a:pPr algn="l"/>
            <a:r>
              <a:rPr lang="en-US" altLang="ko-KR" sz="1328">
                <a:latin typeface="+mj-ea"/>
                <a:ea typeface="+mj-ea"/>
              </a:rPr>
              <a:t>400</a:t>
            </a:r>
            <a:endParaRPr lang="ko-KR" altLang="en-US" sz="1328">
              <a:latin typeface="+mj-ea"/>
              <a:ea typeface="+mj-ea"/>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6867181" y="2387155"/>
            <a:ext cx="824969" cy="501035"/>
          </a:xfrm>
          <a:prstGeom prst="rect">
            <a:avLst/>
          </a:prstGeom>
          <a:noFill/>
        </p:spPr>
        <p:txBody>
          <a:bodyPr wrap="none" rtlCol="0">
            <a:spAutoFit/>
          </a:bodyPr>
          <a:lstStyle/>
          <a:p>
            <a:pPr algn="l"/>
            <a:r>
              <a:rPr lang="en-US" altLang="ko-KR" sz="1328">
                <a:latin typeface="+mj-ea"/>
                <a:ea typeface="+mj-ea"/>
              </a:rPr>
              <a:t>F6: layer</a:t>
            </a:r>
          </a:p>
          <a:p>
            <a:pPr algn="l"/>
            <a:r>
              <a:rPr lang="en-US" altLang="ko-KR" sz="1328">
                <a:latin typeface="+mj-ea"/>
                <a:ea typeface="+mj-ea"/>
              </a:rPr>
              <a:t>84</a:t>
            </a:r>
            <a:endParaRPr lang="ko-KR" altLang="en-US" sz="1328">
              <a:latin typeface="+mj-ea"/>
              <a:ea typeface="+mj-ea"/>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7777347" y="2317558"/>
            <a:ext cx="848309" cy="501035"/>
          </a:xfrm>
          <a:prstGeom prst="rect">
            <a:avLst/>
          </a:prstGeom>
          <a:noFill/>
        </p:spPr>
        <p:txBody>
          <a:bodyPr wrap="none" rtlCol="0">
            <a:spAutoFit/>
          </a:bodyPr>
          <a:lstStyle/>
          <a:p>
            <a:pPr algn="l"/>
            <a:r>
              <a:rPr lang="en-US" altLang="ko-KR" sz="1328">
                <a:latin typeface="+mj-ea"/>
                <a:ea typeface="+mj-ea"/>
              </a:rPr>
              <a:t>OUTPUT</a:t>
            </a:r>
          </a:p>
          <a:p>
            <a:pPr algn="l"/>
            <a:r>
              <a:rPr lang="en-US" altLang="ko-KR" sz="1328">
                <a:latin typeface="+mj-ea"/>
                <a:ea typeface="+mj-ea"/>
              </a:rPr>
              <a:t>26</a:t>
            </a:r>
            <a:endParaRPr lang="ko-KR" altLang="en-US" sz="1328">
              <a:latin typeface="+mj-ea"/>
              <a:ea typeface="+mj-ea"/>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325528" y="4406624"/>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498171" y="4682837"/>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735800" y="4185248"/>
            <a:ext cx="2742" cy="539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648653" y="3901628"/>
            <a:ext cx="0" cy="788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4953000" y="4074341"/>
            <a:ext cx="0" cy="668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209413" y="4313577"/>
            <a:ext cx="0" cy="4485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173009" y="4347986"/>
            <a:ext cx="0" cy="1184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7893563" y="4049408"/>
            <a:ext cx="0" cy="6358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486570" y="3726588"/>
            <a:ext cx="0" cy="235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21127" y="5811721"/>
            <a:ext cx="2242602" cy="501035"/>
          </a:xfrm>
          <a:prstGeom prst="rect">
            <a:avLst/>
          </a:prstGeom>
          <a:noFill/>
        </p:spPr>
        <p:txBody>
          <a:bodyPr wrap="none" rtlCol="0">
            <a:spAutoFit/>
          </a:bodyPr>
          <a:lstStyle/>
          <a:p>
            <a:pPr algn="l"/>
            <a:r>
              <a:rPr lang="en-US" altLang="ko-KR" sz="1328">
                <a:latin typeface="+mj-ea"/>
                <a:ea typeface="+mj-ea"/>
              </a:rPr>
              <a:t>Conv filters  5x5,  stride 1</a:t>
            </a:r>
          </a:p>
          <a:p>
            <a:pPr algn="l"/>
            <a:r>
              <a:rPr lang="en-US" altLang="ko-KR" sz="1328">
                <a:latin typeface="+mj-ea"/>
                <a:ea typeface="+mj-ea"/>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28157" y="1134997"/>
            <a:ext cx="1099147" cy="400110"/>
          </a:xfrm>
          <a:prstGeom prst="rect">
            <a:avLst/>
          </a:prstGeom>
          <a:noFill/>
        </p:spPr>
        <p:txBody>
          <a:bodyPr wrap="none" rtlCol="0">
            <a:spAutoFit/>
          </a:bodyPr>
          <a:lstStyle/>
          <a:p>
            <a:pPr lvl="0">
              <a:defRPr/>
            </a:pPr>
            <a:r>
              <a:rPr lang="en-US" altLang="ko-KR" sz="2000">
                <a:solidFill>
                  <a:srgbClr val="000000"/>
                </a:solidFill>
                <a:latin typeface="+mj-ea"/>
                <a:ea typeface="+mj-ea"/>
              </a:rPr>
              <a:t>LeNet-5</a:t>
            </a:r>
            <a:endParaRPr lang="ko-KR" altLang="en-US" sz="2000">
              <a:solidFill>
                <a:srgbClr val="000000"/>
              </a:solidFill>
              <a:latin typeface="+mj-ea"/>
              <a:ea typeface="+mj-ea"/>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337069" y="5001669"/>
            <a:ext cx="885179"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484465" y="4941057"/>
            <a:ext cx="979755"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16</a:t>
            </a:r>
          </a:p>
        </p:txBody>
      </p:sp>
      <p:sp>
        <p:nvSpPr>
          <p:cNvPr id="2" name="텍스트 개체 틀 1">
            <a:extLst>
              <a:ext uri="{FF2B5EF4-FFF2-40B4-BE49-F238E27FC236}">
                <a16:creationId xmlns:a16="http://schemas.microsoft.com/office/drawing/2014/main" id="{68293DAE-8535-4134-9CFB-CEE5ACA0C805}"/>
              </a:ext>
            </a:extLst>
          </p:cNvPr>
          <p:cNvSpPr>
            <a:spLocks noGrp="1"/>
          </p:cNvSpPr>
          <p:nvPr>
            <p:ph type="body" sz="quarter" idx="19"/>
          </p:nvPr>
        </p:nvSpPr>
        <p:spPr/>
        <p:txBody>
          <a:bodyPr/>
          <a:lstStyle/>
          <a:p>
            <a:r>
              <a:rPr lang="ko-KR" altLang="en-US"/>
              <a:t>전체 합성곱 구조</a:t>
            </a:r>
          </a:p>
        </p:txBody>
      </p:sp>
      <p:sp>
        <p:nvSpPr>
          <p:cNvPr id="134" name="텍스트 개체 틀 4">
            <a:extLst>
              <a:ext uri="{FF2B5EF4-FFF2-40B4-BE49-F238E27FC236}">
                <a16:creationId xmlns:a16="http://schemas.microsoft.com/office/drawing/2014/main" id="{B3B9B21D-0957-4A38-BDD1-651940FB174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2633CB53-A9BB-4130-97C4-BBF16F6F616D}"/>
              </a:ext>
            </a:extLst>
          </p:cNvPr>
          <p:cNvSpPr txBox="1"/>
          <p:nvPr/>
        </p:nvSpPr>
        <p:spPr>
          <a:xfrm>
            <a:off x="5059133" y="1247629"/>
            <a:ext cx="3223959" cy="369332"/>
          </a:xfrm>
          <a:prstGeom prst="rect">
            <a:avLst/>
          </a:prstGeom>
          <a:noFill/>
        </p:spPr>
        <p:txBody>
          <a:bodyPr wrap="none" rtlCol="0">
            <a:spAutoFit/>
          </a:bodyPr>
          <a:lstStyle/>
          <a:p>
            <a:pPr algn="l"/>
            <a:r>
              <a:rPr lang="en-US" altLang="ko-KR">
                <a:latin typeface="Consolas" panose="020B0609020204030204" pitchFamily="49" charset="0"/>
              </a:rPr>
              <a:t>(1,5,5,16) =&gt; (1,5*5*16)</a:t>
            </a:r>
            <a:endParaRPr lang="ko-KR" altLang="en-US">
              <a:latin typeface="Consolas" panose="020B0609020204030204" pitchFamily="49" charset="0"/>
            </a:endParaRPr>
          </a:p>
        </p:txBody>
      </p:sp>
      <p:sp>
        <p:nvSpPr>
          <p:cNvPr id="125" name="TextBox 124">
            <a:extLst>
              <a:ext uri="{FF2B5EF4-FFF2-40B4-BE49-F238E27FC236}">
                <a16:creationId xmlns:a16="http://schemas.microsoft.com/office/drawing/2014/main" id="{8F556E90-C62E-4AEF-B9F2-87D3EB4305DF}"/>
              </a:ext>
            </a:extLst>
          </p:cNvPr>
          <p:cNvSpPr txBox="1"/>
          <p:nvPr/>
        </p:nvSpPr>
        <p:spPr>
          <a:xfrm>
            <a:off x="6634126" y="4994106"/>
            <a:ext cx="2844048" cy="369332"/>
          </a:xfrm>
          <a:prstGeom prst="rect">
            <a:avLst/>
          </a:prstGeom>
          <a:noFill/>
        </p:spPr>
        <p:txBody>
          <a:bodyPr wrap="none" rtlCol="0">
            <a:spAutoFit/>
          </a:bodyPr>
          <a:lstStyle/>
          <a:p>
            <a:pPr algn="l"/>
            <a:r>
              <a:rPr lang="en-US" altLang="ko-KR">
                <a:latin typeface="Consolas" panose="020B0609020204030204" pitchFamily="49" charset="0"/>
              </a:rPr>
              <a:t>(1,400)(400,84)+(84,)</a:t>
            </a:r>
            <a:endParaRPr lang="ko-KR" altLang="en-US">
              <a:latin typeface="Consolas" panose="020B0609020204030204" pitchFamily="49" charset="0"/>
            </a:endParaRPr>
          </a:p>
        </p:txBody>
      </p:sp>
      <p:sp>
        <p:nvSpPr>
          <p:cNvPr id="126" name="TextBox 125">
            <a:extLst>
              <a:ext uri="{FF2B5EF4-FFF2-40B4-BE49-F238E27FC236}">
                <a16:creationId xmlns:a16="http://schemas.microsoft.com/office/drawing/2014/main" id="{68753814-B8B3-4D61-9709-58222FC37608}"/>
              </a:ext>
            </a:extLst>
          </p:cNvPr>
          <p:cNvSpPr txBox="1"/>
          <p:nvPr/>
        </p:nvSpPr>
        <p:spPr>
          <a:xfrm>
            <a:off x="6785155" y="5430901"/>
            <a:ext cx="2590774" cy="369332"/>
          </a:xfrm>
          <a:prstGeom prst="rect">
            <a:avLst/>
          </a:prstGeom>
          <a:noFill/>
        </p:spPr>
        <p:txBody>
          <a:bodyPr wrap="none" rtlCol="0">
            <a:spAutoFit/>
          </a:bodyPr>
          <a:lstStyle/>
          <a:p>
            <a:pPr algn="l"/>
            <a:r>
              <a:rPr lang="en-US" altLang="ko-KR">
                <a:latin typeface="Consolas" panose="020B0609020204030204" pitchFamily="49" charset="0"/>
              </a:rPr>
              <a:t>(1,84)(84,26)+(26,)</a:t>
            </a:r>
            <a:endParaRPr lang="ko-KR" altLang="en-US">
              <a:latin typeface="Consolas" panose="020B0609020204030204" pitchFamily="49" charset="0"/>
            </a:endParaRPr>
          </a:p>
        </p:txBody>
      </p:sp>
      <p:sp>
        <p:nvSpPr>
          <p:cNvPr id="127" name="TextBox 126">
            <a:extLst>
              <a:ext uri="{FF2B5EF4-FFF2-40B4-BE49-F238E27FC236}">
                <a16:creationId xmlns:a16="http://schemas.microsoft.com/office/drawing/2014/main" id="{1C8DBB69-3986-45B8-8743-E7CB06E6B19F}"/>
              </a:ext>
            </a:extLst>
          </p:cNvPr>
          <p:cNvSpPr txBox="1"/>
          <p:nvPr/>
        </p:nvSpPr>
        <p:spPr>
          <a:xfrm>
            <a:off x="7401272" y="5831405"/>
            <a:ext cx="2337499" cy="369332"/>
          </a:xfrm>
          <a:prstGeom prst="rect">
            <a:avLst/>
          </a:prstGeom>
          <a:noFill/>
        </p:spPr>
        <p:txBody>
          <a:bodyPr wrap="none" rtlCol="0">
            <a:spAutoFit/>
          </a:bodyPr>
          <a:lstStyle/>
          <a:p>
            <a:pPr algn="l"/>
            <a:r>
              <a:rPr lang="en-US" altLang="ko-KR">
                <a:latin typeface="Consolas" panose="020B0609020204030204" pitchFamily="49" charset="0"/>
              </a:rPr>
              <a:t>(1,26)=&gt;softmax()</a:t>
            </a:r>
            <a:endParaRPr lang="ko-KR" altLang="en-US">
              <a:latin typeface="Consolas" panose="020B0609020204030204" pitchFamily="49" charset="0"/>
            </a:endParaRPr>
          </a:p>
        </p:txBody>
      </p:sp>
      <p:sp>
        <p:nvSpPr>
          <p:cNvPr id="128" name="TextBox 127">
            <a:extLst>
              <a:ext uri="{FF2B5EF4-FFF2-40B4-BE49-F238E27FC236}">
                <a16:creationId xmlns:a16="http://schemas.microsoft.com/office/drawing/2014/main" id="{3818B500-808D-2726-1968-6C3A3B6D7A5B}"/>
              </a:ext>
            </a:extLst>
          </p:cNvPr>
          <p:cNvSpPr txBox="1"/>
          <p:nvPr/>
        </p:nvSpPr>
        <p:spPr>
          <a:xfrm>
            <a:off x="100293" y="2080489"/>
            <a:ext cx="1418978" cy="338554"/>
          </a:xfrm>
          <a:prstGeom prst="rect">
            <a:avLst/>
          </a:prstGeom>
          <a:noFill/>
        </p:spPr>
        <p:txBody>
          <a:bodyPr wrap="none" rtlCol="0">
            <a:spAutoFit/>
          </a:bodyPr>
          <a:lstStyle/>
          <a:p>
            <a:pPr algn="l"/>
            <a:r>
              <a:rPr lang="en-US" altLang="ko-KR" sz="1600">
                <a:latin typeface="Consolas" panose="020B0609020204030204" pitchFamily="49" charset="0"/>
              </a:rPr>
              <a:t>(1,32,32,1)</a:t>
            </a:r>
            <a:endParaRPr lang="ko-KR" altLang="en-US" sz="1600">
              <a:latin typeface="Consolas" panose="020B0609020204030204" pitchFamily="49" charset="0"/>
            </a:endParaRPr>
          </a:p>
        </p:txBody>
      </p:sp>
      <p:sp>
        <p:nvSpPr>
          <p:cNvPr id="129" name="TextBox 128">
            <a:extLst>
              <a:ext uri="{FF2B5EF4-FFF2-40B4-BE49-F238E27FC236}">
                <a16:creationId xmlns:a16="http://schemas.microsoft.com/office/drawing/2014/main" id="{AEAC1AFC-59A4-AABE-C14F-0FDD69AA0808}"/>
              </a:ext>
            </a:extLst>
          </p:cNvPr>
          <p:cNvSpPr txBox="1"/>
          <p:nvPr/>
        </p:nvSpPr>
        <p:spPr>
          <a:xfrm>
            <a:off x="1079111" y="5492851"/>
            <a:ext cx="1194558" cy="338554"/>
          </a:xfrm>
          <a:prstGeom prst="rect">
            <a:avLst/>
          </a:prstGeom>
          <a:noFill/>
        </p:spPr>
        <p:txBody>
          <a:bodyPr wrap="none" rtlCol="0">
            <a:spAutoFit/>
          </a:bodyPr>
          <a:lstStyle/>
          <a:p>
            <a:pPr algn="l"/>
            <a:r>
              <a:rPr lang="en-US" altLang="ko-KR" sz="1600">
                <a:latin typeface="Consolas" panose="020B0609020204030204" pitchFamily="49" charset="0"/>
              </a:rPr>
              <a:t>(5,5,1,6)</a:t>
            </a:r>
            <a:endParaRPr lang="ko-KR" altLang="en-US" sz="1600">
              <a:latin typeface="Consolas" panose="020B0609020204030204" pitchFamily="49" charset="0"/>
            </a:endParaRPr>
          </a:p>
        </p:txBody>
      </p:sp>
      <p:sp>
        <p:nvSpPr>
          <p:cNvPr id="131" name="TextBox 130">
            <a:extLst>
              <a:ext uri="{FF2B5EF4-FFF2-40B4-BE49-F238E27FC236}">
                <a16:creationId xmlns:a16="http://schemas.microsoft.com/office/drawing/2014/main" id="{122C6BCB-85C3-1921-BAC5-256800BD6126}"/>
              </a:ext>
            </a:extLst>
          </p:cNvPr>
          <p:cNvSpPr txBox="1"/>
          <p:nvPr/>
        </p:nvSpPr>
        <p:spPr>
          <a:xfrm>
            <a:off x="1541302" y="2137707"/>
            <a:ext cx="1418978" cy="338554"/>
          </a:xfrm>
          <a:prstGeom prst="rect">
            <a:avLst/>
          </a:prstGeom>
          <a:noFill/>
        </p:spPr>
        <p:txBody>
          <a:bodyPr wrap="none" rtlCol="0">
            <a:spAutoFit/>
          </a:bodyPr>
          <a:lstStyle/>
          <a:p>
            <a:pPr algn="l"/>
            <a:r>
              <a:rPr lang="en-US" altLang="ko-KR" sz="1600">
                <a:latin typeface="Consolas" panose="020B0609020204030204" pitchFamily="49" charset="0"/>
              </a:rPr>
              <a:t>(1,28,28,6)</a:t>
            </a:r>
            <a:endParaRPr lang="ko-KR" altLang="en-US" sz="1600">
              <a:latin typeface="Consolas" panose="020B0609020204030204" pitchFamily="49" charset="0"/>
            </a:endParaRPr>
          </a:p>
        </p:txBody>
      </p:sp>
      <p:sp>
        <p:nvSpPr>
          <p:cNvPr id="132" name="TextBox 131">
            <a:extLst>
              <a:ext uri="{FF2B5EF4-FFF2-40B4-BE49-F238E27FC236}">
                <a16:creationId xmlns:a16="http://schemas.microsoft.com/office/drawing/2014/main" id="{CDA963CF-2A67-8E86-3D0E-D7A6115BB2D8}"/>
              </a:ext>
            </a:extLst>
          </p:cNvPr>
          <p:cNvSpPr txBox="1"/>
          <p:nvPr/>
        </p:nvSpPr>
        <p:spPr>
          <a:xfrm>
            <a:off x="2891647" y="2381453"/>
            <a:ext cx="1418978" cy="338554"/>
          </a:xfrm>
          <a:prstGeom prst="rect">
            <a:avLst/>
          </a:prstGeom>
          <a:noFill/>
        </p:spPr>
        <p:txBody>
          <a:bodyPr wrap="none" rtlCol="0">
            <a:spAutoFit/>
          </a:bodyPr>
          <a:lstStyle/>
          <a:p>
            <a:pPr algn="l"/>
            <a:r>
              <a:rPr lang="en-US" altLang="ko-KR" sz="1600">
                <a:latin typeface="Consolas" panose="020B0609020204030204" pitchFamily="49" charset="0"/>
              </a:rPr>
              <a:t>(1,14,14,6)</a:t>
            </a:r>
            <a:endParaRPr lang="ko-KR" altLang="en-US" sz="1600">
              <a:latin typeface="Consolas" panose="020B0609020204030204" pitchFamily="49" charset="0"/>
            </a:endParaRPr>
          </a:p>
        </p:txBody>
      </p:sp>
      <p:sp>
        <p:nvSpPr>
          <p:cNvPr id="133" name="TextBox 132">
            <a:extLst>
              <a:ext uri="{FF2B5EF4-FFF2-40B4-BE49-F238E27FC236}">
                <a16:creationId xmlns:a16="http://schemas.microsoft.com/office/drawing/2014/main" id="{990D129F-6725-7369-D3B9-2D86F246C586}"/>
              </a:ext>
            </a:extLst>
          </p:cNvPr>
          <p:cNvSpPr txBox="1"/>
          <p:nvPr/>
        </p:nvSpPr>
        <p:spPr>
          <a:xfrm>
            <a:off x="4377063" y="5143148"/>
            <a:ext cx="1306768" cy="338554"/>
          </a:xfrm>
          <a:prstGeom prst="rect">
            <a:avLst/>
          </a:prstGeom>
          <a:noFill/>
        </p:spPr>
        <p:txBody>
          <a:bodyPr wrap="none" rtlCol="0">
            <a:spAutoFit/>
          </a:bodyPr>
          <a:lstStyle/>
          <a:p>
            <a:pPr algn="l"/>
            <a:r>
              <a:rPr lang="en-US" altLang="ko-KR" sz="1600">
                <a:latin typeface="Consolas" panose="020B0609020204030204" pitchFamily="49" charset="0"/>
              </a:rPr>
              <a:t>(5,5,6,16)</a:t>
            </a:r>
            <a:endParaRPr lang="ko-KR" altLang="en-US" sz="1600">
              <a:latin typeface="Consolas" panose="020B0609020204030204" pitchFamily="49" charset="0"/>
            </a:endParaRPr>
          </a:p>
        </p:txBody>
      </p:sp>
      <p:sp>
        <p:nvSpPr>
          <p:cNvPr id="135" name="TextBox 134">
            <a:extLst>
              <a:ext uri="{FF2B5EF4-FFF2-40B4-BE49-F238E27FC236}">
                <a16:creationId xmlns:a16="http://schemas.microsoft.com/office/drawing/2014/main" id="{7F404968-8302-7539-A7C6-ADA9027ADE69}"/>
              </a:ext>
            </a:extLst>
          </p:cNvPr>
          <p:cNvSpPr txBox="1"/>
          <p:nvPr/>
        </p:nvSpPr>
        <p:spPr>
          <a:xfrm>
            <a:off x="3546217" y="1695514"/>
            <a:ext cx="1531188" cy="338554"/>
          </a:xfrm>
          <a:prstGeom prst="rect">
            <a:avLst/>
          </a:prstGeom>
          <a:noFill/>
        </p:spPr>
        <p:txBody>
          <a:bodyPr wrap="none" rtlCol="0">
            <a:spAutoFit/>
          </a:bodyPr>
          <a:lstStyle/>
          <a:p>
            <a:pPr algn="l"/>
            <a:r>
              <a:rPr lang="en-US" altLang="ko-KR" sz="1600">
                <a:latin typeface="Consolas" panose="020B0609020204030204" pitchFamily="49" charset="0"/>
              </a:rPr>
              <a:t>(1,10,10,16)</a:t>
            </a:r>
            <a:endParaRPr lang="ko-KR" altLang="en-US" sz="1600">
              <a:latin typeface="Consolas" panose="020B0609020204030204" pitchFamily="49" charset="0"/>
            </a:endParaRPr>
          </a:p>
        </p:txBody>
      </p:sp>
      <p:sp>
        <p:nvSpPr>
          <p:cNvPr id="136" name="TextBox 135">
            <a:extLst>
              <a:ext uri="{FF2B5EF4-FFF2-40B4-BE49-F238E27FC236}">
                <a16:creationId xmlns:a16="http://schemas.microsoft.com/office/drawing/2014/main" id="{398DA26C-D9D7-86F5-D11C-ADCEDA774BD0}"/>
              </a:ext>
            </a:extLst>
          </p:cNvPr>
          <p:cNvSpPr txBox="1"/>
          <p:nvPr/>
        </p:nvSpPr>
        <p:spPr>
          <a:xfrm>
            <a:off x="4840846" y="1848419"/>
            <a:ext cx="1306768" cy="338554"/>
          </a:xfrm>
          <a:prstGeom prst="rect">
            <a:avLst/>
          </a:prstGeom>
          <a:noFill/>
        </p:spPr>
        <p:txBody>
          <a:bodyPr wrap="none" rtlCol="0">
            <a:spAutoFit/>
          </a:bodyPr>
          <a:lstStyle/>
          <a:p>
            <a:pPr algn="l"/>
            <a:r>
              <a:rPr lang="en-US" altLang="ko-KR" sz="1600">
                <a:latin typeface="Consolas" panose="020B0609020204030204" pitchFamily="49" charset="0"/>
              </a:rPr>
              <a:t>(1,5,5,16)</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17E9B368-8AA2-E3C1-8E4D-4AF61F0990AF}"/>
              </a:ext>
            </a:extLst>
          </p:cNvPr>
          <p:cNvSpPr txBox="1"/>
          <p:nvPr/>
        </p:nvSpPr>
        <p:spPr>
          <a:xfrm>
            <a:off x="3918829" y="595180"/>
            <a:ext cx="1544012" cy="461665"/>
          </a:xfrm>
          <a:prstGeom prst="rect">
            <a:avLst/>
          </a:prstGeom>
          <a:noFill/>
        </p:spPr>
        <p:txBody>
          <a:bodyPr wrap="none" rtlCol="0">
            <a:spAutoFit/>
          </a:bodyPr>
          <a:lstStyle/>
          <a:p>
            <a:pPr algn="l"/>
            <a:r>
              <a:rPr lang="en-US" altLang="ko-KR" sz="2400">
                <a:latin typeface="Consolas" panose="020B0609020204030204" pitchFamily="49" charset="0"/>
              </a:rPr>
              <a:t>cifar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15157933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1177576"/>
            <a:ext cx="9323193" cy="763863"/>
          </a:xfrm>
          <a:prstGeom prst="rect">
            <a:avLst/>
          </a:prstGeom>
          <a:noFill/>
        </p:spPr>
        <p:txBody>
          <a:bodyPr wrap="none" rtlCol="0">
            <a:spAutoFit/>
          </a:bodyPr>
          <a:lstStyle/>
          <a:p>
            <a:pPr lvl="0">
              <a:defRPr/>
            </a:pPr>
            <a:r>
              <a:rPr lang="ko-KR" altLang="en-US" sz="1708" b="1">
                <a:solidFill>
                  <a:srgbClr val="000000"/>
                </a:solidFill>
                <a:latin typeface="+mj-ea"/>
                <a:ea typeface="+mj-ea"/>
              </a:rPr>
              <a:t>활성함수는 네트워크에 비선형성</a:t>
            </a:r>
            <a:r>
              <a:rPr lang="en-US" altLang="ko-KR" sz="1708" b="1">
                <a:solidFill>
                  <a:srgbClr val="000000"/>
                </a:solidFill>
                <a:latin typeface="+mj-ea"/>
                <a:ea typeface="+mj-ea"/>
              </a:rPr>
              <a:t>(nonlinearity)</a:t>
            </a:r>
            <a:r>
              <a:rPr lang="ko-KR" altLang="en-US" sz="1708" b="1">
                <a:solidFill>
                  <a:srgbClr val="000000"/>
                </a:solidFill>
                <a:latin typeface="+mj-ea"/>
                <a:ea typeface="+mj-ea"/>
              </a:rPr>
              <a:t>을 추가하기 위해 사용됨</a:t>
            </a:r>
            <a:endParaRPr lang="en-US" altLang="ko-KR" sz="1708" b="1">
              <a:solidFill>
                <a:srgbClr val="000000"/>
              </a:solidFill>
              <a:latin typeface="+mj-ea"/>
              <a:ea typeface="+mj-ea"/>
            </a:endParaRPr>
          </a:p>
          <a:p>
            <a:pPr lvl="0">
              <a:defRPr/>
            </a:pPr>
            <a:r>
              <a:rPr lang="en-US" altLang="ko-KR" sz="1328" b="1">
                <a:solidFill>
                  <a:srgbClr val="000000"/>
                </a:solidFill>
                <a:latin typeface="+mj-ea"/>
                <a:ea typeface="+mj-ea"/>
              </a:rPr>
              <a:t>- </a:t>
            </a:r>
            <a:r>
              <a:rPr lang="ko-KR" altLang="en-US" sz="1328" b="1">
                <a:solidFill>
                  <a:srgbClr val="000000"/>
                </a:solidFill>
                <a:latin typeface="+mj-ea"/>
                <a:ea typeface="+mj-ea"/>
              </a:rPr>
              <a:t>활성함수 없이 </a:t>
            </a:r>
            <a:r>
              <a:rPr lang="en-US" altLang="ko-KR" sz="1328" b="1">
                <a:solidFill>
                  <a:srgbClr val="000000"/>
                </a:solidFill>
                <a:latin typeface="+mj-ea"/>
                <a:ea typeface="+mj-ea"/>
              </a:rPr>
              <a:t>layer</a:t>
            </a:r>
            <a:r>
              <a:rPr lang="ko-KR" altLang="en-US" sz="1328" b="1">
                <a:solidFill>
                  <a:srgbClr val="000000"/>
                </a:solidFill>
                <a:latin typeface="+mj-ea"/>
                <a:ea typeface="+mj-ea"/>
              </a:rPr>
              <a:t>를 쌓은 네트워크는 </a:t>
            </a:r>
            <a:r>
              <a:rPr lang="en-US" altLang="ko-KR" sz="1328" b="1">
                <a:solidFill>
                  <a:srgbClr val="000000"/>
                </a:solidFill>
                <a:latin typeface="+mj-ea"/>
                <a:ea typeface="+mj-ea"/>
              </a:rPr>
              <a:t>1-layer </a:t>
            </a:r>
            <a:r>
              <a:rPr lang="ko-KR" altLang="en-US" sz="1328" b="1">
                <a:solidFill>
                  <a:srgbClr val="000000"/>
                </a:solidFill>
                <a:latin typeface="+mj-ea"/>
                <a:ea typeface="+mj-ea"/>
              </a:rPr>
              <a:t>네트워크와 동일하기 때문에 활성 함수는 비성형함수로 불리기도 한다</a:t>
            </a:r>
            <a:r>
              <a:rPr lang="en-US" altLang="ko-KR" sz="1328" b="1">
                <a:solidFill>
                  <a:srgbClr val="000000"/>
                </a:solidFill>
                <a:latin typeface="+mj-ea"/>
                <a:ea typeface="+mj-ea"/>
              </a:rPr>
              <a:t>.</a:t>
            </a:r>
          </a:p>
          <a:p>
            <a:pPr lvl="0">
              <a:defRPr/>
            </a:pPr>
            <a:r>
              <a:rPr lang="en-US" altLang="ko-KR" sz="1328" b="1">
                <a:solidFill>
                  <a:srgbClr val="000000"/>
                </a:solidFill>
                <a:latin typeface="+mj-ea"/>
                <a:ea typeface="+mj-ea"/>
              </a:rPr>
              <a:t>- </a:t>
            </a:r>
            <a:r>
              <a:rPr lang="ko-KR" altLang="en-US" sz="1328" b="1" err="1">
                <a:solidFill>
                  <a:srgbClr val="000000"/>
                </a:solidFill>
                <a:latin typeface="+mj-ea"/>
                <a:ea typeface="+mj-ea"/>
              </a:rPr>
              <a:t>멀티레이어</a:t>
            </a:r>
            <a:r>
              <a:rPr lang="ko-KR" altLang="en-US" sz="1328" b="1">
                <a:solidFill>
                  <a:srgbClr val="000000"/>
                </a:solidFill>
                <a:latin typeface="+mj-ea"/>
                <a:ea typeface="+mj-ea"/>
              </a:rPr>
              <a:t> </a:t>
            </a:r>
            <a:r>
              <a:rPr lang="ko-KR" altLang="en-US" sz="1328" b="1" err="1">
                <a:solidFill>
                  <a:srgbClr val="000000"/>
                </a:solidFill>
                <a:latin typeface="+mj-ea"/>
                <a:ea typeface="+mj-ea"/>
              </a:rPr>
              <a:t>퍼셉트론을</a:t>
            </a:r>
            <a:r>
              <a:rPr lang="ko-KR" altLang="en-US" sz="1328" b="1">
                <a:solidFill>
                  <a:srgbClr val="000000"/>
                </a:solidFill>
                <a:latin typeface="+mj-ea"/>
                <a:ea typeface="+mj-ea"/>
              </a:rPr>
              <a:t> 만들 때 활성함수를 사용하지 않으면 </a:t>
            </a:r>
            <a:r>
              <a:rPr lang="ko-KR" altLang="en-US" sz="1328" b="1" err="1">
                <a:solidFill>
                  <a:srgbClr val="000000"/>
                </a:solidFill>
                <a:latin typeface="+mj-ea"/>
                <a:ea typeface="+mj-ea"/>
              </a:rPr>
              <a:t>쓰나마나이다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490602" y="2448583"/>
            <a:ext cx="4129657" cy="355162"/>
          </a:xfrm>
          <a:prstGeom prst="rect">
            <a:avLst/>
          </a:prstGeom>
          <a:noFill/>
        </p:spPr>
        <p:txBody>
          <a:bodyPr wrap="none" rtlCol="0">
            <a:spAutoFit/>
          </a:bodyPr>
          <a:lstStyle/>
          <a:p>
            <a:pPr lvl="0">
              <a:defRPr/>
            </a:pPr>
            <a:r>
              <a:rPr lang="en-US" altLang="ko-KR" sz="1708" b="1">
                <a:solidFill>
                  <a:srgbClr val="000000"/>
                </a:solidFill>
                <a:latin typeface="+mj-ea"/>
                <a:ea typeface="+mj-ea"/>
              </a:rPr>
              <a:t>1. </a:t>
            </a:r>
            <a:r>
              <a:rPr lang="ko-KR" altLang="en-US" sz="1708" b="1" err="1">
                <a:solidFill>
                  <a:srgbClr val="000000"/>
                </a:solidFill>
                <a:latin typeface="+mj-ea"/>
                <a:ea typeface="+mj-ea"/>
              </a:rPr>
              <a:t>시그모이드</a:t>
            </a:r>
            <a:r>
              <a:rPr lang="ko-KR" altLang="en-US" sz="1708" b="1">
                <a:solidFill>
                  <a:srgbClr val="000000"/>
                </a:solidFill>
                <a:latin typeface="+mj-ea"/>
                <a:ea typeface="+mj-ea"/>
              </a:rPr>
              <a:t> 함수 </a:t>
            </a:r>
            <a:r>
              <a:rPr lang="en-US" altLang="ko-KR" sz="1708" b="1">
                <a:solidFill>
                  <a:srgbClr val="000000"/>
                </a:solidFill>
                <a:latin typeface="+mj-ea"/>
                <a:ea typeface="+mj-ea"/>
              </a:rPr>
              <a:t>(Sigmoid Function)</a:t>
            </a:r>
            <a:endParaRPr lang="ko-KR" altLang="en-US" sz="1328"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580348" y="4691994"/>
            <a:ext cx="2930610" cy="501035"/>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[0,1] </a:t>
            </a:r>
            <a:r>
              <a:rPr lang="ko-KR" altLang="en-US" sz="1328">
                <a:solidFill>
                  <a:srgbClr val="000000"/>
                </a:solidFill>
                <a:latin typeface="+mj-ea"/>
                <a:ea typeface="+mj-ea"/>
              </a:rPr>
              <a:t>사이로 제한됨</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32611" y="2932893"/>
                <a:ext cx="2095189" cy="6637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𝜎</m:t>
                      </m:r>
                      <m:d>
                        <m:dPr>
                          <m:ctrlPr>
                            <a:rPr lang="en-US" altLang="ko-KR" sz="2277" i="1">
                              <a:latin typeface="Cambria Math" panose="02040503050406030204" pitchFamily="18" charset="0"/>
                              <a:ea typeface="+mj-ea"/>
                            </a:rPr>
                          </m:ctrlPr>
                        </m:dPr>
                        <m:e>
                          <m:r>
                            <a:rPr lang="en-US" altLang="ko-KR" sz="2277" i="1">
                              <a:latin typeface="Cambria Math" panose="02040503050406030204" pitchFamily="18" charset="0"/>
                              <a:ea typeface="+mj-ea"/>
                            </a:rPr>
                            <m:t>𝑥</m:t>
                          </m:r>
                        </m:e>
                      </m:d>
                      <m:r>
                        <a:rPr lang="en-US" altLang="ko-KR" sz="2277" i="1">
                          <a:latin typeface="Cambria Math" panose="02040503050406030204" pitchFamily="18" charset="0"/>
                          <a:ea typeface="+mj-ea"/>
                        </a:rPr>
                        <m:t>=</m:t>
                      </m:r>
                      <m:f>
                        <m:fPr>
                          <m:ctrlPr>
                            <a:rPr lang="en-US" altLang="ko-KR" sz="2277" i="1">
                              <a:latin typeface="Cambria Math" panose="02040503050406030204" pitchFamily="18" charset="0"/>
                              <a:ea typeface="+mj-ea"/>
                            </a:rPr>
                          </m:ctrlPr>
                        </m:fPr>
                        <m:num>
                          <m:r>
                            <a:rPr lang="en-US" altLang="ko-KR" sz="2277" i="1">
                              <a:latin typeface="Cambria Math" panose="02040503050406030204" pitchFamily="18" charset="0"/>
                              <a:ea typeface="+mj-ea"/>
                            </a:rPr>
                            <m:t>1</m:t>
                          </m:r>
                        </m:num>
                        <m:den>
                          <m:r>
                            <a:rPr lang="en-US" altLang="ko-KR" sz="2277" i="1">
                              <a:latin typeface="Cambria Math" panose="02040503050406030204" pitchFamily="18" charset="0"/>
                              <a:ea typeface="+mj-ea"/>
                            </a:rPr>
                            <m:t>1+</m:t>
                          </m:r>
                          <m:sSup>
                            <m:sSupPr>
                              <m:ctrlPr>
                                <a:rPr lang="en-US" altLang="ko-KR" sz="2277" i="1">
                                  <a:latin typeface="Cambria Math" panose="02040503050406030204" pitchFamily="18" charset="0"/>
                                  <a:ea typeface="+mj-ea"/>
                                </a:rPr>
                              </m:ctrlPr>
                            </m:sSupPr>
                            <m:e>
                              <m:r>
                                <a:rPr lang="en-US" altLang="ko-KR" sz="2277" i="1">
                                  <a:latin typeface="Cambria Math" panose="02040503050406030204" pitchFamily="18" charset="0"/>
                                  <a:ea typeface="+mj-ea"/>
                                </a:rPr>
                                <m:t>𝑒</m:t>
                              </m:r>
                            </m:e>
                            <m:sup>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𝑥</m:t>
                              </m:r>
                            </m:sup>
                          </m:sSup>
                        </m:den>
                      </m:f>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32611" y="2932893"/>
                <a:ext cx="2095189" cy="663771"/>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38" y="2707182"/>
            <a:ext cx="3488262"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32611" y="3959384"/>
                <a:ext cx="119385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(1−</m:t>
                      </m:r>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32611" y="3959384"/>
                <a:ext cx="1193853" cy="350417"/>
              </a:xfrm>
              <a:prstGeom prst="rect">
                <a:avLst/>
              </a:prstGeom>
              <a:blipFill>
                <a:blip r:embed="rId5"/>
                <a:stretch>
                  <a:fillRect l="-1020" r="-6633" b="-36842"/>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582531" y="372337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414876" y="3070577"/>
            <a:ext cx="447080" cy="135720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360991" y="2622323"/>
            <a:ext cx="1400232" cy="6706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061108" y="289184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7642885" y="2829435"/>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6484167" y="2863103"/>
            <a:ext cx="1724233"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202825" y="446795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5683005" y="4064219"/>
            <a:ext cx="1070022" cy="100940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355453" y="461533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4866462" y="4655002"/>
            <a:ext cx="1724232"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C64D5123-6358-4369-9352-08F0C8C35086}"/>
              </a:ext>
            </a:extLst>
          </p:cNvPr>
          <p:cNvSpPr>
            <a:spLocks noGrp="1"/>
          </p:cNvSpPr>
          <p:nvPr>
            <p:ph type="body" sz="quarter" idx="19"/>
          </p:nvPr>
        </p:nvSpPr>
        <p:spPr/>
        <p:txBody>
          <a:bodyPr/>
          <a:lstStyle/>
          <a:p>
            <a:r>
              <a:rPr lang="ko-KR" altLang="en-US"/>
              <a:t>활성화 함수</a:t>
            </a:r>
          </a:p>
        </p:txBody>
      </p:sp>
      <p:sp>
        <p:nvSpPr>
          <p:cNvPr id="22" name="텍스트 개체 틀 4">
            <a:extLst>
              <a:ext uri="{FF2B5EF4-FFF2-40B4-BE49-F238E27FC236}">
                <a16:creationId xmlns:a16="http://schemas.microsoft.com/office/drawing/2014/main" id="{C4EAB93E-62CC-4211-B38C-C01A8A1C5F8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0A25EA94-79CD-4616-96F3-23B5CCA1FC3A}"/>
              </a:ext>
            </a:extLst>
          </p:cNvPr>
          <p:cNvSpPr txBox="1"/>
          <p:nvPr/>
        </p:nvSpPr>
        <p:spPr>
          <a:xfrm>
            <a:off x="6662366" y="3577702"/>
            <a:ext cx="864339" cy="461665"/>
          </a:xfrm>
          <a:prstGeom prst="rect">
            <a:avLst/>
          </a:prstGeom>
          <a:noFill/>
        </p:spPr>
        <p:txBody>
          <a:bodyPr wrap="none" rtlCol="0">
            <a:spAutoFit/>
          </a:bodyPr>
          <a:lstStyle/>
          <a:p>
            <a:pPr algn="l"/>
            <a:r>
              <a:rPr lang="en-US" altLang="ko-KR" sz="2400">
                <a:latin typeface="Consolas" panose="020B0609020204030204" pitchFamily="49" charset="0"/>
              </a:rPr>
              <a:t>0.25</a:t>
            </a:r>
            <a:endParaRPr lang="ko-KR" altLang="en-US" sz="2400">
              <a:latin typeface="Consolas" panose="020B0609020204030204" pitchFamily="49" charset="0"/>
            </a:endParaRPr>
          </a:p>
        </p:txBody>
      </p:sp>
      <p:sp>
        <p:nvSpPr>
          <p:cNvPr id="7" name="TextBox 6">
            <a:extLst>
              <a:ext uri="{FF2B5EF4-FFF2-40B4-BE49-F238E27FC236}">
                <a16:creationId xmlns:a16="http://schemas.microsoft.com/office/drawing/2014/main" id="{3F089D4A-262D-4642-B0ED-3252D2055E51}"/>
              </a:ext>
            </a:extLst>
          </p:cNvPr>
          <p:cNvSpPr txBox="1"/>
          <p:nvPr/>
        </p:nvSpPr>
        <p:spPr>
          <a:xfrm>
            <a:off x="8795818" y="2792053"/>
            <a:ext cx="864339" cy="461665"/>
          </a:xfrm>
          <a:prstGeom prst="rect">
            <a:avLst/>
          </a:prstGeom>
          <a:noFill/>
        </p:spPr>
        <p:txBody>
          <a:bodyPr wrap="none" rtlCol="0">
            <a:spAutoFit/>
          </a:bodyPr>
          <a:lstStyle/>
          <a:p>
            <a:pPr algn="l"/>
            <a:r>
              <a:rPr lang="en-US" altLang="ko-KR" sz="2400">
                <a:latin typeface="Consolas" panose="020B0609020204030204" pitchFamily="49" charset="0"/>
              </a:rPr>
              <a:t>1000</a:t>
            </a:r>
            <a:endParaRPr lang="ko-KR" altLang="en-US" sz="2400">
              <a:latin typeface="Consolas" panose="020B0609020204030204" pitchFamily="49" charset="0"/>
            </a:endParaRPr>
          </a:p>
        </p:txBody>
      </p:sp>
      <p:sp>
        <p:nvSpPr>
          <p:cNvPr id="10" name="TextBox 9">
            <a:extLst>
              <a:ext uri="{FF2B5EF4-FFF2-40B4-BE49-F238E27FC236}">
                <a16:creationId xmlns:a16="http://schemas.microsoft.com/office/drawing/2014/main" id="{D6FCB55A-D49F-4E79-9CBB-E7739F194567}"/>
              </a:ext>
            </a:extLst>
          </p:cNvPr>
          <p:cNvSpPr txBox="1"/>
          <p:nvPr/>
        </p:nvSpPr>
        <p:spPr>
          <a:xfrm>
            <a:off x="8760681" y="2471228"/>
            <a:ext cx="864339" cy="461665"/>
          </a:xfrm>
          <a:prstGeom prst="rect">
            <a:avLst/>
          </a:prstGeom>
          <a:noFill/>
        </p:spPr>
        <p:txBody>
          <a:bodyPr wrap="none" rtlCol="0">
            <a:spAutoFit/>
          </a:bodyPr>
          <a:lstStyle/>
          <a:p>
            <a:pPr algn="l"/>
            <a:r>
              <a:rPr lang="en-US" altLang="ko-KR" sz="2400">
                <a:latin typeface="Consolas" panose="020B0609020204030204" pitchFamily="49" charset="0"/>
              </a:rPr>
              <a:t>dout</a:t>
            </a:r>
            <a:endParaRPr lang="ko-KR" altLang="en-US" sz="2400">
              <a:latin typeface="Consolas" panose="020B0609020204030204" pitchFamily="49" charset="0"/>
            </a:endParaRPr>
          </a:p>
        </p:txBody>
      </p:sp>
    </p:spTree>
    <p:extLst>
      <p:ext uri="{BB962C8B-B14F-4D97-AF65-F5344CB8AC3E}">
        <p14:creationId xmlns:p14="http://schemas.microsoft.com/office/powerpoint/2010/main" val="316534780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740532" y="1016732"/>
            <a:ext cx="8485656" cy="5016758"/>
          </a:xfrm>
          <a:prstGeom prst="rect">
            <a:avLst/>
          </a:prstGeom>
          <a:noFill/>
        </p:spPr>
        <p:txBody>
          <a:bodyPr wrap="none" rtlCol="0">
            <a:spAutoFit/>
          </a:bodyPr>
          <a:lstStyle/>
          <a:p>
            <a:pPr lvl="0">
              <a:defRPr/>
            </a:pPr>
            <a:r>
              <a:rPr lang="en-US" altLang="ko-KR" sz="1600">
                <a:solidFill>
                  <a:srgbClr val="000000"/>
                </a:solidFill>
                <a:latin typeface="+mj-ea"/>
                <a:ea typeface="+mj-ea"/>
              </a:rPr>
              <a:t>- </a:t>
            </a:r>
            <a:r>
              <a:rPr lang="ko-KR" altLang="en-US" sz="1600">
                <a:solidFill>
                  <a:srgbClr val="000000"/>
                </a:solidFill>
                <a:latin typeface="+mj-ea"/>
                <a:ea typeface="+mj-ea"/>
              </a:rPr>
              <a:t>문제점</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1) </a:t>
            </a:r>
            <a:r>
              <a:rPr lang="ko-KR" altLang="en-US" sz="1600" err="1">
                <a:solidFill>
                  <a:srgbClr val="000000"/>
                </a:solidFill>
                <a:latin typeface="+mj-ea"/>
                <a:ea typeface="+mj-ea"/>
              </a:rPr>
              <a:t>그레디언트가</a:t>
            </a:r>
            <a:r>
              <a:rPr lang="ko-KR" altLang="en-US" sz="1600">
                <a:solidFill>
                  <a:srgbClr val="000000"/>
                </a:solidFill>
                <a:latin typeface="+mj-ea"/>
                <a:ea typeface="+mj-ea"/>
              </a:rPr>
              <a:t> 죽는 현상이 발생한다 </a:t>
            </a:r>
            <a:r>
              <a:rPr lang="en-US" altLang="ko-KR" sz="1600">
                <a:solidFill>
                  <a:srgbClr val="000000"/>
                </a:solidFill>
                <a:latin typeface="+mj-ea"/>
                <a:ea typeface="+mj-ea"/>
              </a:rPr>
              <a:t>(Gradient vanishing </a:t>
            </a:r>
            <a:r>
              <a:rPr lang="ko-KR" altLang="en-US" sz="1600">
                <a:solidFill>
                  <a:srgbClr val="000000"/>
                </a:solidFill>
                <a:latin typeface="+mj-ea"/>
                <a:ea typeface="+mj-ea"/>
              </a:rPr>
              <a:t>문제</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gradient 0</a:t>
            </a:r>
            <a:r>
              <a:rPr lang="ko-KR" altLang="en-US" sz="1600">
                <a:solidFill>
                  <a:srgbClr val="000000"/>
                </a:solidFill>
                <a:latin typeface="+mj-ea"/>
                <a:ea typeface="+mj-ea"/>
              </a:rPr>
              <a:t>이 곱해 지니까 그 다음 </a:t>
            </a:r>
            <a:r>
              <a:rPr lang="en-US" altLang="ko-KR" sz="1600">
                <a:solidFill>
                  <a:srgbClr val="000000"/>
                </a:solidFill>
                <a:latin typeface="+mj-ea"/>
                <a:ea typeface="+mj-ea"/>
              </a:rPr>
              <a:t>layer</a:t>
            </a:r>
            <a:r>
              <a:rPr lang="ko-KR" altLang="en-US" sz="1600">
                <a:solidFill>
                  <a:srgbClr val="000000"/>
                </a:solidFill>
                <a:latin typeface="+mj-ea"/>
                <a:ea typeface="+mj-ea"/>
              </a:rPr>
              <a:t>로 전파되지 않는다</a:t>
            </a:r>
            <a:r>
              <a:rPr lang="en-US" altLang="ko-KR" sz="1600">
                <a:solidFill>
                  <a:srgbClr val="000000"/>
                </a:solidFill>
                <a:latin typeface="+mj-ea"/>
                <a:ea typeface="+mj-ea"/>
              </a:rPr>
              <a:t>. </a:t>
            </a:r>
            <a:r>
              <a:rPr lang="ko-KR" altLang="en-US" sz="1600">
                <a:solidFill>
                  <a:srgbClr val="000000"/>
                </a:solidFill>
                <a:latin typeface="+mj-ea"/>
                <a:ea typeface="+mj-ea"/>
              </a:rPr>
              <a:t>즉</a:t>
            </a:r>
            <a:r>
              <a:rPr lang="en-US" altLang="ko-KR" sz="1600">
                <a:solidFill>
                  <a:srgbClr val="000000"/>
                </a:solidFill>
                <a:latin typeface="+mj-ea"/>
                <a:ea typeface="+mj-ea"/>
              </a:rPr>
              <a:t>, </a:t>
            </a:r>
            <a:r>
              <a:rPr lang="ko-KR" altLang="en-US" sz="1600">
                <a:solidFill>
                  <a:srgbClr val="000000"/>
                </a:solidFill>
                <a:latin typeface="+mj-ea"/>
                <a:ea typeface="+mj-ea"/>
              </a:rPr>
              <a:t>학습이 되지 않는다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2) </a:t>
            </a:r>
            <a:r>
              <a:rPr lang="ko-KR" altLang="en-US" sz="1600">
                <a:solidFill>
                  <a:srgbClr val="000000"/>
                </a:solidFill>
                <a:latin typeface="+mj-ea"/>
                <a:ea typeface="+mj-ea"/>
              </a:rPr>
              <a:t>활성함수의 결과 값의 중심이 </a:t>
            </a:r>
            <a:r>
              <a:rPr lang="en-US" altLang="ko-KR" sz="1600">
                <a:solidFill>
                  <a:srgbClr val="000000"/>
                </a:solidFill>
                <a:latin typeface="+mj-ea"/>
                <a:ea typeface="+mj-ea"/>
              </a:rPr>
              <a:t>0</a:t>
            </a:r>
            <a:r>
              <a:rPr lang="ko-KR" altLang="en-US" sz="1600">
                <a:solidFill>
                  <a:srgbClr val="000000"/>
                </a:solidFill>
                <a:latin typeface="+mj-ea"/>
                <a:ea typeface="+mj-ea"/>
              </a:rPr>
              <a:t>이 아닌 </a:t>
            </a:r>
            <a:r>
              <a:rPr lang="en-US" altLang="ko-KR" sz="1600">
                <a:solidFill>
                  <a:srgbClr val="000000"/>
                </a:solidFill>
                <a:latin typeface="+mj-ea"/>
                <a:ea typeface="+mj-ea"/>
              </a:rPr>
              <a:t>0.5</a:t>
            </a:r>
            <a:r>
              <a:rPr lang="ko-KR" altLang="en-US" sz="1600">
                <a:solidFill>
                  <a:srgbClr val="000000"/>
                </a:solidFill>
                <a:latin typeface="+mj-ea"/>
                <a:ea typeface="+mj-ea"/>
              </a:rPr>
              <a:t>이다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3) </a:t>
            </a:r>
            <a:r>
              <a:rPr lang="ko-KR" altLang="en-US" sz="1600">
                <a:solidFill>
                  <a:srgbClr val="000000"/>
                </a:solidFill>
                <a:latin typeface="+mj-ea"/>
                <a:ea typeface="+mj-ea"/>
              </a:rPr>
              <a:t>계산이 복잡하다 </a:t>
            </a:r>
            <a:r>
              <a:rPr lang="en-US" altLang="ko-KR" sz="1600">
                <a:solidFill>
                  <a:srgbClr val="000000"/>
                </a:solidFill>
                <a:latin typeface="+mj-ea"/>
                <a:ea typeface="+mj-ea"/>
              </a:rPr>
              <a:t>(</a:t>
            </a:r>
            <a:r>
              <a:rPr lang="ko-KR" altLang="en-US" sz="1600">
                <a:solidFill>
                  <a:srgbClr val="000000"/>
                </a:solidFill>
                <a:latin typeface="+mj-ea"/>
                <a:ea typeface="+mj-ea"/>
              </a:rPr>
              <a:t>지수함수 계산</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p>
          <a:p>
            <a:pPr lvl="0">
              <a:defRPr/>
            </a:pPr>
            <a:r>
              <a:rPr lang="en-US" altLang="ko-KR" sz="1600">
                <a:solidFill>
                  <a:srgbClr val="000000"/>
                </a:solidFill>
                <a:latin typeface="+mj-ea"/>
                <a:ea typeface="+mj-ea"/>
              </a:rPr>
              <a:t>!! Gradient Vanishing</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err="1">
                <a:solidFill>
                  <a:srgbClr val="000000"/>
                </a:solidFill>
                <a:latin typeface="+mj-ea"/>
                <a:ea typeface="+mj-ea"/>
              </a:rPr>
              <a:t>시그모이드와</a:t>
            </a:r>
            <a:r>
              <a:rPr lang="ko-KR" altLang="en-US" sz="1600">
                <a:solidFill>
                  <a:srgbClr val="000000"/>
                </a:solidFill>
                <a:latin typeface="+mj-ea"/>
                <a:ea typeface="+mj-ea"/>
              </a:rPr>
              <a:t> 같이 결과값이 포화</a:t>
            </a:r>
            <a:r>
              <a:rPr lang="en-US" altLang="ko-KR" sz="1600">
                <a:solidFill>
                  <a:srgbClr val="000000"/>
                </a:solidFill>
                <a:latin typeface="+mj-ea"/>
                <a:ea typeface="+mj-ea"/>
              </a:rPr>
              <a:t>(saturated)</a:t>
            </a:r>
            <a:r>
              <a:rPr lang="ko-KR" altLang="en-US" sz="1600">
                <a:solidFill>
                  <a:srgbClr val="000000"/>
                </a:solidFill>
                <a:latin typeface="+mj-ea"/>
                <a:ea typeface="+mj-ea"/>
              </a:rPr>
              <a:t>되는 함수는 </a:t>
            </a:r>
            <a:r>
              <a:rPr lang="en-US" altLang="ko-KR" sz="1600">
                <a:solidFill>
                  <a:srgbClr val="000000"/>
                </a:solidFill>
                <a:latin typeface="+mj-ea"/>
                <a:ea typeface="+mj-ea"/>
              </a:rPr>
              <a:t>gradient vanishing </a:t>
            </a:r>
            <a:r>
              <a:rPr lang="ko-KR" altLang="en-US" sz="1600">
                <a:solidFill>
                  <a:srgbClr val="000000"/>
                </a:solidFill>
                <a:latin typeface="+mj-ea"/>
                <a:ea typeface="+mj-ea"/>
              </a:rPr>
              <a:t>현상을 야기</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이전 레이어로 전파되는 </a:t>
            </a:r>
            <a:r>
              <a:rPr lang="ko-KR" altLang="en-US" sz="1600" err="1">
                <a:solidFill>
                  <a:srgbClr val="000000"/>
                </a:solidFill>
                <a:latin typeface="+mj-ea"/>
                <a:ea typeface="+mj-ea"/>
              </a:rPr>
              <a:t>그라디언트가</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가까워 지는 현상</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레이어를 깊게 쌓으면 파라미터의 업데이트가 제대로 이루어지지 않음</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양 극단의 </a:t>
            </a:r>
            <a:r>
              <a:rPr lang="ko-KR" altLang="en-US" sz="1600" err="1">
                <a:solidFill>
                  <a:srgbClr val="000000"/>
                </a:solidFill>
                <a:latin typeface="+mj-ea"/>
                <a:ea typeface="+mj-ea"/>
              </a:rPr>
              <a:t>미분값이</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가깝기 때문에 발생하는 문제</a:t>
            </a:r>
            <a:endParaRPr lang="ko-KR" altLang="en-US" sz="1200">
              <a:solidFill>
                <a:srgbClr val="000000"/>
              </a:solidFill>
              <a:latin typeface="+mj-ea"/>
              <a:ea typeface="+mj-ea"/>
            </a:endParaRPr>
          </a:p>
        </p:txBody>
      </p:sp>
      <p:sp>
        <p:nvSpPr>
          <p:cNvPr id="2" name="텍스트 개체 틀 1">
            <a:extLst>
              <a:ext uri="{FF2B5EF4-FFF2-40B4-BE49-F238E27FC236}">
                <a16:creationId xmlns:a16="http://schemas.microsoft.com/office/drawing/2014/main" id="{AA97165F-A270-41AA-B52C-BB812D6C279F}"/>
              </a:ext>
            </a:extLst>
          </p:cNvPr>
          <p:cNvSpPr>
            <a:spLocks noGrp="1"/>
          </p:cNvSpPr>
          <p:nvPr>
            <p:ph type="body" sz="quarter" idx="19"/>
          </p:nvPr>
        </p:nvSpPr>
        <p:spPr/>
        <p:txBody>
          <a:bodyPr/>
          <a:lstStyle/>
          <a:p>
            <a:r>
              <a:rPr lang="ko-KR" altLang="en-US"/>
              <a:t>활성화 함수</a:t>
            </a:r>
          </a:p>
        </p:txBody>
      </p:sp>
      <p:sp>
        <p:nvSpPr>
          <p:cNvPr id="7" name="텍스트 개체 틀 4">
            <a:extLst>
              <a:ext uri="{FF2B5EF4-FFF2-40B4-BE49-F238E27FC236}">
                <a16:creationId xmlns:a16="http://schemas.microsoft.com/office/drawing/2014/main" id="{A693F84F-57A9-4C71-B874-C2C3B3AAC48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66884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E8EA348A-808C-4B15-B096-943B08537E9C}"/>
              </a:ext>
            </a:extLst>
          </p:cNvPr>
          <p:cNvGrpSpPr/>
          <p:nvPr/>
        </p:nvGrpSpPr>
        <p:grpSpPr>
          <a:xfrm>
            <a:off x="966733" y="1178447"/>
            <a:ext cx="7646418" cy="4997704"/>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2" name="텍스트 개체 틀 1">
            <a:extLst>
              <a:ext uri="{FF2B5EF4-FFF2-40B4-BE49-F238E27FC236}">
                <a16:creationId xmlns:a16="http://schemas.microsoft.com/office/drawing/2014/main" id="{004CFA9B-C174-4D58-AB3D-0C2B25684019}"/>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903C237A-B6A7-46D6-A9BA-E619D185865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16935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805808" y="1428884"/>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‘데이터의 </a:t>
            </a:r>
            <a:r>
              <a:rPr lang="ko-KR" altLang="en-US" sz="1898" b="1" err="1">
                <a:latin typeface="+mj-ea"/>
                <a:ea typeface="+mj-ea"/>
              </a:rPr>
              <a:t>바다’라는</a:t>
            </a:r>
            <a:r>
              <a:rPr lang="ko-KR" altLang="en-US" sz="1898" b="1">
                <a:latin typeface="+mj-ea"/>
                <a:ea typeface="+mj-ea"/>
              </a:rPr>
              <a:t> 용어가 있듯이 현재는 데이터가 매우 많다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저장 장치의 발전</a:t>
            </a:r>
            <a:r>
              <a:rPr lang="en-US" altLang="ko-KR" sz="1898" b="1">
                <a:latin typeface="+mj-ea"/>
                <a:ea typeface="+mj-ea"/>
              </a:rPr>
              <a:t>, </a:t>
            </a:r>
            <a:r>
              <a:rPr lang="ko-KR" altLang="en-US" sz="1898" b="1">
                <a:latin typeface="+mj-ea"/>
                <a:ea typeface="+mj-ea"/>
              </a:rPr>
              <a:t>데이터 셋을 수집하고 배포할 수 있는 인터넷의 성장은 머신 러닝에 필요한 데이터들을 마련할 수 있는 환경을 만들어주었다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플리커에서</a:t>
            </a:r>
            <a:r>
              <a:rPr lang="ko-KR" altLang="en-US" sz="1898" b="1">
                <a:latin typeface="+mj-ea"/>
                <a:ea typeface="+mj-ea"/>
              </a:rPr>
              <a:t> 사용자가 붙인 이미지 태그</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유튜브의 비디오</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위키피디아는 자연어 처리 분야에 필요한 핵심 데이터셋</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a:latin typeface="+mj-ea"/>
                <a:ea typeface="+mj-ea"/>
              </a:rPr>
              <a:t>1400</a:t>
            </a:r>
            <a:r>
              <a:rPr lang="ko-KR" altLang="en-US" sz="1898" b="1">
                <a:latin typeface="+mj-ea"/>
                <a:ea typeface="+mj-ea"/>
              </a:rPr>
              <a:t>만개 이미지를 </a:t>
            </a:r>
            <a:r>
              <a:rPr lang="en-US" altLang="ko-KR" sz="1898" b="1">
                <a:latin typeface="+mj-ea"/>
                <a:ea typeface="+mj-ea"/>
              </a:rPr>
              <a:t>1000</a:t>
            </a:r>
            <a:r>
              <a:rPr lang="ko-KR" altLang="en-US" sz="1898" b="1">
                <a:latin typeface="+mj-ea"/>
                <a:ea typeface="+mj-ea"/>
              </a:rPr>
              <a:t>개의 범주로 구분해 놓은 </a:t>
            </a:r>
            <a:r>
              <a:rPr lang="en-US" altLang="ko-KR" sz="1898" b="1">
                <a:latin typeface="+mj-ea"/>
                <a:ea typeface="+mj-ea"/>
              </a:rPr>
              <a:t>ImageNet </a:t>
            </a:r>
            <a:r>
              <a:rPr lang="ko-KR" altLang="en-US" sz="1898" b="1">
                <a:latin typeface="+mj-ea"/>
                <a:ea typeface="+mj-ea"/>
              </a:rPr>
              <a:t>데이터셋</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0519EE52-3D24-4179-B2B9-F1ECF03B8C5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데이터</a:t>
            </a:r>
          </a:p>
        </p:txBody>
      </p:sp>
      <p:sp>
        <p:nvSpPr>
          <p:cNvPr id="4" name="텍스트 개체 틀 3">
            <a:extLst>
              <a:ext uri="{FF2B5EF4-FFF2-40B4-BE49-F238E27FC236}">
                <a16:creationId xmlns:a16="http://schemas.microsoft.com/office/drawing/2014/main" id="{462F4B71-F07D-489B-9987-8FDE658E0B9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55502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64" y="187121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861724" y="1515680"/>
            <a:ext cx="1798890"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함수</a:t>
            </a:r>
            <a:endParaRPr lang="ko-KR" altLang="en-US" sz="1328">
              <a:solidFill>
                <a:srgbClr val="000000"/>
              </a:solidFill>
              <a:latin typeface="+mj-ea"/>
              <a:ea typeface="+mj-ea"/>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5969370" y="1513537"/>
            <a:ext cx="2018501"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a:t>
            </a:r>
            <a:r>
              <a:rPr lang="ko-KR" altLang="en-US" sz="1708" err="1">
                <a:solidFill>
                  <a:srgbClr val="000000"/>
                </a:solidFill>
                <a:latin typeface="+mj-ea"/>
                <a:ea typeface="+mj-ea"/>
              </a:rPr>
              <a:t>미분값</a:t>
            </a:r>
            <a:endParaRPr lang="ko-KR" altLang="en-US" sz="1328">
              <a:solidFill>
                <a:srgbClr val="000000"/>
              </a:solidFill>
              <a:latin typeface="+mj-ea"/>
              <a:ea typeface="+mj-ea"/>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430620" y="4311519"/>
            <a:ext cx="3445174" cy="501035"/>
          </a:xfrm>
          <a:prstGeom prst="rect">
            <a:avLst/>
          </a:prstGeom>
          <a:noFill/>
        </p:spPr>
        <p:txBody>
          <a:bodyPr wrap="none" rtlCol="0">
            <a:spAutoFit/>
          </a:bodyPr>
          <a:lstStyle/>
          <a:p>
            <a:pPr lvl="0">
              <a:defRPr/>
            </a:pPr>
            <a:r>
              <a:rPr lang="ko-KR" altLang="en-US" sz="1328">
                <a:solidFill>
                  <a:srgbClr val="000000"/>
                </a:solidFill>
                <a:latin typeface="+mj-ea"/>
                <a:ea typeface="+mj-ea"/>
              </a:rPr>
              <a:t>양쪽 꼬리가 </a:t>
            </a:r>
            <a:r>
              <a:rPr lang="en-US" altLang="ko-KR" sz="1328">
                <a:solidFill>
                  <a:srgbClr val="000000"/>
                </a:solidFill>
                <a:latin typeface="+mj-ea"/>
                <a:ea typeface="+mj-ea"/>
              </a:rPr>
              <a:t>0</a:t>
            </a:r>
            <a:r>
              <a:rPr lang="ko-KR" altLang="en-US" sz="1328">
                <a:solidFill>
                  <a:srgbClr val="000000"/>
                </a:solidFill>
                <a:latin typeface="+mj-ea"/>
                <a:ea typeface="+mj-ea"/>
              </a:rPr>
              <a:t>에 수렴하며 최대값이 </a:t>
            </a:r>
            <a:r>
              <a:rPr lang="en-US" altLang="ko-KR" sz="1328">
                <a:solidFill>
                  <a:srgbClr val="000000"/>
                </a:solidFill>
                <a:latin typeface="+mj-ea"/>
                <a:ea typeface="+mj-ea"/>
              </a:rPr>
              <a:t>0.25</a:t>
            </a:r>
            <a:r>
              <a:rPr lang="ko-KR" altLang="en-US" sz="1328">
                <a:solidFill>
                  <a:srgbClr val="000000"/>
                </a:solidFill>
                <a:latin typeface="+mj-ea"/>
                <a:ea typeface="+mj-ea"/>
              </a:rPr>
              <a:t>를</a:t>
            </a:r>
            <a:endParaRPr lang="en-US" altLang="ko-KR" sz="1328">
              <a:solidFill>
                <a:srgbClr val="000000"/>
              </a:solidFill>
              <a:latin typeface="+mj-ea"/>
              <a:ea typeface="+mj-ea"/>
            </a:endParaRPr>
          </a:p>
          <a:p>
            <a:pPr lvl="0">
              <a:defRPr/>
            </a:pPr>
            <a:r>
              <a:rPr lang="ko-KR" altLang="en-US" sz="1328">
                <a:solidFill>
                  <a:srgbClr val="000000"/>
                </a:solidFill>
                <a:latin typeface="+mj-ea"/>
                <a:ea typeface="+mj-ea"/>
              </a:rPr>
              <a:t>넘지 않는다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040" y="1834744"/>
            <a:ext cx="3488262" cy="2403828"/>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068F6473-A2BF-4F5A-AC59-88760A8172A2}"/>
              </a:ext>
            </a:extLst>
          </p:cNvPr>
          <p:cNvSpPr>
            <a:spLocks noGrp="1"/>
          </p:cNvSpPr>
          <p:nvPr>
            <p:ph type="body" sz="quarter" idx="19"/>
          </p:nvPr>
        </p:nvSpPr>
        <p:spPr/>
        <p:txBody>
          <a:bodyPr/>
          <a:lstStyle/>
          <a:p>
            <a:r>
              <a:rPr lang="ko-KR" altLang="en-US"/>
              <a:t>활성화 함수</a:t>
            </a:r>
          </a:p>
        </p:txBody>
      </p:sp>
      <p:sp>
        <p:nvSpPr>
          <p:cNvPr id="11" name="텍스트 개체 틀 4">
            <a:extLst>
              <a:ext uri="{FF2B5EF4-FFF2-40B4-BE49-F238E27FC236}">
                <a16:creationId xmlns:a16="http://schemas.microsoft.com/office/drawing/2014/main" id="{EB51D354-F7B5-4A9E-94B6-D6D6799434A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1660582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580349" y="1073368"/>
            <a:ext cx="3130985" cy="369332"/>
          </a:xfrm>
          <a:prstGeom prst="rect">
            <a:avLst/>
          </a:prstGeom>
          <a:noFill/>
        </p:spPr>
        <p:txBody>
          <a:bodyPr wrap="none" rtlCol="0">
            <a:spAutoFit/>
          </a:bodyPr>
          <a:lstStyle/>
          <a:p>
            <a:pPr lvl="0">
              <a:defRPr/>
            </a:pPr>
            <a:r>
              <a:rPr lang="en-US" altLang="ko-KR" b="1">
                <a:solidFill>
                  <a:srgbClr val="000000"/>
                </a:solidFill>
                <a:latin typeface="+mj-ea"/>
                <a:ea typeface="+mj-ea"/>
              </a:rPr>
              <a:t>2. </a:t>
            </a:r>
            <a:r>
              <a:rPr lang="ko-KR" altLang="en-US" b="1" err="1">
                <a:solidFill>
                  <a:srgbClr val="000000"/>
                </a:solidFill>
                <a:latin typeface="+mj-ea"/>
                <a:ea typeface="+mj-ea"/>
              </a:rPr>
              <a:t>하이퍼</a:t>
            </a:r>
            <a:r>
              <a:rPr lang="ko-KR" altLang="en-US" b="1">
                <a:solidFill>
                  <a:srgbClr val="000000"/>
                </a:solidFill>
                <a:latin typeface="+mj-ea"/>
                <a:ea typeface="+mj-ea"/>
              </a:rPr>
              <a:t> </a:t>
            </a:r>
            <a:r>
              <a:rPr lang="ko-KR" altLang="en-US" b="1" err="1">
                <a:solidFill>
                  <a:srgbClr val="000000"/>
                </a:solidFill>
                <a:latin typeface="+mj-ea"/>
                <a:ea typeface="+mj-ea"/>
              </a:rPr>
              <a:t>볼릭</a:t>
            </a:r>
            <a:r>
              <a:rPr lang="ko-KR" altLang="en-US" b="1">
                <a:solidFill>
                  <a:srgbClr val="000000"/>
                </a:solidFill>
                <a:latin typeface="+mj-ea"/>
                <a:ea typeface="+mj-ea"/>
              </a:rPr>
              <a:t> 탄젠트</a:t>
            </a:r>
            <a:r>
              <a:rPr lang="en-US" altLang="ko-KR" b="1">
                <a:solidFill>
                  <a:srgbClr val="000000"/>
                </a:solidFill>
                <a:latin typeface="+mj-ea"/>
                <a:ea typeface="+mj-ea"/>
              </a:rPr>
              <a:t>(tanh)</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70658" y="4558005"/>
            <a:ext cx="6093335"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[-1, 1] </a:t>
            </a:r>
            <a:r>
              <a:rPr lang="ko-KR" altLang="en-US" sz="1328">
                <a:solidFill>
                  <a:srgbClr val="000000"/>
                </a:solidFill>
                <a:latin typeface="+mj-ea"/>
                <a:ea typeface="+mj-ea"/>
              </a:rPr>
              <a:t>사이로 제한됨</a:t>
            </a:r>
            <a:r>
              <a:rPr lang="en-US" altLang="ko-KR" sz="1328">
                <a:solidFill>
                  <a:srgbClr val="000000"/>
                </a:solidFill>
                <a:latin typeface="+mj-ea"/>
                <a:ea typeface="+mj-ea"/>
              </a:rPr>
              <a:t>. </a:t>
            </a:r>
            <a:r>
              <a:rPr lang="ko-KR" altLang="en-US" sz="1328">
                <a:solidFill>
                  <a:srgbClr val="000000"/>
                </a:solidFill>
                <a:latin typeface="+mj-ea"/>
                <a:ea typeface="+mj-ea"/>
              </a:rPr>
              <a:t>결과값 중심이 </a:t>
            </a:r>
            <a:r>
              <a:rPr lang="en-US" altLang="ko-KR" sz="1328">
                <a:solidFill>
                  <a:srgbClr val="000000"/>
                </a:solidFill>
                <a:latin typeface="+mj-ea"/>
                <a:ea typeface="+mj-ea"/>
              </a:rPr>
              <a:t>0</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나머지 특성은 </a:t>
            </a:r>
            <a:r>
              <a:rPr lang="ko-KR" altLang="en-US" sz="1328" err="1">
                <a:solidFill>
                  <a:srgbClr val="000000"/>
                </a:solidFill>
                <a:latin typeface="+mj-ea"/>
                <a:ea typeface="+mj-ea"/>
              </a:rPr>
              <a:t>시그모이드와</a:t>
            </a:r>
            <a:r>
              <a:rPr lang="ko-KR" altLang="en-US" sz="1328">
                <a:solidFill>
                  <a:srgbClr val="000000"/>
                </a:solidFill>
                <a:latin typeface="+mj-ea"/>
                <a:ea typeface="+mj-ea"/>
              </a:rPr>
              <a:t> 비슷함</a:t>
            </a:r>
            <a:r>
              <a:rPr lang="en-US" altLang="ko-KR" sz="1328">
                <a:solidFill>
                  <a:srgbClr val="000000"/>
                </a:solidFill>
                <a:latin typeface="+mj-ea"/>
                <a:ea typeface="+mj-ea"/>
              </a:rPr>
              <a:t>. </a:t>
            </a:r>
            <a:r>
              <a:rPr lang="ko-KR" altLang="en-US" sz="1328" err="1">
                <a:solidFill>
                  <a:srgbClr val="000000"/>
                </a:solidFill>
                <a:latin typeface="+mj-ea"/>
                <a:ea typeface="+mj-ea"/>
              </a:rPr>
              <a:t>시그모이드</a:t>
            </a:r>
            <a:r>
              <a:rPr lang="ko-KR" altLang="en-US" sz="1328">
                <a:solidFill>
                  <a:srgbClr val="000000"/>
                </a:solidFill>
                <a:latin typeface="+mj-ea"/>
                <a:ea typeface="+mj-ea"/>
              </a:rPr>
              <a:t> 함수를 이용하여 유도 가능</a:t>
            </a:r>
          </a:p>
          <a:p>
            <a:pPr lvl="0">
              <a:defRPr/>
            </a:pPr>
            <a:endParaRPr lang="ko-KR" altLang="en-US"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그러나</a:t>
            </a:r>
            <a:r>
              <a:rPr lang="en-US" altLang="ko-KR" sz="1328">
                <a:solidFill>
                  <a:srgbClr val="000000"/>
                </a:solidFill>
                <a:latin typeface="+mj-ea"/>
                <a:ea typeface="+mj-ea"/>
              </a:rPr>
              <a:t>, </a:t>
            </a:r>
            <a:r>
              <a:rPr lang="ko-KR" altLang="en-US" sz="1328">
                <a:solidFill>
                  <a:srgbClr val="000000"/>
                </a:solidFill>
                <a:latin typeface="+mj-ea"/>
                <a:ea typeface="+mj-ea"/>
              </a:rPr>
              <a:t>여전히 </a:t>
            </a:r>
            <a:r>
              <a:rPr lang="en-US" altLang="ko-KR" sz="1328">
                <a:solidFill>
                  <a:srgbClr val="000000"/>
                </a:solidFill>
                <a:latin typeface="+mj-ea"/>
                <a:ea typeface="+mj-ea"/>
              </a:rPr>
              <a:t>gradient vanishing </a:t>
            </a:r>
            <a:r>
              <a:rPr lang="ko-KR" altLang="en-US" sz="1328">
                <a:solidFill>
                  <a:srgbClr val="000000"/>
                </a:solidFill>
                <a:latin typeface="+mj-ea"/>
                <a:ea typeface="+mj-ea"/>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926" y="2038215"/>
            <a:ext cx="3488262"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918" y="2030173"/>
            <a:ext cx="3614779"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764772" y="1665568"/>
                <a:ext cx="3528274"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=2∗</m:t>
                      </m:r>
                      <m:r>
                        <m:rPr>
                          <m:sty m:val="p"/>
                        </m:rPr>
                        <a:rPr lang="en-US" altLang="ko-KR" sz="1898">
                          <a:latin typeface="Cambria Math" panose="02040503050406030204" pitchFamily="18" charset="0"/>
                        </a:rPr>
                        <m:t>sigmoid</m:t>
                      </m:r>
                      <m:d>
                        <m:dPr>
                          <m:ctrlPr>
                            <a:rPr lang="en-US" altLang="ko-KR" sz="1898" i="1">
                              <a:latin typeface="Cambria Math" panose="02040503050406030204" pitchFamily="18" charset="0"/>
                            </a:rPr>
                          </m:ctrlPr>
                        </m:dPr>
                        <m:e>
                          <m:r>
                            <a:rPr lang="en-US" altLang="ko-KR" sz="1898">
                              <a:latin typeface="Cambria Math" panose="02040503050406030204" pitchFamily="18" charset="0"/>
                            </a:rPr>
                            <m:t>2∗</m:t>
                          </m:r>
                          <m:r>
                            <m:rPr>
                              <m:sty m:val="p"/>
                            </m:rPr>
                            <a:rPr lang="en-US" altLang="ko-KR" sz="1898">
                              <a:latin typeface="Cambria Math" panose="02040503050406030204" pitchFamily="18" charset="0"/>
                            </a:rPr>
                            <m:t>x</m:t>
                          </m:r>
                        </m:e>
                      </m:d>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764772" y="1665568"/>
                <a:ext cx="3528274" cy="292068"/>
              </a:xfrm>
              <a:prstGeom prst="rect">
                <a:avLst/>
              </a:prstGeom>
              <a:blipFill>
                <a:blip r:embed="rId5"/>
                <a:stretch>
                  <a:fillRect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169741" y="1665567"/>
                <a:ext cx="4146713"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sSup>
                        <m:sSupPr>
                          <m:ctrlPr>
                            <a:rPr lang="en-US" altLang="ko-KR" sz="1898" i="1">
                              <a:latin typeface="Cambria Math" panose="02040503050406030204" pitchFamily="18" charset="0"/>
                            </a:rPr>
                          </m:ctrlPr>
                        </m:sSupPr>
                        <m:e>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e>
                        <m:sup>
                          <m:r>
                            <a:rPr lang="en-US" altLang="ko-KR" sz="1898">
                              <a:latin typeface="Cambria Math" panose="02040503050406030204" pitchFamily="18" charset="0"/>
                            </a:rPr>
                            <m:t>′</m:t>
                          </m:r>
                        </m:sup>
                      </m:sSup>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r>
                        <a:rPr lang="en-US" altLang="ko-KR" sz="1898">
                          <a:latin typeface="Cambria Math" panose="02040503050406030204" pitchFamily="18" charset="0"/>
                        </a:rPr>
                        <m:t>(</m:t>
                      </m:r>
                      <m:r>
                        <m:rPr>
                          <m:sty m:val="p"/>
                        </m:rPr>
                        <a:rPr lang="en-US" altLang="ko-KR" sz="1898">
                          <a:latin typeface="Cambria Math" panose="02040503050406030204" pitchFamily="18" charset="0"/>
                        </a:rPr>
                        <m:t>x</m:t>
                      </m:r>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169741" y="1665567"/>
                <a:ext cx="4146713" cy="292068"/>
              </a:xfrm>
              <a:prstGeom prst="rect">
                <a:avLst/>
              </a:prstGeom>
              <a:blipFill>
                <a:blip r:embed="rId6"/>
                <a:stretch>
                  <a:fillRect t="-2083" r="-882" b="-3541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815D9BD-09E2-48EA-9CAC-AEF9F50F56C1}"/>
              </a:ext>
            </a:extLst>
          </p:cNvPr>
          <p:cNvSpPr>
            <a:spLocks noGrp="1"/>
          </p:cNvSpPr>
          <p:nvPr>
            <p:ph type="body" sz="quarter" idx="19"/>
          </p:nvPr>
        </p:nvSpPr>
        <p:spPr/>
        <p:txBody>
          <a:bodyPr/>
          <a:lstStyle/>
          <a:p>
            <a:r>
              <a:rPr lang="ko-KR" altLang="en-US"/>
              <a:t>활성화 함수</a:t>
            </a:r>
          </a:p>
        </p:txBody>
      </p:sp>
      <p:sp>
        <p:nvSpPr>
          <p:cNvPr id="12" name="텍스트 개체 틀 4">
            <a:extLst>
              <a:ext uri="{FF2B5EF4-FFF2-40B4-BE49-F238E27FC236}">
                <a16:creationId xmlns:a16="http://schemas.microsoft.com/office/drawing/2014/main" id="{5F9B0C3C-1E22-434B-BDA8-25C535FDCE1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타원 3">
            <a:extLst>
              <a:ext uri="{FF2B5EF4-FFF2-40B4-BE49-F238E27FC236}">
                <a16:creationId xmlns:a16="http://schemas.microsoft.com/office/drawing/2014/main" id="{C2F47E24-19CD-471E-08E4-D703CB6EFB4C}"/>
              </a:ext>
            </a:extLst>
          </p:cNvPr>
          <p:cNvSpPr/>
          <p:nvPr/>
        </p:nvSpPr>
        <p:spPr>
          <a:xfrm>
            <a:off x="2684302" y="3006527"/>
            <a:ext cx="72008" cy="72008"/>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FD1443DA-BFE9-55D5-B19F-8821166CA9D6}"/>
              </a:ext>
            </a:extLst>
          </p:cNvPr>
          <p:cNvCxnSpPr/>
          <p:nvPr/>
        </p:nvCxnSpPr>
        <p:spPr>
          <a:xfrm flipH="1">
            <a:off x="2531862" y="2257226"/>
            <a:ext cx="396044" cy="2012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A8F6092-2CD4-E61C-D17B-0A66B01F962F}"/>
              </a:ext>
            </a:extLst>
          </p:cNvPr>
          <p:cNvSpPr txBox="1"/>
          <p:nvPr/>
        </p:nvSpPr>
        <p:spPr>
          <a:xfrm>
            <a:off x="2684302" y="2811698"/>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Tree>
    <p:extLst>
      <p:ext uri="{BB962C8B-B14F-4D97-AF65-F5344CB8AC3E}">
        <p14:creationId xmlns:p14="http://schemas.microsoft.com/office/powerpoint/2010/main" val="17288208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794742" y="1136171"/>
            <a:ext cx="4033797" cy="369332"/>
          </a:xfrm>
          <a:prstGeom prst="rect">
            <a:avLst/>
          </a:prstGeom>
          <a:noFill/>
        </p:spPr>
        <p:txBody>
          <a:bodyPr wrap="none" rtlCol="0">
            <a:spAutoFit/>
          </a:bodyPr>
          <a:lstStyle/>
          <a:p>
            <a:pPr lvl="0">
              <a:defRPr/>
            </a:pPr>
            <a:r>
              <a:rPr lang="en-US" altLang="ko-KR" b="1">
                <a:solidFill>
                  <a:srgbClr val="000000"/>
                </a:solidFill>
                <a:latin typeface="+mj-ea"/>
                <a:ea typeface="+mj-ea"/>
              </a:rPr>
              <a:t>3. </a:t>
            </a:r>
            <a:r>
              <a:rPr lang="ko-KR" altLang="en-US" b="1" err="1">
                <a:solidFill>
                  <a:srgbClr val="000000"/>
                </a:solidFill>
                <a:latin typeface="+mj-ea"/>
                <a:ea typeface="+mj-ea"/>
              </a:rPr>
              <a:t>렐루</a:t>
            </a:r>
            <a:r>
              <a:rPr lang="en-US" altLang="ko-KR" b="1">
                <a:solidFill>
                  <a:srgbClr val="000000"/>
                </a:solidFill>
                <a:latin typeface="+mj-ea"/>
                <a:ea typeface="+mj-ea"/>
              </a:rPr>
              <a:t>(</a:t>
            </a:r>
            <a:r>
              <a:rPr lang="en-US" altLang="ko-KR" b="1" err="1">
                <a:solidFill>
                  <a:srgbClr val="000000"/>
                </a:solidFill>
                <a:latin typeface="+mj-ea"/>
                <a:ea typeface="+mj-ea"/>
              </a:rPr>
              <a:t>ReLU</a:t>
            </a:r>
            <a:r>
              <a:rPr lang="en-US" altLang="ko-KR" b="1">
                <a:solidFill>
                  <a:srgbClr val="000000"/>
                </a:solidFill>
                <a:latin typeface="+mj-ea"/>
                <a:ea typeface="+mj-ea"/>
              </a:rPr>
              <a:t>, Rectified Linear Unit)</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794741" y="3840035"/>
            <a:ext cx="6439583"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최근 </a:t>
            </a:r>
            <a:r>
              <a:rPr lang="ko-KR" altLang="en-US" sz="1328" err="1">
                <a:solidFill>
                  <a:srgbClr val="000000"/>
                </a:solidFill>
                <a:latin typeface="+mj-ea"/>
                <a:ea typeface="+mj-ea"/>
              </a:rPr>
              <a:t>뉴럴</a:t>
            </a:r>
            <a:r>
              <a:rPr lang="ko-KR" altLang="en-US" sz="1328">
                <a:solidFill>
                  <a:srgbClr val="000000"/>
                </a:solidFill>
                <a:latin typeface="+mj-ea"/>
                <a:ea typeface="+mj-ea"/>
              </a:rPr>
              <a:t> 네트워크에서 가장 많이 쓰이는 활성 함수</a:t>
            </a: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선형아니야</a:t>
            </a:r>
            <a:r>
              <a:rPr lang="en-US" altLang="ko-KR" sz="1328">
                <a:solidFill>
                  <a:srgbClr val="000000"/>
                </a:solidFill>
                <a:latin typeface="+mj-ea"/>
                <a:ea typeface="+mj-ea"/>
              </a:rPr>
              <a:t>? NO! 0</a:t>
            </a:r>
            <a:r>
              <a:rPr lang="ko-KR" altLang="en-US" sz="1328">
                <a:solidFill>
                  <a:srgbClr val="000000"/>
                </a:solidFill>
                <a:latin typeface="+mj-ea"/>
                <a:ea typeface="+mj-ea"/>
              </a:rPr>
              <a:t>에서 확 꺾이기 때문에 비선형이라고 본다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장점</a:t>
            </a:r>
          </a:p>
          <a:p>
            <a:pPr lvl="0">
              <a:defRPr/>
            </a:pPr>
            <a:r>
              <a:rPr lang="en-US" altLang="ko-KR" sz="1328">
                <a:solidFill>
                  <a:srgbClr val="000000"/>
                </a:solidFill>
                <a:latin typeface="+mj-ea"/>
                <a:ea typeface="+mj-ea"/>
              </a:rPr>
              <a:t>(1) </a:t>
            </a:r>
            <a:r>
              <a:rPr lang="ko-KR" altLang="en-US" sz="1328">
                <a:solidFill>
                  <a:srgbClr val="000000"/>
                </a:solidFill>
                <a:latin typeface="+mj-ea"/>
                <a:ea typeface="+mj-ea"/>
              </a:rPr>
              <a:t>양 </a:t>
            </a:r>
            <a:r>
              <a:rPr lang="ko-KR" altLang="en-US" sz="1328" err="1">
                <a:solidFill>
                  <a:srgbClr val="000000"/>
                </a:solidFill>
                <a:latin typeface="+mj-ea"/>
                <a:ea typeface="+mj-ea"/>
              </a:rPr>
              <a:t>극단값이</a:t>
            </a:r>
            <a:r>
              <a:rPr lang="ko-KR" altLang="en-US" sz="1328">
                <a:solidFill>
                  <a:srgbClr val="000000"/>
                </a:solidFill>
                <a:latin typeface="+mj-ea"/>
                <a:ea typeface="+mj-ea"/>
              </a:rPr>
              <a:t> 포화되지 않는다</a:t>
            </a:r>
            <a:r>
              <a:rPr lang="en-US" altLang="ko-KR" sz="1328">
                <a:solidFill>
                  <a:srgbClr val="000000"/>
                </a:solidFill>
                <a:latin typeface="+mj-ea"/>
                <a:ea typeface="+mj-ea"/>
              </a:rPr>
              <a:t>. (</a:t>
            </a:r>
            <a:r>
              <a:rPr lang="ko-KR" altLang="en-US" sz="1328">
                <a:solidFill>
                  <a:srgbClr val="000000"/>
                </a:solidFill>
                <a:latin typeface="+mj-ea"/>
                <a:ea typeface="+mj-ea"/>
              </a:rPr>
              <a:t>양수 지역은 선형적</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a:solidFill>
                  <a:srgbClr val="000000"/>
                </a:solidFill>
                <a:latin typeface="+mj-ea"/>
                <a:ea typeface="+mj-ea"/>
              </a:rPr>
              <a:t>계산이 매우 효율적이다 </a:t>
            </a:r>
            <a:r>
              <a:rPr lang="en-US" altLang="ko-KR" sz="1328">
                <a:solidFill>
                  <a:srgbClr val="000000"/>
                </a:solidFill>
                <a:latin typeface="+mj-ea"/>
                <a:ea typeface="+mj-ea"/>
              </a:rPr>
              <a:t>(</a:t>
            </a:r>
            <a:r>
              <a:rPr lang="ko-KR" altLang="en-US" sz="1328">
                <a:solidFill>
                  <a:srgbClr val="000000"/>
                </a:solidFill>
                <a:latin typeface="+mj-ea"/>
                <a:ea typeface="+mj-ea"/>
              </a:rPr>
              <a:t>최대값 연산 </a:t>
            </a:r>
            <a:r>
              <a:rPr lang="en-US" altLang="ko-KR" sz="1328">
                <a:solidFill>
                  <a:srgbClr val="000000"/>
                </a:solidFill>
                <a:latin typeface="+mj-ea"/>
                <a:ea typeface="+mj-ea"/>
              </a:rPr>
              <a:t>1</a:t>
            </a:r>
            <a:r>
              <a:rPr lang="ko-KR" altLang="en-US" sz="1328">
                <a:solidFill>
                  <a:srgbClr val="000000"/>
                </a:solidFill>
                <a:latin typeface="+mj-ea"/>
                <a:ea typeface="+mj-ea"/>
              </a:rPr>
              <a:t>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(3) </a:t>
            </a:r>
            <a:r>
              <a:rPr lang="ko-KR" altLang="en-US" sz="1328">
                <a:solidFill>
                  <a:srgbClr val="000000"/>
                </a:solidFill>
                <a:latin typeface="+mj-ea"/>
                <a:ea typeface="+mj-ea"/>
              </a:rPr>
              <a:t>수렴속도가 </a:t>
            </a:r>
            <a:r>
              <a:rPr lang="ko-KR" altLang="en-US" sz="1328" err="1">
                <a:solidFill>
                  <a:srgbClr val="000000"/>
                </a:solidFill>
                <a:latin typeface="+mj-ea"/>
                <a:ea typeface="+mj-ea"/>
              </a:rPr>
              <a:t>시그모이드류</a:t>
            </a:r>
            <a:r>
              <a:rPr lang="ko-KR" altLang="en-US" sz="1328">
                <a:solidFill>
                  <a:srgbClr val="000000"/>
                </a:solidFill>
                <a:latin typeface="+mj-ea"/>
                <a:ea typeface="+mj-ea"/>
              </a:rPr>
              <a:t> 함수대비 </a:t>
            </a:r>
            <a:r>
              <a:rPr lang="en-US" altLang="ko-KR" sz="1328">
                <a:solidFill>
                  <a:srgbClr val="000000"/>
                </a:solidFill>
                <a:latin typeface="+mj-ea"/>
                <a:ea typeface="+mj-ea"/>
              </a:rPr>
              <a:t>6</a:t>
            </a:r>
            <a:r>
              <a:rPr lang="ko-KR" altLang="en-US" sz="1328">
                <a:solidFill>
                  <a:srgbClr val="000000"/>
                </a:solidFill>
                <a:latin typeface="+mj-ea"/>
                <a:ea typeface="+mj-ea"/>
              </a:rPr>
              <a:t>배 정도 빠르다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단점</a:t>
            </a:r>
          </a:p>
          <a:p>
            <a:pPr lvl="0">
              <a:defRPr/>
            </a:pPr>
            <a:r>
              <a:rPr lang="en-US" altLang="ko-KR" sz="1328">
                <a:solidFill>
                  <a:srgbClr val="000000"/>
                </a:solidFill>
                <a:latin typeface="+mj-ea"/>
                <a:ea typeface="+mj-ea"/>
              </a:rPr>
              <a:t>(1) </a:t>
            </a:r>
            <a:r>
              <a:rPr lang="ko-KR" altLang="en-US" sz="1328" err="1">
                <a:solidFill>
                  <a:srgbClr val="000000"/>
                </a:solidFill>
                <a:latin typeface="+mj-ea"/>
                <a:ea typeface="+mj-ea"/>
              </a:rPr>
              <a:t>중심값이</a:t>
            </a:r>
            <a:r>
              <a:rPr lang="ko-KR" altLang="en-US" sz="1328">
                <a:solidFill>
                  <a:srgbClr val="000000"/>
                </a:solidFill>
                <a:latin typeface="+mj-ea"/>
                <a:ea typeface="+mj-ea"/>
              </a:rPr>
              <a:t> </a:t>
            </a:r>
            <a:r>
              <a:rPr lang="en-US" altLang="ko-KR" sz="1328">
                <a:solidFill>
                  <a:srgbClr val="000000"/>
                </a:solidFill>
                <a:latin typeface="+mj-ea"/>
                <a:ea typeface="+mj-ea"/>
              </a:rPr>
              <a:t>0</a:t>
            </a:r>
            <a:r>
              <a:rPr lang="ko-KR" altLang="en-US" sz="1328">
                <a:solidFill>
                  <a:srgbClr val="000000"/>
                </a:solidFill>
                <a:latin typeface="+mj-ea"/>
                <a:ea typeface="+mj-ea"/>
              </a:rPr>
              <a:t>이 아님 </a:t>
            </a:r>
            <a:r>
              <a:rPr lang="en-US" altLang="ko-KR" sz="1328">
                <a:solidFill>
                  <a:srgbClr val="000000"/>
                </a:solidFill>
                <a:latin typeface="+mj-ea"/>
                <a:ea typeface="+mj-ea"/>
              </a:rPr>
              <a:t>(</a:t>
            </a:r>
            <a:r>
              <a:rPr lang="ko-KR" altLang="en-US" sz="1328">
                <a:solidFill>
                  <a:srgbClr val="000000"/>
                </a:solidFill>
                <a:latin typeface="+mj-ea"/>
                <a:ea typeface="+mj-ea"/>
              </a:rPr>
              <a:t>마이너한 문제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입력값이</a:t>
            </a:r>
            <a:r>
              <a:rPr lang="ko-KR" altLang="en-US" sz="1328">
                <a:solidFill>
                  <a:srgbClr val="000000"/>
                </a:solidFill>
                <a:latin typeface="+mj-ea"/>
                <a:ea typeface="+mj-ea"/>
              </a:rPr>
              <a:t> 음수인 경우 항상 </a:t>
            </a:r>
            <a:r>
              <a:rPr lang="en-US" altLang="ko-KR" sz="1328">
                <a:solidFill>
                  <a:srgbClr val="000000"/>
                </a:solidFill>
                <a:latin typeface="+mj-ea"/>
                <a:ea typeface="+mj-ea"/>
              </a:rPr>
              <a:t>0</a:t>
            </a:r>
            <a:r>
              <a:rPr lang="ko-KR" altLang="en-US" sz="1328">
                <a:solidFill>
                  <a:srgbClr val="000000"/>
                </a:solidFill>
                <a:latin typeface="+mj-ea"/>
                <a:ea typeface="+mj-ea"/>
              </a:rPr>
              <a:t>을 출력함 </a:t>
            </a:r>
            <a:r>
              <a:rPr lang="en-US" altLang="ko-KR" sz="1328">
                <a:solidFill>
                  <a:srgbClr val="000000"/>
                </a:solidFill>
                <a:latin typeface="+mj-ea"/>
                <a:ea typeface="+mj-ea"/>
              </a:rPr>
              <a:t>(</a:t>
            </a:r>
            <a:r>
              <a:rPr lang="ko-KR" altLang="en-US" sz="1328">
                <a:solidFill>
                  <a:srgbClr val="000000"/>
                </a:solidFill>
                <a:latin typeface="+mj-ea"/>
                <a:ea typeface="+mj-ea"/>
              </a:rPr>
              <a:t>마찬가지로 파라미터 업데이트가 안됨</a:t>
            </a:r>
            <a:r>
              <a:rPr lang="en-US" altLang="ko-KR" sz="1328">
                <a:solidFill>
                  <a:srgbClr val="000000"/>
                </a:solidFill>
                <a:latin typeface="+mj-ea"/>
                <a:ea typeface="+mj-ea"/>
              </a:rPr>
              <a:t>)</a:t>
            </a:r>
            <a:endParaRPr lang="ko-KR" altLang="en-US"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518206" y="2300297"/>
                <a:ext cx="232114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𝑓</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𝑥</m:t>
                          </m:r>
                        </m:e>
                      </m:d>
                      <m:r>
                        <a:rPr lang="en-US" altLang="ko-KR" sz="2277" i="1">
                          <a:latin typeface="Cambria Math" panose="02040503050406030204" pitchFamily="18" charset="0"/>
                        </a:rPr>
                        <m:t>=</m:t>
                      </m:r>
                      <m:r>
                        <m:rPr>
                          <m:sty m:val="p"/>
                        </m:rPr>
                        <a:rPr lang="en-US" altLang="ko-KR" sz="2277">
                          <a:latin typeface="Cambria Math" panose="02040503050406030204" pitchFamily="18" charset="0"/>
                        </a:rPr>
                        <m:t>max</m:t>
                      </m:r>
                      <m:r>
                        <a:rPr lang="en-US" altLang="ko-KR" sz="2277" i="1">
                          <a:latin typeface="Cambria Math" panose="02040503050406030204" pitchFamily="18" charset="0"/>
                        </a:rPr>
                        <m:t>⁡(0,</m:t>
                      </m:r>
                      <m:r>
                        <a:rPr lang="en-US" altLang="ko-KR" sz="2277" i="1">
                          <a:latin typeface="Cambria Math" panose="02040503050406030204" pitchFamily="18" charset="0"/>
                        </a:rPr>
                        <m:t>𝑥</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518206" y="2300297"/>
                <a:ext cx="2321148" cy="350417"/>
              </a:xfrm>
              <a:prstGeom prst="rect">
                <a:avLst/>
              </a:prstGeom>
              <a:blipFill>
                <a:blip r:embed="rId3"/>
                <a:stretch>
                  <a:fillRect l="-1837" r="-1837" b="-32759"/>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100" y="1527190"/>
            <a:ext cx="3452114" cy="2367680"/>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70368EE1-3A74-4B9B-9B62-3224FAA6D19E}"/>
              </a:ext>
            </a:extLst>
          </p:cNvPr>
          <p:cNvSpPr>
            <a:spLocks noGrp="1"/>
          </p:cNvSpPr>
          <p:nvPr>
            <p:ph type="body" sz="quarter" idx="19"/>
          </p:nvPr>
        </p:nvSpPr>
        <p:spPr/>
        <p:txBody>
          <a:bodyPr/>
          <a:lstStyle/>
          <a:p>
            <a:r>
              <a:rPr lang="ko-KR" altLang="en-US"/>
              <a:t>활성화 함수</a:t>
            </a:r>
          </a:p>
        </p:txBody>
      </p:sp>
      <p:sp>
        <p:nvSpPr>
          <p:cNvPr id="10" name="텍스트 개체 틀 4">
            <a:extLst>
              <a:ext uri="{FF2B5EF4-FFF2-40B4-BE49-F238E27FC236}">
                <a16:creationId xmlns:a16="http://schemas.microsoft.com/office/drawing/2014/main" id="{3D936639-724B-4A5D-BD8A-51507CC5780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BE79C0C3-8A43-4DEA-8C8A-988A7A1D4C97}"/>
              </a:ext>
            </a:extLst>
          </p:cNvPr>
          <p:cNvSpPr txBox="1"/>
          <p:nvPr/>
        </p:nvSpPr>
        <p:spPr>
          <a:xfrm>
            <a:off x="2393292" y="2780928"/>
            <a:ext cx="1034257" cy="830997"/>
          </a:xfrm>
          <a:prstGeom prst="rect">
            <a:avLst/>
          </a:prstGeom>
          <a:noFill/>
        </p:spPr>
        <p:txBody>
          <a:bodyPr wrap="none" rtlCol="0">
            <a:spAutoFit/>
          </a:bodyPr>
          <a:lstStyle/>
          <a:p>
            <a:pPr algn="l"/>
            <a:r>
              <a:rPr lang="en-US" altLang="ko-KR" sz="2400">
                <a:latin typeface="Consolas" panose="020B0609020204030204" pitchFamily="49" charset="0"/>
              </a:rPr>
              <a:t>y = x</a:t>
            </a:r>
          </a:p>
          <a:p>
            <a:pPr algn="l"/>
            <a:r>
              <a:rPr lang="en-US" altLang="ko-KR" sz="2400">
                <a:latin typeface="Consolas" panose="020B0609020204030204" pitchFamily="49" charset="0"/>
              </a:rPr>
              <a:t>y = 0</a:t>
            </a:r>
            <a:endParaRPr lang="ko-KR" altLang="en-US" sz="2400">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84819FCE-E48C-108E-3C90-C1D25F009FC8}"/>
              </a:ext>
            </a:extLst>
          </p:cNvPr>
          <p:cNvCxnSpPr/>
          <p:nvPr/>
        </p:nvCxnSpPr>
        <p:spPr>
          <a:xfrm flipH="1">
            <a:off x="8265368" y="1844824"/>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16A878D4-A165-7400-765E-2A806B3CE444}"/>
              </a:ext>
            </a:extLst>
          </p:cNvPr>
          <p:cNvCxnSpPr/>
          <p:nvPr/>
        </p:nvCxnSpPr>
        <p:spPr>
          <a:xfrm flipH="1">
            <a:off x="7974158" y="2305605"/>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94C4077D-1971-905F-6066-4A797EAFF4B2}"/>
              </a:ext>
            </a:extLst>
          </p:cNvPr>
          <p:cNvCxnSpPr/>
          <p:nvPr/>
        </p:nvCxnSpPr>
        <p:spPr>
          <a:xfrm flipH="1">
            <a:off x="7675853" y="2852936"/>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24222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625492"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693725" y="3081207"/>
            <a:ext cx="753732" cy="296684"/>
          </a:xfrm>
          <a:prstGeom prst="rect">
            <a:avLst/>
          </a:prstGeom>
          <a:noFill/>
        </p:spPr>
        <p:txBody>
          <a:bodyPr wrap="none" rtlCol="0">
            <a:spAutoFit/>
          </a:bodyPr>
          <a:lstStyle/>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757277" y="4322671"/>
            <a:ext cx="3987024" cy="38105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err="1">
                <a:solidFill>
                  <a:schemeClr val="tx1"/>
                </a:solidFill>
                <a:latin typeface="+mj-ea"/>
                <a:ea typeface="+mj-ea"/>
              </a:rPr>
              <a:t>밸리드</a:t>
            </a:r>
            <a:r>
              <a:rPr lang="ko-KR" altLang="en-US" sz="1139">
                <a:solidFill>
                  <a:schemeClr val="tx1"/>
                </a:solidFill>
                <a:latin typeface="+mj-ea"/>
                <a:ea typeface="+mj-ea"/>
              </a:rPr>
              <a:t> </a:t>
            </a:r>
            <a:r>
              <a:rPr lang="ko-KR" altLang="en-US" sz="1139" err="1">
                <a:solidFill>
                  <a:schemeClr val="tx1"/>
                </a:solidFill>
                <a:latin typeface="+mj-ea"/>
                <a:ea typeface="+mj-ea"/>
              </a:rPr>
              <a:t>패팅</a:t>
            </a:r>
            <a:r>
              <a:rPr lang="en-US" altLang="ko-KR" sz="1139">
                <a:solidFill>
                  <a:schemeClr val="tx1"/>
                </a:solidFill>
                <a:latin typeface="+mj-ea"/>
                <a:ea typeface="+mj-ea"/>
              </a:rPr>
              <a:t>, </a:t>
            </a:r>
            <a:r>
              <a:rPr lang="ko-KR" altLang="en-US" sz="1139" err="1">
                <a:solidFill>
                  <a:schemeClr val="tx1"/>
                </a:solidFill>
                <a:latin typeface="+mj-ea"/>
                <a:ea typeface="+mj-ea"/>
              </a:rPr>
              <a:t>스트라이드</a:t>
            </a:r>
            <a:r>
              <a:rPr lang="ko-KR" altLang="en-US" sz="1139">
                <a:solidFill>
                  <a:schemeClr val="tx1"/>
                </a:solidFill>
                <a:latin typeface="+mj-ea"/>
                <a:ea typeface="+mj-ea"/>
              </a:rPr>
              <a:t> </a:t>
            </a:r>
            <a:r>
              <a:rPr lang="en-US" altLang="ko-KR" sz="1139">
                <a:solidFill>
                  <a:schemeClr val="tx1"/>
                </a:solidFill>
                <a:latin typeface="+mj-ea"/>
                <a:ea typeface="+mj-ea"/>
              </a:rPr>
              <a:t>1</a:t>
            </a:r>
            <a:r>
              <a:rPr lang="ko-KR" altLang="en-US" sz="1139">
                <a:solidFill>
                  <a:schemeClr val="tx1"/>
                </a:solidFill>
                <a:latin typeface="+mj-ea"/>
                <a:ea typeface="+mj-ea"/>
              </a:rPr>
              <a:t>일 경우 </a:t>
            </a:r>
            <a:r>
              <a:rPr lang="en-US" altLang="ko-KR" sz="1139">
                <a:solidFill>
                  <a:schemeClr val="tx1"/>
                </a:solidFill>
                <a:latin typeface="+mj-ea"/>
                <a:ea typeface="+mj-ea"/>
              </a:rPr>
              <a:t>4</a:t>
            </a:r>
            <a:r>
              <a:rPr lang="ko-KR" altLang="en-US" sz="1139">
                <a:solidFill>
                  <a:schemeClr val="tx1"/>
                </a:solidFill>
                <a:latin typeface="+mj-ea"/>
                <a:ea typeface="+mj-ea"/>
              </a:rPr>
              <a:t>번의 </a:t>
            </a:r>
            <a:r>
              <a:rPr lang="ko-KR" altLang="en-US" sz="1139" err="1">
                <a:solidFill>
                  <a:schemeClr val="tx1"/>
                </a:solidFill>
                <a:latin typeface="+mj-ea"/>
                <a:ea typeface="+mj-ea"/>
              </a:rPr>
              <a:t>합성곱이</a:t>
            </a:r>
            <a:r>
              <a:rPr lang="ko-KR" altLang="en-US" sz="1139">
                <a:solidFill>
                  <a:schemeClr val="tx1"/>
                </a:solidFill>
                <a:latin typeface="+mj-ea"/>
                <a:ea typeface="+mj-ea"/>
              </a:rPr>
              <a:t> 수행된다</a:t>
            </a:r>
            <a:r>
              <a:rPr lang="en-US" altLang="ko-KR" sz="1139">
                <a:solidFill>
                  <a:schemeClr val="tx1"/>
                </a:solidFill>
                <a:latin typeface="+mj-ea"/>
                <a:ea typeface="+mj-ea"/>
              </a:rPr>
              <a:t>.</a:t>
            </a:r>
            <a:endParaRPr lang="ko-KR" altLang="en-US" sz="1139">
              <a:solidFill>
                <a:schemeClr val="tx1"/>
              </a:solidFill>
              <a:latin typeface="+mj-ea"/>
              <a:ea typeface="+mj-ea"/>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339456" y="4005474"/>
            <a:ext cx="417822" cy="50772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ADDFB5C-ABCE-455A-BF45-5682698E4018}"/>
              </a:ext>
            </a:extLst>
          </p:cNvPr>
          <p:cNvSpPr>
            <a:spLocks noGrp="1"/>
          </p:cNvSpPr>
          <p:nvPr>
            <p:ph type="body" sz="quarter" idx="19"/>
          </p:nvPr>
        </p:nvSpPr>
        <p:spPr/>
        <p:txBody>
          <a:bodyPr/>
          <a:lstStyle/>
          <a:p>
            <a:r>
              <a:rPr lang="ko-KR" altLang="en-US"/>
              <a:t>활성화 함수</a:t>
            </a:r>
          </a:p>
        </p:txBody>
      </p:sp>
      <p:sp>
        <p:nvSpPr>
          <p:cNvPr id="108" name="텍스트 개체 틀 4">
            <a:extLst>
              <a:ext uri="{FF2B5EF4-FFF2-40B4-BE49-F238E27FC236}">
                <a16:creationId xmlns:a16="http://schemas.microsoft.com/office/drawing/2014/main" id="{5B1E8580-9082-4340-9DEE-EFAE0FE2125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1779017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786017" y="2840334"/>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5896408" y="3414422"/>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5945813" y="3433813"/>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5995219" y="3453204"/>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044625" y="3472595"/>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660854" y="4132542"/>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280442" y="4106673"/>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596907" y="5065930"/>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299732" y="5054052"/>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sp>
        <p:nvSpPr>
          <p:cNvPr id="2" name="텍스트 개체 틀 1">
            <a:extLst>
              <a:ext uri="{FF2B5EF4-FFF2-40B4-BE49-F238E27FC236}">
                <a16:creationId xmlns:a16="http://schemas.microsoft.com/office/drawing/2014/main" id="{544EF7CD-2DF0-46A0-A55D-2FEEA563A0CB}"/>
              </a:ext>
            </a:extLst>
          </p:cNvPr>
          <p:cNvSpPr>
            <a:spLocks noGrp="1"/>
          </p:cNvSpPr>
          <p:nvPr>
            <p:ph type="body" sz="quarter" idx="19"/>
          </p:nvPr>
        </p:nvSpPr>
        <p:spPr/>
        <p:txBody>
          <a:bodyPr/>
          <a:lstStyle/>
          <a:p>
            <a:r>
              <a:rPr lang="ko-KR" altLang="en-US"/>
              <a:t>활성화 함수</a:t>
            </a:r>
          </a:p>
        </p:txBody>
      </p:sp>
      <p:sp>
        <p:nvSpPr>
          <p:cNvPr id="304" name="텍스트 개체 틀 4">
            <a:extLst>
              <a:ext uri="{FF2B5EF4-FFF2-40B4-BE49-F238E27FC236}">
                <a16:creationId xmlns:a16="http://schemas.microsoft.com/office/drawing/2014/main" id="{D863194C-7FD7-4236-8C6C-02FE18C3E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5416267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131112" y="4162723"/>
            <a:ext cx="1162882" cy="246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970719" y="2841670"/>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908656" y="3722508"/>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794947" y="3333911"/>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082180" y="3576966"/>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14619" y="3310344"/>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370039" y="4027972"/>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939420" y="2904184"/>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1" y="1136171"/>
            <a:ext cx="2738250" cy="369332"/>
          </a:xfrm>
          <a:prstGeom prst="rect">
            <a:avLst/>
          </a:prstGeom>
          <a:noFill/>
        </p:spPr>
        <p:txBody>
          <a:bodyPr wrap="none" rtlCol="0">
            <a:spAutoFit/>
          </a:bodyPr>
          <a:lstStyle/>
          <a:p>
            <a:pPr lvl="0">
              <a:defRPr/>
            </a:pPr>
            <a:r>
              <a:rPr lang="ko-KR" altLang="en-US" b="1" err="1">
                <a:solidFill>
                  <a:srgbClr val="000000"/>
                </a:solidFill>
                <a:latin typeface="+mj-ea"/>
                <a:ea typeface="+mj-ea"/>
              </a:rPr>
              <a:t>풀링</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589926" y="2674761"/>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115771" y="2650703"/>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018255" y="2581712"/>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922457" y="2520185"/>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246676" y="2711341"/>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481620" y="296954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592011" y="3543631"/>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641416" y="3563022"/>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690822" y="3582413"/>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740228" y="3601803"/>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356457" y="4261751"/>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976045" y="4235882"/>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292509" y="5195139"/>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995335" y="5183261"/>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476004" y="3728955"/>
            <a:ext cx="34455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378623" y="3899277"/>
            <a:ext cx="1093569" cy="471989"/>
          </a:xfrm>
          <a:prstGeom prst="rect">
            <a:avLst/>
          </a:prstGeom>
          <a:noFill/>
        </p:spPr>
        <p:txBody>
          <a:bodyPr wrap="none" rtlCol="0">
            <a:spAutoFit/>
          </a:bodyPr>
          <a:lstStyle/>
          <a:p>
            <a:pPr lvl="0">
              <a:defRPr/>
            </a:pPr>
            <a:r>
              <a:rPr lang="ko-KR" altLang="en-US" sz="1328">
                <a:solidFill>
                  <a:srgbClr val="000000"/>
                </a:solidFill>
                <a:latin typeface="+mj-ea"/>
                <a:ea typeface="+mj-ea"/>
              </a:rPr>
              <a:t>활성화 함수</a:t>
            </a:r>
            <a:endParaRPr lang="en-US" altLang="ko-KR" sz="1139">
              <a:solidFill>
                <a:srgbClr val="000000"/>
              </a:solidFill>
              <a:latin typeface="+mj-ea"/>
              <a:ea typeface="+mj-ea"/>
            </a:endParaRPr>
          </a:p>
          <a:p>
            <a:pPr lvl="0">
              <a:defRPr/>
            </a:pPr>
            <a:r>
              <a:rPr lang="en-US" altLang="ko-KR" sz="1139">
                <a:solidFill>
                  <a:srgbClr val="000000"/>
                </a:solidFill>
                <a:latin typeface="+mj-ea"/>
                <a:ea typeface="+mj-ea"/>
              </a:rPr>
              <a:t>(</a:t>
            </a:r>
            <a:r>
              <a:rPr lang="en-US" altLang="ko-KR" sz="1139" err="1">
                <a:solidFill>
                  <a:srgbClr val="000000"/>
                </a:solidFill>
                <a:latin typeface="+mj-ea"/>
                <a:ea typeface="+mj-ea"/>
              </a:rPr>
              <a:t>ReLU</a:t>
            </a:r>
            <a:r>
              <a:rPr lang="en-US" altLang="ko-KR" sz="1139">
                <a:solidFill>
                  <a:srgbClr val="000000"/>
                </a:solidFill>
                <a:latin typeface="+mj-ea"/>
                <a:ea typeface="+mj-ea"/>
              </a:rPr>
              <a:t>)</a:t>
            </a:r>
            <a:endParaRPr lang="en-US" altLang="ko-KR" sz="1328">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298362" y="3509274"/>
            <a:ext cx="973999" cy="888131"/>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7628366" y="4036004"/>
            <a:ext cx="781513" cy="247460"/>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112654" y="3658192"/>
            <a:ext cx="1193645" cy="36916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6706568" y="4365766"/>
            <a:ext cx="1322855" cy="1169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6768096" y="3941221"/>
            <a:ext cx="1236715" cy="28918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148985" y="345250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1x1x5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258905" y="3201986"/>
            <a:ext cx="524503" cy="501035"/>
          </a:xfrm>
          <a:prstGeom prst="rect">
            <a:avLst/>
          </a:prstGeom>
          <a:noFill/>
        </p:spPr>
        <p:txBody>
          <a:bodyPr wrap="none" rtlCol="0">
            <a:spAutoFit/>
          </a:bodyPr>
          <a:lstStyle/>
          <a:p>
            <a:pPr lvl="0">
              <a:defRPr/>
            </a:pPr>
            <a:r>
              <a:rPr lang="en-US" altLang="ko-KR" sz="1328">
                <a:solidFill>
                  <a:srgbClr val="000000"/>
                </a:solidFill>
                <a:latin typeface="+mj-ea"/>
                <a:ea typeface="+mj-ea"/>
              </a:rPr>
              <a:t>2x2</a:t>
            </a:r>
          </a:p>
          <a:p>
            <a:pPr lvl="0">
              <a:defRPr/>
            </a:pPr>
            <a:r>
              <a:rPr lang="ko-KR" altLang="en-US" sz="1328" err="1">
                <a:solidFill>
                  <a:srgbClr val="000000"/>
                </a:solidFill>
                <a:latin typeface="+mj-ea"/>
                <a:ea typeface="+mj-ea"/>
              </a:rPr>
              <a:t>풀링</a:t>
            </a:r>
            <a:endParaRPr lang="ko-KR" altLang="en-US" sz="1139">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230265" y="618209"/>
            <a:ext cx="144785" cy="334562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245072" y="1390624"/>
            <a:ext cx="144786" cy="180079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931476" y="1856008"/>
            <a:ext cx="864339" cy="296684"/>
          </a:xfrm>
          <a:prstGeom prst="rect">
            <a:avLst/>
          </a:prstGeom>
          <a:noFill/>
        </p:spPr>
        <p:txBody>
          <a:bodyPr wrap="none" rtlCol="0">
            <a:spAutoFit/>
          </a:bodyPr>
          <a:lstStyle/>
          <a:p>
            <a:pPr lvl="0">
              <a:defRPr/>
            </a:pPr>
            <a:r>
              <a:rPr lang="ko-KR" altLang="en-US" sz="1328">
                <a:solidFill>
                  <a:srgbClr val="000000"/>
                </a:solidFill>
                <a:latin typeface="+mj-ea"/>
                <a:ea typeface="+mj-ea"/>
              </a:rPr>
              <a:t>합성곱층</a:t>
            </a:r>
            <a:endParaRPr lang="ko-KR" altLang="en-US" sz="1139">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6921349" y="1805210"/>
            <a:ext cx="694421"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풀링층</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401F4635-7B17-4EB9-B385-0BD9BF62E71D}"/>
              </a:ext>
            </a:extLst>
          </p:cNvPr>
          <p:cNvSpPr>
            <a:spLocks noGrp="1"/>
          </p:cNvSpPr>
          <p:nvPr>
            <p:ph type="body" sz="quarter" idx="19"/>
          </p:nvPr>
        </p:nvSpPr>
        <p:spPr/>
        <p:txBody>
          <a:bodyPr/>
          <a:lstStyle/>
          <a:p>
            <a:r>
              <a:rPr lang="ko-KR" altLang="en-US"/>
              <a:t>활성화 함수</a:t>
            </a:r>
          </a:p>
        </p:txBody>
      </p:sp>
      <p:sp>
        <p:nvSpPr>
          <p:cNvPr id="335" name="텍스트 개체 틀 4">
            <a:extLst>
              <a:ext uri="{FF2B5EF4-FFF2-40B4-BE49-F238E27FC236}">
                <a16:creationId xmlns:a16="http://schemas.microsoft.com/office/drawing/2014/main" id="{1E6E2C8D-74BA-4BD7-BD53-FCE40363BBE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280118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27420" y="1094621"/>
            <a:ext cx="4881465" cy="369332"/>
          </a:xfrm>
          <a:prstGeom prst="rect">
            <a:avLst/>
          </a:prstGeom>
          <a:noFill/>
        </p:spPr>
        <p:txBody>
          <a:bodyPr wrap="none" rtlCol="0">
            <a:spAutoFit/>
          </a:bodyPr>
          <a:lstStyle/>
          <a:p>
            <a:pPr lvl="0">
              <a:defRPr/>
            </a:pPr>
            <a:r>
              <a:rPr lang="ko-KR" altLang="en-US" b="1">
                <a:solidFill>
                  <a:srgbClr val="000000"/>
                </a:solidFill>
                <a:latin typeface="+mj-ea"/>
                <a:ea typeface="+mj-ea"/>
              </a:rPr>
              <a:t>특성 </a:t>
            </a:r>
            <a:r>
              <a:rPr lang="ko-KR" altLang="en-US" b="1" err="1">
                <a:solidFill>
                  <a:srgbClr val="000000"/>
                </a:solidFill>
                <a:latin typeface="+mj-ea"/>
                <a:ea typeface="+mj-ea"/>
              </a:rPr>
              <a:t>맵을</a:t>
            </a:r>
            <a:r>
              <a:rPr lang="ko-KR" altLang="en-US" b="1">
                <a:solidFill>
                  <a:srgbClr val="000000"/>
                </a:solidFill>
                <a:latin typeface="+mj-ea"/>
                <a:ea typeface="+mj-ea"/>
              </a:rPr>
              <a:t> 펼쳐 완전 연결 신경망에 주입한다</a:t>
            </a:r>
            <a:r>
              <a:rPr lang="en-US" altLang="ko-KR" b="1">
                <a:solidFill>
                  <a:srgbClr val="000000"/>
                </a:solidFill>
                <a:latin typeface="+mj-ea"/>
                <a:ea typeface="+mj-ea"/>
              </a:rPr>
              <a:t>.</a:t>
            </a:r>
            <a:endParaRPr lang="ko-KR" altLang="en-US" b="1">
              <a:solidFill>
                <a:srgbClr val="000000"/>
              </a:solidFill>
              <a:latin typeface="+mj-ea"/>
              <a:ea typeface="+mj-ea"/>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464435" y="4024621"/>
            <a:ext cx="927838" cy="1963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49195" y="2970582"/>
            <a:ext cx="1185271" cy="1164270"/>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297554" y="3673384"/>
            <a:ext cx="2016430" cy="1463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004706" y="3363330"/>
            <a:ext cx="549855" cy="539813"/>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031759" y="3557260"/>
            <a:ext cx="535054" cy="53307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03373" y="3344528"/>
            <a:ext cx="2261213" cy="36814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38628" y="3926636"/>
            <a:ext cx="2278059" cy="1051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22102" y="3020462"/>
            <a:ext cx="1978404" cy="574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45369" y="2837410"/>
            <a:ext cx="622286" cy="442942"/>
          </a:xfrm>
          <a:prstGeom prst="rect">
            <a:avLst/>
          </a:prstGeom>
          <a:noFill/>
        </p:spPr>
        <p:txBody>
          <a:bodyPr wrap="none" rtlCol="0">
            <a:spAutoFit/>
          </a:bodyPr>
          <a:lstStyle/>
          <a:p>
            <a:pPr lvl="0">
              <a:defRPr/>
            </a:pPr>
            <a:r>
              <a:rPr lang="en-US" altLang="ko-KR" sz="1139">
                <a:solidFill>
                  <a:srgbClr val="000000"/>
                </a:solidFill>
                <a:latin typeface="+mj-ea"/>
                <a:ea typeface="+mj-ea"/>
              </a:rPr>
              <a:t>4x4x3</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462807" y="2818215"/>
            <a:ext cx="268022" cy="253018"/>
          </a:xfrm>
          <a:prstGeom prst="rect">
            <a:avLst/>
          </a:prstGeom>
          <a:noFill/>
        </p:spPr>
        <p:txBody>
          <a:bodyPr wrap="none" rtlCol="0">
            <a:spAutoFit/>
          </a:bodyPr>
          <a:lstStyle/>
          <a:p>
            <a:pPr lvl="0">
              <a:defRPr/>
            </a:pPr>
            <a:r>
              <a:rPr lang="en-US" altLang="ko-KR" sz="1044">
                <a:solidFill>
                  <a:srgbClr val="000000"/>
                </a:solidFill>
                <a:latin typeface="+mj-ea"/>
                <a:ea typeface="+mj-ea"/>
              </a:rPr>
              <a:t>R</a:t>
            </a:r>
            <a:endParaRPr lang="ko-KR" altLang="en-US" sz="1044">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385001" y="2763168"/>
            <a:ext cx="280846" cy="253018"/>
          </a:xfrm>
          <a:prstGeom prst="rect">
            <a:avLst/>
          </a:prstGeom>
          <a:noFill/>
        </p:spPr>
        <p:txBody>
          <a:bodyPr wrap="none" rtlCol="0">
            <a:spAutoFit/>
          </a:bodyPr>
          <a:lstStyle/>
          <a:p>
            <a:pPr lvl="0">
              <a:defRPr/>
            </a:pPr>
            <a:r>
              <a:rPr lang="en-US" altLang="ko-KR" sz="1044">
                <a:solidFill>
                  <a:srgbClr val="000000"/>
                </a:solidFill>
                <a:latin typeface="+mj-ea"/>
                <a:ea typeface="+mj-ea"/>
              </a:rPr>
              <a:t>G</a:t>
            </a:r>
            <a:endParaRPr lang="ko-KR" altLang="en-US" sz="1044">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08566" y="2714078"/>
            <a:ext cx="269626" cy="253018"/>
          </a:xfrm>
          <a:prstGeom prst="rect">
            <a:avLst/>
          </a:prstGeom>
          <a:noFill/>
        </p:spPr>
        <p:txBody>
          <a:bodyPr wrap="none" rtlCol="0">
            <a:spAutoFit/>
          </a:bodyPr>
          <a:lstStyle/>
          <a:p>
            <a:pPr lvl="0">
              <a:defRPr/>
            </a:pPr>
            <a:r>
              <a:rPr lang="en-US" altLang="ko-KR" sz="1044">
                <a:solidFill>
                  <a:srgbClr val="000000"/>
                </a:solidFill>
                <a:latin typeface="+mj-ea"/>
                <a:ea typeface="+mj-ea"/>
              </a:rPr>
              <a:t>B</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365130" y="2866596"/>
            <a:ext cx="753732" cy="442942"/>
          </a:xfrm>
          <a:prstGeom prst="rect">
            <a:avLst/>
          </a:prstGeom>
          <a:noFill/>
        </p:spPr>
        <p:txBody>
          <a:bodyPr wrap="none" rtlCol="0">
            <a:spAutoFit/>
          </a:bodyPr>
          <a:lstStyle/>
          <a:p>
            <a:pPr lvl="0">
              <a:defRPr/>
            </a:pPr>
            <a:r>
              <a:rPr lang="en-US" altLang="ko-KR" sz="1139">
                <a:solidFill>
                  <a:srgbClr val="000000"/>
                </a:solidFill>
                <a:latin typeface="+mj-ea"/>
                <a:ea typeface="+mj-ea"/>
              </a:rPr>
              <a:t>3x3x3</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5</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350464" y="3072610"/>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2x2x5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438541" y="3530663"/>
            <a:ext cx="535054" cy="53307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477961" y="3546134"/>
            <a:ext cx="535054" cy="53307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517381" y="3561606"/>
            <a:ext cx="535054" cy="53307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556801" y="3577077"/>
            <a:ext cx="535054" cy="53307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654845" y="4103633"/>
            <a:ext cx="549855" cy="539813"/>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149201" y="4082993"/>
            <a:ext cx="549855" cy="539813"/>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03823" y="4848362"/>
            <a:ext cx="549855" cy="539813"/>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164592" y="4838886"/>
            <a:ext cx="549855" cy="539813"/>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678528"/>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82979" y="3796328"/>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4800002" y="3503249"/>
            <a:ext cx="777132" cy="70862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5861182" y="3923515"/>
            <a:ext cx="623552" cy="197443"/>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449707" y="3622069"/>
            <a:ext cx="952383" cy="2945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125700" y="4186624"/>
            <a:ext cx="1055477" cy="932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174793" y="3847891"/>
            <a:ext cx="986747" cy="23073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242766" y="3475494"/>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1x1x5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566397" y="3258070"/>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647284"/>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3816966"/>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046354"/>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59062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5989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64529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135493"/>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407630"/>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2981103"/>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096403" y="4350703"/>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134903"/>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688130"/>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494009" y="4184826"/>
            <a:ext cx="285716" cy="4603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25437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394453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135493"/>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299748"/>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399186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135493"/>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343513"/>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343513"/>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407629"/>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033673"/>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645297"/>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3814978"/>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386276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3184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343513"/>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679767"/>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679766"/>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343513"/>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688130"/>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3951903"/>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9DF7B9F2-0228-4A43-849F-BC79914A92DD}"/>
              </a:ext>
            </a:extLst>
          </p:cNvPr>
          <p:cNvSpPr>
            <a:spLocks noGrp="1"/>
          </p:cNvSpPr>
          <p:nvPr>
            <p:ph type="body" sz="quarter" idx="19"/>
          </p:nvPr>
        </p:nvSpPr>
        <p:spPr/>
        <p:txBody>
          <a:bodyPr/>
          <a:lstStyle/>
          <a:p>
            <a:r>
              <a:rPr lang="ko-KR" altLang="en-US"/>
              <a:t>활성화 함수</a:t>
            </a:r>
          </a:p>
        </p:txBody>
      </p:sp>
      <p:sp>
        <p:nvSpPr>
          <p:cNvPr id="343" name="텍스트 개체 틀 4">
            <a:extLst>
              <a:ext uri="{FF2B5EF4-FFF2-40B4-BE49-F238E27FC236}">
                <a16:creationId xmlns:a16="http://schemas.microsoft.com/office/drawing/2014/main" id="{F590C198-DB0B-4E7B-8E5F-4DB406AB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861854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2972305" y="3553717"/>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전체 구조</a:t>
            </a: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1996726" y="3560501"/>
            <a:ext cx="223532" cy="222979"/>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21102" y="2683760"/>
            <a:ext cx="740908"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699472" y="4426791"/>
            <a:ext cx="833883" cy="442942"/>
          </a:xfrm>
          <a:prstGeom prst="rect">
            <a:avLst/>
          </a:prstGeom>
          <a:noFill/>
        </p:spPr>
        <p:txBody>
          <a:bodyPr wrap="none" rtlCol="0">
            <a:spAutoFit/>
          </a:bodyPr>
          <a:lstStyle/>
          <a:p>
            <a:pPr lvl="0">
              <a:defRPr/>
            </a:pPr>
            <a:r>
              <a:rPr lang="en-US" altLang="ko-KR" sz="1139">
                <a:solidFill>
                  <a:srgbClr val="000000"/>
                </a:solidFill>
                <a:latin typeface="+mj-ea"/>
                <a:ea typeface="+mj-ea"/>
              </a:rPr>
              <a:t>3x3x1</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10</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809506" y="2739570"/>
            <a:ext cx="824265"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875415"/>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12797" y="3987736"/>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5963669" y="2736309"/>
            <a:ext cx="800219" cy="442942"/>
          </a:xfrm>
          <a:prstGeom prst="rect">
            <a:avLst/>
          </a:prstGeom>
          <a:noFill/>
        </p:spPr>
        <p:txBody>
          <a:bodyPr wrap="none" rtlCol="0">
            <a:spAutoFit/>
          </a:bodyPr>
          <a:lstStyle/>
          <a:p>
            <a:pPr lvl="0">
              <a:defRPr/>
            </a:pPr>
            <a:r>
              <a:rPr lang="en-US" altLang="ko-KR" sz="1139">
                <a:solidFill>
                  <a:srgbClr val="000000"/>
                </a:solidFill>
                <a:latin typeface="+mj-ea"/>
                <a:ea typeface="+mj-ea"/>
              </a:rPr>
              <a:t>14x14x10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706589" y="2739569"/>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844171"/>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4013853"/>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24324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78751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7958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84218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332380"/>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604517"/>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3177990"/>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416857" y="4527611"/>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331790"/>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885016"/>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664226" y="4211497"/>
            <a:ext cx="265737" cy="36649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45126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414142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332379"/>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496635"/>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418875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332379"/>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540400"/>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540400"/>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604516"/>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230560"/>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842183"/>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4011865"/>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405965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5153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540400"/>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876654"/>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876653"/>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540400"/>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885016"/>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4148790"/>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691761" y="3989970"/>
            <a:ext cx="520385" cy="346390"/>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214790" y="4003599"/>
                <a:ext cx="35266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214790" y="4003599"/>
                <a:ext cx="352661" cy="350417"/>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57261" y="3258991"/>
            <a:ext cx="1134620" cy="1134620"/>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761913" y="3543642"/>
            <a:ext cx="222966" cy="222966"/>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2999941" y="3172965"/>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12172" y="3602814"/>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01627" y="3794270"/>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26415" y="3522755"/>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38773" y="3697222"/>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2866783" y="4628419"/>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채널</a:t>
            </a:r>
            <a:endParaRPr lang="ko-KR" altLang="en-US" sz="949">
              <a:solidFill>
                <a:srgbClr val="000000"/>
              </a:solidFill>
              <a:latin typeface="+mj-ea"/>
              <a:ea typeface="+mj-ea"/>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4846227" y="3168186"/>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288848" y="3645025"/>
            <a:ext cx="223532" cy="222979"/>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133261" y="3636125"/>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322185" y="3687907"/>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170140" y="3419458"/>
            <a:ext cx="550895" cy="100766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325719" y="3883800"/>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469316" y="3589288"/>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449414" y="3791179"/>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481112" y="3452748"/>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765937" y="3615119"/>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421020" y="338005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616717" y="395924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4882743" y="4517479"/>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168112" y="4220742"/>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387721" y="3540388"/>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568867" y="3785930"/>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7967188" y="4344764"/>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275837" y="4527611"/>
            <a:ext cx="825867" cy="245580"/>
          </a:xfrm>
          <a:prstGeom prst="rect">
            <a:avLst/>
          </a:prstGeom>
          <a:noFill/>
        </p:spPr>
        <p:txBody>
          <a:bodyPr wrap="none" rtlCol="0">
            <a:spAutoFit/>
          </a:bodyPr>
          <a:lstStyle/>
          <a:p>
            <a:pPr lvl="0">
              <a:defRPr/>
            </a:pPr>
            <a:r>
              <a:rPr lang="en-US" altLang="ko-KR" sz="996">
                <a:solidFill>
                  <a:srgbClr val="000000"/>
                </a:solidFill>
                <a:latin typeface="+mj-ea"/>
                <a:ea typeface="+mj-ea"/>
              </a:rPr>
              <a:t>100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8" y="5191017"/>
            <a:ext cx="5985934" cy="909736"/>
          </a:xfrm>
          <a:prstGeom prst="rect">
            <a:avLst/>
          </a:prstGeom>
          <a:noFill/>
        </p:spPr>
        <p:txBody>
          <a:bodyPr wrap="none" rtlCol="0">
            <a:spAutoFit/>
          </a:bodyPr>
          <a:lstStyle/>
          <a:p>
            <a:pPr lvl="0">
              <a:defRPr/>
            </a:pPr>
            <a:r>
              <a:rPr lang="en-US" altLang="ko-KR" sz="1328">
                <a:solidFill>
                  <a:srgbClr val="000000"/>
                </a:solidFill>
                <a:latin typeface="+mj-ea"/>
                <a:ea typeface="+mj-ea"/>
              </a:rPr>
              <a:t>- 28x28 </a:t>
            </a:r>
            <a:r>
              <a:rPr lang="ko-KR" altLang="en-US" sz="1328">
                <a:solidFill>
                  <a:srgbClr val="000000"/>
                </a:solidFill>
                <a:latin typeface="+mj-ea"/>
                <a:ea typeface="+mj-ea"/>
              </a:rPr>
              <a:t>크기의 흑백 이미지와 </a:t>
            </a:r>
            <a:r>
              <a:rPr lang="en-US" altLang="ko-KR" sz="1328">
                <a:solidFill>
                  <a:srgbClr val="000000"/>
                </a:solidFill>
                <a:latin typeface="+mj-ea"/>
                <a:ea typeface="+mj-ea"/>
              </a:rPr>
              <a:t>3x3 </a:t>
            </a:r>
            <a:r>
              <a:rPr lang="ko-KR" altLang="en-US" sz="1328">
                <a:solidFill>
                  <a:srgbClr val="000000"/>
                </a:solidFill>
                <a:latin typeface="+mj-ea"/>
                <a:ea typeface="+mj-ea"/>
              </a:rPr>
              <a:t>크기의 커널 </a:t>
            </a:r>
            <a:r>
              <a:rPr lang="en-US" altLang="ko-KR" sz="1328">
                <a:solidFill>
                  <a:srgbClr val="000000"/>
                </a:solidFill>
                <a:latin typeface="+mj-ea"/>
                <a:ea typeface="+mj-ea"/>
              </a:rPr>
              <a:t>10</a:t>
            </a:r>
            <a:r>
              <a:rPr lang="ko-KR" altLang="en-US" sz="1328">
                <a:solidFill>
                  <a:srgbClr val="000000"/>
                </a:solidFill>
                <a:latin typeface="+mj-ea"/>
                <a:ea typeface="+mj-ea"/>
              </a:rPr>
              <a:t>개로 </a:t>
            </a:r>
            <a:r>
              <a:rPr lang="ko-KR" altLang="en-US" sz="1328" err="1">
                <a:solidFill>
                  <a:srgbClr val="000000"/>
                </a:solidFill>
                <a:latin typeface="+mj-ea"/>
                <a:ea typeface="+mj-ea"/>
              </a:rPr>
              <a:t>합성곱</a:t>
            </a:r>
            <a:r>
              <a:rPr lang="ko-KR" altLang="en-US" sz="1328">
                <a:solidFill>
                  <a:srgbClr val="000000"/>
                </a:solidFill>
                <a:latin typeface="+mj-ea"/>
                <a:ea typeface="+mj-ea"/>
              </a:rPr>
              <a:t> 수행</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- 2x2 </a:t>
            </a:r>
            <a:r>
              <a:rPr lang="ko-KR" altLang="en-US" sz="1328">
                <a:solidFill>
                  <a:srgbClr val="000000"/>
                </a:solidFill>
                <a:latin typeface="+mj-ea"/>
                <a:ea typeface="+mj-ea"/>
              </a:rPr>
              <a:t>크기의 최대 </a:t>
            </a:r>
            <a:r>
              <a:rPr lang="ko-KR" altLang="en-US" sz="1328" err="1">
                <a:solidFill>
                  <a:srgbClr val="000000"/>
                </a:solidFill>
                <a:latin typeface="+mj-ea"/>
                <a:ea typeface="+mj-ea"/>
              </a:rPr>
              <a:t>풀링을</a:t>
            </a:r>
            <a:r>
              <a:rPr lang="ko-KR" altLang="en-US" sz="1328">
                <a:solidFill>
                  <a:srgbClr val="000000"/>
                </a:solidFill>
                <a:latin typeface="+mj-ea"/>
                <a:ea typeface="+mj-ea"/>
              </a:rPr>
              <a:t> 수행하여 </a:t>
            </a:r>
            <a:r>
              <a:rPr lang="en-US" altLang="ko-KR" sz="1328">
                <a:solidFill>
                  <a:srgbClr val="000000"/>
                </a:solidFill>
                <a:latin typeface="+mj-ea"/>
                <a:ea typeface="+mj-ea"/>
              </a:rPr>
              <a:t>14x14x10</a:t>
            </a:r>
            <a:r>
              <a:rPr lang="ko-KR" altLang="en-US" sz="1328">
                <a:solidFill>
                  <a:srgbClr val="000000"/>
                </a:solidFill>
                <a:latin typeface="+mj-ea"/>
                <a:ea typeface="+mj-ea"/>
              </a:rPr>
              <a:t>로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크기를 줄인다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맵을</a:t>
            </a:r>
            <a:r>
              <a:rPr lang="ko-KR" altLang="en-US" sz="1328">
                <a:solidFill>
                  <a:srgbClr val="000000"/>
                </a:solidFill>
                <a:latin typeface="+mj-ea"/>
                <a:ea typeface="+mj-ea"/>
              </a:rPr>
              <a:t> 일렬로 펼쳐서 </a:t>
            </a:r>
            <a:r>
              <a:rPr lang="en-US" altLang="ko-KR" sz="1328">
                <a:solidFill>
                  <a:srgbClr val="000000"/>
                </a:solidFill>
                <a:latin typeface="+mj-ea"/>
                <a:ea typeface="+mj-ea"/>
              </a:rPr>
              <a:t>100</a:t>
            </a:r>
            <a:r>
              <a:rPr lang="ko-KR" altLang="en-US" sz="1328">
                <a:solidFill>
                  <a:srgbClr val="000000"/>
                </a:solidFill>
                <a:latin typeface="+mj-ea"/>
                <a:ea typeface="+mj-ea"/>
              </a:rPr>
              <a:t>개의 뉴런을 가진 완전 연결층과 연결 시킨다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- 10</a:t>
            </a:r>
            <a:r>
              <a:rPr lang="ko-KR" altLang="en-US" sz="1328">
                <a:solidFill>
                  <a:srgbClr val="000000"/>
                </a:solidFill>
                <a:latin typeface="+mj-ea"/>
                <a:ea typeface="+mj-ea"/>
              </a:rPr>
              <a:t>개의 클래스를 구분하기 위한 </a:t>
            </a:r>
            <a:r>
              <a:rPr lang="ko-KR" altLang="en-US" sz="1328" err="1">
                <a:solidFill>
                  <a:srgbClr val="000000"/>
                </a:solidFill>
                <a:latin typeface="+mj-ea"/>
                <a:ea typeface="+mj-ea"/>
              </a:rPr>
              <a:t>소프트맥스</a:t>
            </a:r>
            <a:r>
              <a:rPr lang="ko-KR" altLang="en-US" sz="1328">
                <a:solidFill>
                  <a:srgbClr val="000000"/>
                </a:solidFill>
                <a:latin typeface="+mj-ea"/>
                <a:ea typeface="+mj-ea"/>
              </a:rPr>
              <a:t> 함수에 연결한다</a:t>
            </a:r>
            <a:r>
              <a:rPr lang="en-US" altLang="ko-KR" sz="1328">
                <a:solidFill>
                  <a:srgbClr val="000000"/>
                </a:solidFill>
                <a:latin typeface="+mj-ea"/>
                <a:ea typeface="+mj-ea"/>
              </a:rPr>
              <a:t>.</a:t>
            </a:r>
            <a:endParaRPr lang="ko-KR" altLang="en-US" sz="1139">
              <a:solidFill>
                <a:srgbClr val="000000"/>
              </a:solidFill>
              <a:latin typeface="+mj-ea"/>
              <a:ea typeface="+mj-ea"/>
            </a:endParaRPr>
          </a:p>
        </p:txBody>
      </p:sp>
      <p:sp>
        <p:nvSpPr>
          <p:cNvPr id="3" name="텍스트 개체 틀 2">
            <a:extLst>
              <a:ext uri="{FF2B5EF4-FFF2-40B4-BE49-F238E27FC236}">
                <a16:creationId xmlns:a16="http://schemas.microsoft.com/office/drawing/2014/main" id="{09C4C5E1-7634-4130-BF8D-D27592202940}"/>
              </a:ext>
            </a:extLst>
          </p:cNvPr>
          <p:cNvSpPr>
            <a:spLocks noGrp="1"/>
          </p:cNvSpPr>
          <p:nvPr>
            <p:ph type="body" sz="quarter" idx="19"/>
          </p:nvPr>
        </p:nvSpPr>
        <p:spPr/>
        <p:txBody>
          <a:bodyPr/>
          <a:lstStyle/>
          <a:p>
            <a:r>
              <a:rPr lang="ko-KR" altLang="en-US"/>
              <a:t>텐서플로를 이용한 구현</a:t>
            </a:r>
          </a:p>
        </p:txBody>
      </p:sp>
      <p:sp>
        <p:nvSpPr>
          <p:cNvPr id="126" name="텍스트 개체 틀 4">
            <a:extLst>
              <a:ext uri="{FF2B5EF4-FFF2-40B4-BE49-F238E27FC236}">
                <a16:creationId xmlns:a16="http://schemas.microsoft.com/office/drawing/2014/main" id="{D358FBAC-457E-4A4C-8DF0-0E304204793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1546035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7" y="3143341"/>
            <a:ext cx="8008090" cy="131843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r>
              <a:rPr lang="ko-KR" altLang="en-US" sz="1328">
                <a:solidFill>
                  <a:srgbClr val="000000"/>
                </a:solidFill>
                <a:latin typeface="+mj-ea"/>
                <a:ea typeface="+mj-ea"/>
              </a:rPr>
              <a:t>는 </a:t>
            </a:r>
            <a:r>
              <a:rPr lang="ko-KR" altLang="en-US" sz="1328" err="1">
                <a:solidFill>
                  <a:srgbClr val="000000"/>
                </a:solidFill>
                <a:latin typeface="+mj-ea"/>
                <a:ea typeface="+mj-ea"/>
              </a:rPr>
              <a:t>합성곱에</a:t>
            </a:r>
            <a:r>
              <a:rPr lang="ko-KR" altLang="en-US" sz="1328">
                <a:solidFill>
                  <a:srgbClr val="000000"/>
                </a:solidFill>
                <a:latin typeface="+mj-ea"/>
                <a:ea typeface="+mj-ea"/>
              </a:rPr>
              <a:t> 사용할 가중치이다</a:t>
            </a:r>
            <a:r>
              <a:rPr lang="en-US" altLang="ko-KR" sz="1328">
                <a:solidFill>
                  <a:srgbClr val="000000"/>
                </a:solidFill>
                <a:latin typeface="+mj-ea"/>
                <a:ea typeface="+mj-ea"/>
              </a:rPr>
              <a:t>. 3x3x1 </a:t>
            </a:r>
            <a:r>
              <a:rPr lang="ko-KR" altLang="en-US" sz="1328">
                <a:solidFill>
                  <a:srgbClr val="000000"/>
                </a:solidFill>
                <a:latin typeface="+mj-ea"/>
                <a:ea typeface="+mj-ea"/>
              </a:rPr>
              <a:t>크기의 커널을 </a:t>
            </a:r>
            <a:r>
              <a:rPr lang="en-US" altLang="ko-KR" sz="1328">
                <a:solidFill>
                  <a:srgbClr val="000000"/>
                </a:solidFill>
                <a:latin typeface="+mj-ea"/>
                <a:ea typeface="+mj-ea"/>
              </a:rPr>
              <a:t>10</a:t>
            </a:r>
            <a:r>
              <a:rPr lang="ko-KR" altLang="en-US" sz="1328">
                <a:solidFill>
                  <a:srgbClr val="000000"/>
                </a:solidFill>
                <a:latin typeface="+mj-ea"/>
                <a:ea typeface="+mj-ea"/>
              </a:rPr>
              <a:t>개 사용하므로 가중치의 전체</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크기는 </a:t>
            </a:r>
            <a:r>
              <a:rPr lang="en-US" altLang="ko-KR" sz="1328">
                <a:solidFill>
                  <a:srgbClr val="000000"/>
                </a:solidFill>
                <a:latin typeface="+mj-ea"/>
                <a:ea typeface="+mj-ea"/>
              </a:rPr>
              <a:t>3x3x1x10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strides, padding</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맵의</a:t>
            </a:r>
            <a:r>
              <a:rPr lang="ko-KR" altLang="en-US" sz="1328">
                <a:solidFill>
                  <a:srgbClr val="000000"/>
                </a:solidFill>
                <a:latin typeface="+mj-ea"/>
                <a:ea typeface="+mj-ea"/>
              </a:rPr>
              <a:t> 가로와 세로 크기를 일정하게 만들기 위하여 </a:t>
            </a:r>
            <a:r>
              <a:rPr lang="en-US" altLang="ko-KR" sz="1328">
                <a:solidFill>
                  <a:srgbClr val="000000"/>
                </a:solidFill>
                <a:latin typeface="+mj-ea"/>
                <a:ea typeface="+mj-ea"/>
              </a:rPr>
              <a:t>strides</a:t>
            </a:r>
            <a:r>
              <a:rPr lang="ko-KR" altLang="en-US" sz="1328">
                <a:solidFill>
                  <a:srgbClr val="000000"/>
                </a:solidFill>
                <a:latin typeface="+mj-ea"/>
                <a:ea typeface="+mj-ea"/>
              </a:rPr>
              <a:t>는 </a:t>
            </a:r>
            <a:r>
              <a:rPr lang="en-US" altLang="ko-KR" sz="1328">
                <a:solidFill>
                  <a:srgbClr val="000000"/>
                </a:solidFill>
                <a:latin typeface="+mj-ea"/>
                <a:ea typeface="+mj-ea"/>
              </a:rPr>
              <a:t>1, padding</a:t>
            </a:r>
            <a:r>
              <a:rPr lang="ko-KR" altLang="en-US" sz="1328">
                <a:solidFill>
                  <a:srgbClr val="000000"/>
                </a:solidFill>
                <a:latin typeface="+mj-ea"/>
                <a:ea typeface="+mj-ea"/>
              </a:rPr>
              <a:t>은 </a:t>
            </a:r>
            <a:r>
              <a:rPr lang="en-US" altLang="ko-KR" sz="1328">
                <a:solidFill>
                  <a:srgbClr val="000000"/>
                </a:solidFill>
                <a:latin typeface="+mj-ea"/>
                <a:ea typeface="+mj-ea"/>
              </a:rPr>
              <a:t>'SAME'</a:t>
            </a:r>
            <a:r>
              <a:rPr lang="ko-KR" altLang="en-US" sz="1328">
                <a:solidFill>
                  <a:srgbClr val="000000"/>
                </a:solidFill>
                <a:latin typeface="+mj-ea"/>
                <a:ea typeface="+mj-ea"/>
              </a:rPr>
              <a:t>으로 지정한다</a:t>
            </a:r>
            <a:r>
              <a:rPr lang="en-US" altLang="ko-KR" sz="1328">
                <a:solidFill>
                  <a:srgbClr val="000000"/>
                </a:solidFill>
                <a:latin typeface="+mj-ea"/>
                <a:ea typeface="+mj-ea"/>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합성곱</a:t>
            </a:r>
            <a:r>
              <a:rPr lang="ko-KR" altLang="en-US" sz="1328">
                <a:solidFill>
                  <a:srgbClr val="000000"/>
                </a:solidFill>
                <a:latin typeface="+mj-ea"/>
                <a:ea typeface="+mj-ea"/>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3"/>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 3x3 </a:t>
            </a:r>
            <a:r>
              <a:rPr lang="ko-KR" altLang="en-US" sz="1328" err="1">
                <a:latin typeface="Consolas" panose="020B0609020204030204" pitchFamily="49" charset="0"/>
              </a:rPr>
              <a:t>합성곱</a:t>
            </a:r>
            <a:r>
              <a:rPr lang="ko-KR" altLang="en-US" sz="1328">
                <a:latin typeface="Consolas" panose="020B0609020204030204" pitchFamily="49" charset="0"/>
              </a:rPr>
              <a:t> 연산을 수행합니다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c_out</a:t>
            </a:r>
            <a:r>
              <a:rPr lang="en-US" altLang="ko-KR" sz="1328">
                <a:latin typeface="Consolas" panose="020B0609020204030204" pitchFamily="49" charset="0"/>
              </a:rPr>
              <a:t> = tf.nn.conv2d(x, </a:t>
            </a:r>
            <a:r>
              <a:rPr lang="en-US" altLang="ko-KR" sz="1328" err="1">
                <a:latin typeface="Consolas" panose="020B0609020204030204" pitchFamily="49" charset="0"/>
              </a:rPr>
              <a:t>self.conv_w</a:t>
            </a:r>
            <a:r>
              <a:rPr lang="en-US" altLang="ko-KR" sz="1328">
                <a:latin typeface="Consolas" panose="020B0609020204030204" pitchFamily="49" charset="0"/>
              </a:rPr>
              <a:t>, strides=1, padding='SAME') + </a:t>
            </a:r>
            <a:r>
              <a:rPr lang="en-US" altLang="ko-KR" sz="1328" err="1">
                <a:latin typeface="Consolas" panose="020B0609020204030204" pitchFamily="49" charset="0"/>
              </a:rPr>
              <a:t>self.conv_b</a:t>
            </a:r>
            <a:endParaRPr lang="en-US" altLang="ko-KR" sz="1328">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03852" y="4570242"/>
            <a:ext cx="132279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렐루</a:t>
            </a:r>
            <a:r>
              <a:rPr lang="ko-KR" altLang="en-US" sz="1328">
                <a:solidFill>
                  <a:srgbClr val="000000"/>
                </a:solidFill>
                <a:latin typeface="+mj-ea"/>
                <a:ea typeface="+mj-ea"/>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190059" y="4895478"/>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r_out</a:t>
            </a:r>
            <a:r>
              <a:rPr lang="en-US" altLang="ko-KR" sz="1328">
                <a:latin typeface="Consolas" panose="020B0609020204030204" pitchFamily="49" charset="0"/>
              </a:rPr>
              <a:t> = </a:t>
            </a:r>
            <a:r>
              <a:rPr lang="en-US" altLang="ko-KR" sz="1328" err="1">
                <a:latin typeface="Consolas" panose="020B0609020204030204" pitchFamily="49" charset="0"/>
              </a:rPr>
              <a:t>tf.nn.relu</a:t>
            </a:r>
            <a:r>
              <a:rPr lang="en-US" altLang="ko-KR" sz="1328">
                <a:latin typeface="Consolas" panose="020B0609020204030204" pitchFamily="49" charset="0"/>
              </a:rPr>
              <a:t>(</a:t>
            </a:r>
            <a:r>
              <a:rPr lang="en-US" altLang="ko-KR" sz="1328" err="1">
                <a:latin typeface="Consolas" panose="020B0609020204030204" pitchFamily="49" charset="0"/>
              </a:rPr>
              <a:t>c_out</a:t>
            </a:r>
            <a:r>
              <a:rPr lang="en-US" altLang="ko-KR" sz="1328">
                <a:latin typeface="Consolas" panose="020B0609020204030204" pitchFamily="49" charset="0"/>
              </a:rPr>
              <a:t>)</a:t>
            </a:r>
          </a:p>
        </p:txBody>
      </p:sp>
      <p:sp>
        <p:nvSpPr>
          <p:cNvPr id="2" name="텍스트 개체 틀 1">
            <a:extLst>
              <a:ext uri="{FF2B5EF4-FFF2-40B4-BE49-F238E27FC236}">
                <a16:creationId xmlns:a16="http://schemas.microsoft.com/office/drawing/2014/main" id="{250E8F8C-4B75-44A1-A7FF-AC135156BEF8}"/>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68091518-0833-491E-8D0D-741D8CBCBF0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235897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63084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a:t>
            </a:r>
            <a:r>
              <a:rPr lang="ko-KR" altLang="en-US" sz="1328">
                <a:solidFill>
                  <a:srgbClr val="000000"/>
                </a:solidFill>
                <a:latin typeface="+mj-ea"/>
                <a:ea typeface="+mj-ea"/>
              </a:rPr>
              <a:t> 적용하고 완전 </a:t>
            </a:r>
            <a:r>
              <a:rPr lang="ko-KR" altLang="en-US" sz="1328" err="1">
                <a:solidFill>
                  <a:srgbClr val="000000"/>
                </a:solidFill>
                <a:latin typeface="+mj-ea"/>
                <a:ea typeface="+mj-ea"/>
              </a:rPr>
              <a:t>연결층</a:t>
            </a:r>
            <a:r>
              <a:rPr lang="ko-KR" altLang="en-US" sz="1328">
                <a:solidFill>
                  <a:srgbClr val="000000"/>
                </a:solidFill>
                <a:latin typeface="+mj-ea"/>
                <a:ea typeface="+mj-ea"/>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931491"/>
          </a:xfrm>
          <a:prstGeom prst="rect">
            <a:avLst/>
          </a:prstGeom>
          <a:solidFill>
            <a:srgbClr val="E2E2F6"/>
          </a:solidFill>
        </p:spPr>
        <p:txBody>
          <a:bodyPr wrap="square">
            <a:spAutoFit/>
          </a:bodyPr>
          <a:lstStyle/>
          <a:p>
            <a:r>
              <a:rPr lang="en-US" altLang="ko-KR" sz="1328">
                <a:latin typeface="Consolas" panose="020B0609020204030204" pitchFamily="49" charset="0"/>
              </a:rPr>
              <a:t> </a:t>
            </a:r>
            <a:r>
              <a:rPr lang="ko-KR" altLang="en-US" sz="1328">
                <a:latin typeface="Consolas" panose="020B0609020204030204" pitchFamily="49" charset="0"/>
              </a:rPr>
              <a:t> </a:t>
            </a:r>
            <a:r>
              <a:rPr lang="en-US" altLang="ko-KR" sz="1328">
                <a:latin typeface="Consolas" panose="020B0609020204030204" pitchFamily="49" charset="0"/>
              </a:rPr>
              <a:t>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p_out</a:t>
            </a:r>
            <a:r>
              <a:rPr lang="en-US" altLang="ko-KR" sz="1328">
                <a:latin typeface="Consolas" panose="020B0609020204030204" pitchFamily="49" charset="0"/>
              </a:rPr>
              <a:t> = tf.nn.max_pool2d(</a:t>
            </a:r>
            <a:r>
              <a:rPr lang="en-US" altLang="ko-KR" sz="1328" err="1">
                <a:latin typeface="Consolas" panose="020B0609020204030204" pitchFamily="49" charset="0"/>
              </a:rPr>
              <a:t>r_out</a:t>
            </a:r>
            <a:r>
              <a:rPr lang="en-US" altLang="ko-KR" sz="1328">
                <a:latin typeface="Consolas" panose="020B0609020204030204" pitchFamily="49" charset="0"/>
              </a:rPr>
              <a:t>, </a:t>
            </a:r>
            <a:r>
              <a:rPr lang="en-US" altLang="ko-KR" sz="1328" err="1">
                <a:latin typeface="Consolas" panose="020B0609020204030204" pitchFamily="49" charset="0"/>
              </a:rPr>
              <a:t>ksize</a:t>
            </a:r>
            <a:r>
              <a:rPr lang="en-US" altLang="ko-KR" sz="1328">
                <a:latin typeface="Consolas" panose="020B0609020204030204" pitchFamily="49" charset="0"/>
              </a:rPr>
              <a:t>=2, strides=2, padding='VALID')</a:t>
            </a:r>
          </a:p>
          <a:p>
            <a:r>
              <a:rPr lang="en-US" altLang="ko-KR" sz="1328">
                <a:latin typeface="Consolas" panose="020B0609020204030204" pitchFamily="49" charset="0"/>
              </a:rPr>
              <a:t>        # </a:t>
            </a:r>
            <a:r>
              <a:rPr lang="ko-KR" altLang="en-US" sz="1328">
                <a:latin typeface="Consolas" panose="020B0609020204030204" pitchFamily="49" charset="0"/>
              </a:rPr>
              <a:t>첫 번째 배치 차원을 제외하고 출력을 일렬로 펼칩니다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f_out</a:t>
            </a:r>
            <a:r>
              <a:rPr lang="en-US" altLang="ko-KR" sz="1328">
                <a:latin typeface="Consolas" panose="020B0609020204030204" pitchFamily="49" charset="0"/>
              </a:rPr>
              <a:t> = </a:t>
            </a:r>
            <a:r>
              <a:rPr lang="en-US" altLang="ko-KR" sz="1328" err="1">
                <a:latin typeface="Consolas" panose="020B0609020204030204" pitchFamily="49" charset="0"/>
              </a:rPr>
              <a:t>tf.reshape</a:t>
            </a:r>
            <a:r>
              <a:rPr lang="en-US" altLang="ko-KR" sz="1328">
                <a:latin typeface="Consolas" panose="020B0609020204030204" pitchFamily="49" charset="0"/>
              </a:rPr>
              <a:t>(</a:t>
            </a:r>
            <a:r>
              <a:rPr lang="en-US" altLang="ko-KR" sz="1328" err="1">
                <a:latin typeface="Consolas" panose="020B0609020204030204" pitchFamily="49" charset="0"/>
              </a:rPr>
              <a:t>p_out</a:t>
            </a:r>
            <a:r>
              <a:rPr lang="en-US" altLang="ko-KR" sz="1328">
                <a:latin typeface="Consolas" panose="020B0609020204030204" pitchFamily="49" charset="0"/>
              </a:rPr>
              <a:t>, [</a:t>
            </a:r>
            <a:r>
              <a:rPr lang="en-US" altLang="ko-KR" sz="1328" err="1">
                <a:latin typeface="Consolas" panose="020B0609020204030204" pitchFamily="49" charset="0"/>
              </a:rPr>
              <a:t>x.shape</a:t>
            </a:r>
            <a:r>
              <a:rPr lang="en-US" altLang="ko-KR" sz="1328">
                <a:latin typeface="Consolas" panose="020B0609020204030204" pitchFamily="49" charset="0"/>
              </a:rPr>
              <a:t>[0], -1])</a:t>
            </a:r>
          </a:p>
          <a:p>
            <a:r>
              <a:rPr lang="en-US" altLang="ko-KR" sz="1328">
                <a:latin typeface="Consolas" panose="020B0609020204030204" pitchFamily="49" charset="0"/>
              </a:rPr>
              <a:t>        z1 = </a:t>
            </a:r>
            <a:r>
              <a:rPr lang="en-US" altLang="ko-KR" sz="1328" err="1">
                <a:latin typeface="Consolas" panose="020B0609020204030204" pitchFamily="49" charset="0"/>
              </a:rPr>
              <a:t>tf.matmul</a:t>
            </a:r>
            <a:r>
              <a:rPr lang="en-US" altLang="ko-KR" sz="1328">
                <a:latin typeface="Consolas" panose="020B0609020204030204" pitchFamily="49" charset="0"/>
              </a:rPr>
              <a:t>(</a:t>
            </a:r>
            <a:r>
              <a:rPr lang="en-US" altLang="ko-KR" sz="1328" err="1">
                <a:latin typeface="Consolas" panose="020B0609020204030204" pitchFamily="49" charset="0"/>
              </a:rPr>
              <a:t>f_out</a:t>
            </a:r>
            <a:r>
              <a:rPr lang="en-US" altLang="ko-KR" sz="1328">
                <a:latin typeface="Consolas" panose="020B0609020204030204" pitchFamily="49" charset="0"/>
              </a:rPr>
              <a:t>, self.w1) + self.b1     # </a:t>
            </a:r>
            <a:r>
              <a:rPr lang="ko-KR" altLang="en-US" sz="1328">
                <a:latin typeface="Consolas" panose="020B0609020204030204" pitchFamily="49" charset="0"/>
              </a:rPr>
              <a:t>첫 번째 층의 선형 식을 계산합니다</a:t>
            </a:r>
          </a:p>
          <a:p>
            <a:r>
              <a:rPr lang="ko-KR" altLang="en-US" sz="1328">
                <a:latin typeface="Consolas" panose="020B0609020204030204" pitchFamily="49" charset="0"/>
              </a:rPr>
              <a:t>        </a:t>
            </a:r>
            <a:r>
              <a:rPr lang="en-US" altLang="ko-KR" sz="1328">
                <a:latin typeface="Consolas" panose="020B0609020204030204" pitchFamily="49" charset="0"/>
              </a:rPr>
              <a:t>a1 = </a:t>
            </a:r>
            <a:r>
              <a:rPr lang="en-US" altLang="ko-KR" sz="1328" err="1">
                <a:latin typeface="Consolas" panose="020B0609020204030204" pitchFamily="49" charset="0"/>
              </a:rPr>
              <a:t>tf.nn.relu</a:t>
            </a:r>
            <a:r>
              <a:rPr lang="en-US" altLang="ko-KR" sz="1328">
                <a:latin typeface="Consolas" panose="020B0609020204030204" pitchFamily="49" charset="0"/>
              </a:rPr>
              <a:t>(z1)                          # </a:t>
            </a:r>
            <a:r>
              <a:rPr lang="ko-KR" altLang="en-US" sz="1328">
                <a:latin typeface="Consolas" panose="020B0609020204030204" pitchFamily="49" charset="0"/>
              </a:rPr>
              <a:t>활성화 함수를 적용합니다</a:t>
            </a:r>
          </a:p>
          <a:p>
            <a:r>
              <a:rPr lang="ko-KR" altLang="en-US" sz="1328">
                <a:latin typeface="Consolas" panose="020B0609020204030204" pitchFamily="49" charset="0"/>
              </a:rPr>
              <a:t>        </a:t>
            </a:r>
            <a:r>
              <a:rPr lang="en-US" altLang="ko-KR" sz="1328">
                <a:latin typeface="Consolas" panose="020B0609020204030204" pitchFamily="49" charset="0"/>
              </a:rPr>
              <a:t>z2 = </a:t>
            </a:r>
            <a:r>
              <a:rPr lang="en-US" altLang="ko-KR" sz="1328" err="1">
                <a:latin typeface="Consolas" panose="020B0609020204030204" pitchFamily="49" charset="0"/>
              </a:rPr>
              <a:t>tf.matmul</a:t>
            </a:r>
            <a:r>
              <a:rPr lang="en-US" altLang="ko-KR" sz="1328">
                <a:latin typeface="Consolas" panose="020B0609020204030204" pitchFamily="49" charset="0"/>
              </a:rPr>
              <a:t>(a1, self.w2) + self.b2        # </a:t>
            </a:r>
            <a:r>
              <a:rPr lang="ko-KR" altLang="en-US" sz="1328">
                <a:latin typeface="Consolas" panose="020B0609020204030204" pitchFamily="49" charset="0"/>
              </a:rPr>
              <a:t>두 번째 층의 선형 식을 계산합니다</a:t>
            </a:r>
            <a:r>
              <a:rPr lang="en-US" altLang="ko-KR" sz="1328">
                <a:latin typeface="Consolas" panose="020B0609020204030204" pitchFamily="49" charset="0"/>
              </a:rPr>
              <a:t>.</a:t>
            </a:r>
          </a:p>
          <a:p>
            <a:r>
              <a:rPr lang="en-US" altLang="ko-KR" sz="1328">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253557"/>
            <a:ext cx="5763373" cy="2135841"/>
          </a:xfrm>
          <a:prstGeom prst="rect">
            <a:avLst/>
          </a:prstGeom>
          <a:noFill/>
        </p:spPr>
        <p:txBody>
          <a:bodyPr wrap="none" rtlCol="0">
            <a:spAutoFit/>
          </a:bodyPr>
          <a:lstStyle/>
          <a:p>
            <a:pPr lvl="0">
              <a:defRPr/>
            </a:pPr>
            <a:r>
              <a:rPr lang="en-US" altLang="ko-KR" sz="1328">
                <a:solidFill>
                  <a:srgbClr val="000000"/>
                </a:solidFill>
                <a:latin typeface="+mj-ea"/>
                <a:ea typeface="+mj-ea"/>
              </a:rPr>
              <a:t>- max_pool2d() </a:t>
            </a:r>
            <a:r>
              <a:rPr lang="ko-KR" altLang="en-US" sz="1328">
                <a:solidFill>
                  <a:srgbClr val="000000"/>
                </a:solidFill>
                <a:latin typeface="+mj-ea"/>
                <a:ea typeface="+mj-ea"/>
              </a:rPr>
              <a:t>함수를 사용하여 </a:t>
            </a:r>
            <a:r>
              <a:rPr lang="en-US" altLang="ko-KR" sz="1328">
                <a:solidFill>
                  <a:srgbClr val="000000"/>
                </a:solidFill>
                <a:latin typeface="+mj-ea"/>
                <a:ea typeface="+mj-ea"/>
              </a:rPr>
              <a:t>2x2 </a:t>
            </a:r>
            <a:r>
              <a:rPr lang="ko-KR" altLang="en-US" sz="1328">
                <a:solidFill>
                  <a:srgbClr val="000000"/>
                </a:solidFill>
                <a:latin typeface="+mj-ea"/>
                <a:ea typeface="+mj-ea"/>
              </a:rPr>
              <a:t>크기의 </a:t>
            </a:r>
            <a:r>
              <a:rPr lang="ko-KR" altLang="en-US" sz="1328" err="1">
                <a:solidFill>
                  <a:srgbClr val="000000"/>
                </a:solidFill>
                <a:latin typeface="+mj-ea"/>
                <a:ea typeface="+mj-ea"/>
              </a:rPr>
              <a:t>풀링을</a:t>
            </a:r>
            <a:r>
              <a:rPr lang="ko-KR" altLang="en-US" sz="1328">
                <a:solidFill>
                  <a:srgbClr val="000000"/>
                </a:solidFill>
                <a:latin typeface="+mj-ea"/>
                <a:ea typeface="+mj-ea"/>
              </a:rPr>
              <a:t> 적용 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 단계에서 만들어진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크기는 </a:t>
            </a:r>
            <a:r>
              <a:rPr lang="en-US" altLang="ko-KR" sz="1328">
                <a:solidFill>
                  <a:srgbClr val="000000"/>
                </a:solidFill>
                <a:latin typeface="+mj-ea"/>
                <a:ea typeface="+mj-ea"/>
              </a:rPr>
              <a:t>14x14x10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tf.reshape</a:t>
            </a:r>
            <a:r>
              <a:rPr lang="en-US" altLang="ko-KR" sz="1328">
                <a:solidFill>
                  <a:srgbClr val="000000"/>
                </a:solidFill>
                <a:latin typeface="+mj-ea"/>
                <a:ea typeface="+mj-ea"/>
              </a:rPr>
              <a:t>() </a:t>
            </a:r>
            <a:r>
              <a:rPr lang="ko-KR" altLang="en-US" sz="1328">
                <a:solidFill>
                  <a:srgbClr val="000000"/>
                </a:solidFill>
                <a:latin typeface="+mj-ea"/>
                <a:ea typeface="+mj-ea"/>
              </a:rPr>
              <a:t>함수를 사용해 일렬로 펼친다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이때 배치 차원을 제외한 나머지 차원만 펼쳐야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np.dot() </a:t>
            </a:r>
            <a:r>
              <a:rPr lang="ko-KR" altLang="en-US" sz="1328">
                <a:solidFill>
                  <a:srgbClr val="000000"/>
                </a:solidFill>
                <a:latin typeface="+mj-ea"/>
                <a:ea typeface="+mj-ea"/>
              </a:rPr>
              <a:t>함수를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en-US" altLang="ko-KR" sz="1328" err="1">
                <a:solidFill>
                  <a:srgbClr val="000000"/>
                </a:solidFill>
                <a:latin typeface="+mj-ea"/>
                <a:ea typeface="+mj-ea"/>
              </a:rPr>
              <a:t>tf.matmul</a:t>
            </a:r>
            <a:r>
              <a:rPr lang="en-US" altLang="ko-KR" sz="1328">
                <a:solidFill>
                  <a:srgbClr val="000000"/>
                </a:solidFill>
                <a:latin typeface="+mj-ea"/>
                <a:ea typeface="+mj-ea"/>
              </a:rPr>
              <a:t>() </a:t>
            </a:r>
            <a:r>
              <a:rPr lang="ko-KR" altLang="en-US" sz="1328">
                <a:solidFill>
                  <a:srgbClr val="000000"/>
                </a:solidFill>
                <a:latin typeface="+mj-ea"/>
                <a:ea typeface="+mj-ea"/>
              </a:rPr>
              <a:t>함수로 바꿔서 구현한다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이는 </a:t>
            </a:r>
            <a:r>
              <a:rPr lang="en-US" altLang="ko-KR" sz="1328">
                <a:solidFill>
                  <a:srgbClr val="000000"/>
                </a:solidFill>
                <a:latin typeface="+mj-ea"/>
                <a:ea typeface="+mj-ea"/>
              </a:rPr>
              <a:t>conv2d()</a:t>
            </a:r>
            <a:r>
              <a:rPr lang="ko-KR" altLang="en-US" sz="1328">
                <a:solidFill>
                  <a:srgbClr val="000000"/>
                </a:solidFill>
                <a:latin typeface="+mj-ea"/>
                <a:ea typeface="+mj-ea"/>
              </a:rPr>
              <a:t>와 </a:t>
            </a:r>
            <a:r>
              <a:rPr lang="en-US" altLang="ko-KR" sz="1328">
                <a:solidFill>
                  <a:srgbClr val="000000"/>
                </a:solidFill>
                <a:latin typeface="+mj-ea"/>
                <a:ea typeface="+mj-ea"/>
              </a:rPr>
              <a:t>max_pool2d() </a:t>
            </a:r>
            <a:r>
              <a:rPr lang="ko-KR" altLang="en-US" sz="1328">
                <a:solidFill>
                  <a:srgbClr val="000000"/>
                </a:solidFill>
                <a:latin typeface="+mj-ea"/>
                <a:ea typeface="+mj-ea"/>
              </a:rPr>
              <a:t>등이 </a:t>
            </a:r>
            <a:r>
              <a:rPr lang="en-US" altLang="ko-KR" sz="1328">
                <a:solidFill>
                  <a:srgbClr val="000000"/>
                </a:solidFill>
                <a:latin typeface="+mj-ea"/>
                <a:ea typeface="+mj-ea"/>
              </a:rPr>
              <a:t>Tensor </a:t>
            </a:r>
            <a:r>
              <a:rPr lang="ko-KR" altLang="en-US" sz="1328">
                <a:solidFill>
                  <a:srgbClr val="000000"/>
                </a:solidFill>
                <a:latin typeface="+mj-ea"/>
                <a:ea typeface="+mj-ea"/>
              </a:rPr>
              <a:t>객체를 반환하기 때문임</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완전 연결층의 활성화 함수도 </a:t>
            </a:r>
            <a:r>
              <a:rPr lang="ko-KR" altLang="en-US" sz="1328" err="1">
                <a:solidFill>
                  <a:srgbClr val="000000"/>
                </a:solidFill>
                <a:latin typeface="+mj-ea"/>
                <a:ea typeface="+mj-ea"/>
              </a:rPr>
              <a:t>시그모이드</a:t>
            </a:r>
            <a:r>
              <a:rPr lang="ko-KR" altLang="en-US" sz="1328">
                <a:solidFill>
                  <a:srgbClr val="000000"/>
                </a:solidFill>
                <a:latin typeface="+mj-ea"/>
                <a:ea typeface="+mj-ea"/>
              </a:rPr>
              <a:t> 대신 </a:t>
            </a:r>
            <a:r>
              <a:rPr lang="ko-KR" altLang="en-US" sz="1328" err="1">
                <a:solidFill>
                  <a:srgbClr val="000000"/>
                </a:solidFill>
                <a:latin typeface="+mj-ea"/>
                <a:ea typeface="+mj-ea"/>
              </a:rPr>
              <a:t>렐루</a:t>
            </a:r>
            <a:r>
              <a:rPr lang="ko-KR" altLang="en-US" sz="1328">
                <a:solidFill>
                  <a:srgbClr val="000000"/>
                </a:solidFill>
                <a:latin typeface="+mj-ea"/>
                <a:ea typeface="+mj-ea"/>
              </a:rPr>
              <a:t> 함수를 사용한다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08190AE3-8BCA-4813-93D0-88B37BF0EF1B}"/>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AAFDF748-4FDB-44C8-ACE7-E21BD9B496C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20583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244588" y="1484397"/>
            <a:ext cx="7930739" cy="3889206"/>
          </a:xfrm>
          <a:prstGeom prst="rect">
            <a:avLst/>
          </a:prstGeom>
          <a:noFill/>
        </p:spPr>
        <p:txBody>
          <a:bodyPr wrap="square" rtlCol="0">
            <a:spAutoFit/>
          </a:bodyPr>
          <a:lstStyle/>
          <a:p>
            <a:pPr marL="342900" indent="-342900">
              <a:buFontTx/>
              <a:buChar char="◈"/>
            </a:pPr>
            <a:r>
              <a:rPr lang="ko-KR" altLang="en-US" sz="1898" b="1">
                <a:latin typeface="+mj-ea"/>
                <a:ea typeface="+mj-ea"/>
              </a:rPr>
              <a:t>신경망의 층에 더 잘 맞는 활성화 함수</a:t>
            </a:r>
            <a:r>
              <a:rPr lang="en-US" altLang="ko-KR" sz="1898" b="1">
                <a:latin typeface="+mj-ea"/>
                <a:ea typeface="+mj-ea"/>
              </a:rPr>
              <a:t>(activation function)</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층별 사전 훈련</a:t>
            </a:r>
            <a:r>
              <a:rPr lang="en-US" altLang="ko-KR" sz="1898" b="1">
                <a:latin typeface="+mj-ea"/>
                <a:ea typeface="+mj-ea"/>
              </a:rPr>
              <a:t>(pretraining)</a:t>
            </a:r>
            <a:r>
              <a:rPr lang="ko-KR" altLang="en-US" sz="1898" b="1">
                <a:latin typeface="+mj-ea"/>
                <a:ea typeface="+mj-ea"/>
              </a:rPr>
              <a:t>을 불필요하게 만든 가중치 초기화</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err="1">
                <a:latin typeface="+mj-ea"/>
                <a:ea typeface="+mj-ea"/>
              </a:rPr>
              <a:t>RMSProp</a:t>
            </a:r>
            <a:r>
              <a:rPr lang="ko-KR" altLang="en-US" sz="1898" b="1">
                <a:latin typeface="+mj-ea"/>
                <a:ea typeface="+mj-ea"/>
              </a:rPr>
              <a:t>과 </a:t>
            </a:r>
            <a:r>
              <a:rPr lang="en-US" altLang="ko-KR" sz="1898" b="1">
                <a:latin typeface="+mj-ea"/>
                <a:ea typeface="+mj-ea"/>
              </a:rPr>
              <a:t>Adam </a:t>
            </a:r>
            <a:r>
              <a:rPr lang="ko-KR" altLang="en-US" sz="1898" b="1">
                <a:latin typeface="+mj-ea"/>
                <a:ea typeface="+mj-ea"/>
              </a:rPr>
              <a:t>같은 더 좋은 최적화 방법 개발</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배치 정규화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잔차</a:t>
            </a:r>
            <a:r>
              <a:rPr lang="ko-KR" altLang="en-US" sz="1898" b="1">
                <a:latin typeface="+mj-ea"/>
                <a:ea typeface="+mj-ea"/>
              </a:rPr>
              <a:t> 연결</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깊이별</a:t>
            </a:r>
            <a:r>
              <a:rPr lang="ko-KR" altLang="en-US" sz="1898" b="1">
                <a:latin typeface="+mj-ea"/>
                <a:ea typeface="+mj-ea"/>
              </a:rPr>
              <a:t> 분리 </a:t>
            </a:r>
            <a:r>
              <a:rPr lang="ko-KR" altLang="en-US" sz="1898" b="1" err="1">
                <a:latin typeface="+mj-ea"/>
                <a:ea typeface="+mj-ea"/>
              </a:rPr>
              <a:t>합성곱</a:t>
            </a:r>
            <a:r>
              <a:rPr lang="ko-KR" altLang="en-US" sz="1898" b="1">
                <a:latin typeface="+mj-ea"/>
                <a:ea typeface="+mj-ea"/>
              </a:rPr>
              <a:t>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같은 고급 기술들이 개발 됨</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E7F81DC8-6C60-4F03-A204-C7E0BB15A213}"/>
              </a:ext>
            </a:extLst>
          </p:cNvPr>
          <p:cNvSpPr>
            <a:spLocks noGrp="1"/>
          </p:cNvSpPr>
          <p:nvPr>
            <p:ph type="body" sz="quarter" idx="19"/>
          </p:nvPr>
        </p:nvSpPr>
        <p:spPr/>
        <p:txBody>
          <a:bodyPr/>
          <a:lstStyle/>
          <a:p>
            <a:r>
              <a:rPr lang="ko-KR" altLang="en-US"/>
              <a:t>알고리즘 </a:t>
            </a:r>
          </a:p>
        </p:txBody>
      </p:sp>
      <p:sp>
        <p:nvSpPr>
          <p:cNvPr id="4" name="텍스트 개체 틀 3">
            <a:extLst>
              <a:ext uri="{FF2B5EF4-FFF2-40B4-BE49-F238E27FC236}">
                <a16:creationId xmlns:a16="http://schemas.microsoft.com/office/drawing/2014/main" id="{62BA5D55-7AC1-43FB-B2DF-59A414FFA2E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27971906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891865" cy="296684"/>
          </a:xfrm>
          <a:prstGeom prst="rect">
            <a:avLst/>
          </a:prstGeom>
          <a:noFill/>
        </p:spPr>
        <p:txBody>
          <a:bodyPr wrap="none" rtlCol="0">
            <a:spAutoFit/>
          </a:bodyPr>
          <a:lstStyle/>
          <a:p>
            <a:pPr lvl="0">
              <a:defRPr/>
            </a:pPr>
            <a:r>
              <a:rPr lang="ko-KR" altLang="en-US" sz="1328">
                <a:solidFill>
                  <a:srgbClr val="000000"/>
                </a:solidFill>
                <a:latin typeface="+mj-ea"/>
                <a:ea typeface="+mj-ea"/>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11408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tf.Variable</a:t>
            </a:r>
            <a:r>
              <a:rPr lang="en-US" altLang="ko-KR" sz="1328">
                <a:latin typeface="Consolas" panose="020B0609020204030204" pitchFamily="49" charset="0"/>
              </a:rPr>
              <a:t>(</a:t>
            </a:r>
            <a:r>
              <a:rPr lang="en-US" altLang="ko-KR" sz="1328" err="1">
                <a:latin typeface="Consolas" panose="020B0609020204030204" pitchFamily="49" charset="0"/>
              </a:rPr>
              <a:t>np.array</a:t>
            </a:r>
            <a:r>
              <a:rPr lang="en-US" altLang="ko-KR" sz="1328">
                <a:latin typeface="Consolas" panose="020B0609020204030204" pitchFamily="49" charset="0"/>
              </a:rPr>
              <a:t>([1.0, 2.0, 3.0]))</a:t>
            </a:r>
          </a:p>
          <a:p>
            <a:r>
              <a:rPr lang="en-US" altLang="ko-KR" sz="1328">
                <a:latin typeface="Consolas" panose="020B0609020204030204" pitchFamily="49" charset="0"/>
              </a:rPr>
              <a:t>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y = x ** 3 + 2 * x + 5</a:t>
            </a:r>
          </a:p>
          <a:p>
            <a:r>
              <a:rPr lang="en-US" altLang="ko-KR" sz="1328">
                <a:latin typeface="Consolas" panose="020B0609020204030204" pitchFamily="49" charset="0"/>
              </a:rPr>
              <a:t>#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tape.gradient</a:t>
            </a:r>
            <a:r>
              <a:rPr lang="en-US" altLang="ko-KR" sz="1328">
                <a:latin typeface="Consolas" panose="020B0609020204030204" pitchFamily="49" charset="0"/>
              </a:rPr>
              <a:t>(y, x))  # dy/dx</a:t>
            </a:r>
          </a:p>
        </p:txBody>
      </p:sp>
      <p:sp>
        <p:nvSpPr>
          <p:cNvPr id="10" name="TextBox 9">
            <a:extLst>
              <a:ext uri="{FF2B5EF4-FFF2-40B4-BE49-F238E27FC236}">
                <a16:creationId xmlns:a16="http://schemas.microsoft.com/office/drawing/2014/main" id="{DEBFBCA8-52F3-4F7C-B25C-669A475D836E}"/>
              </a:ext>
            </a:extLst>
          </p:cNvPr>
          <p:cNvSpPr txBox="1"/>
          <p:nvPr/>
        </p:nvSpPr>
        <p:spPr>
          <a:xfrm>
            <a:off x="721385" y="3702506"/>
            <a:ext cx="9043758" cy="1931491"/>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텐서플로와</a:t>
            </a:r>
            <a:r>
              <a:rPr lang="ko-KR" altLang="en-US" sz="1328">
                <a:solidFill>
                  <a:srgbClr val="000000"/>
                </a:solidFill>
                <a:latin typeface="+mj-ea"/>
                <a:ea typeface="+mj-ea"/>
              </a:rPr>
              <a:t> 같은 딥러닝 패키지들은 사용자가 작성한 연산을 계산 그래프로 만들어 자동 미분 기능을 구현한다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미분기능을 사용하면 임의의 파이썬 코드나 함수에 대한 </a:t>
            </a:r>
            <a:r>
              <a:rPr lang="ko-KR" altLang="en-US" sz="1328" err="1">
                <a:solidFill>
                  <a:srgbClr val="000000"/>
                </a:solidFill>
                <a:latin typeface="+mj-ea"/>
                <a:ea typeface="+mj-ea"/>
              </a:rPr>
              <a:t>미분값을</a:t>
            </a:r>
            <a:r>
              <a:rPr lang="ko-KR" altLang="en-US" sz="1328">
                <a:solidFill>
                  <a:srgbClr val="000000"/>
                </a:solidFill>
                <a:latin typeface="+mj-ea"/>
                <a:ea typeface="+mj-ea"/>
              </a:rPr>
              <a:t>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자동 미분 기능을 사용하려면 </a:t>
            </a:r>
            <a:r>
              <a:rPr lang="en-US" altLang="ko-KR" sz="1328">
                <a:solidFill>
                  <a:srgbClr val="000000"/>
                </a:solidFill>
                <a:latin typeface="+mj-ea"/>
                <a:ea typeface="+mj-ea"/>
              </a:rPr>
              <a:t>with</a:t>
            </a:r>
            <a:r>
              <a:rPr lang="ko-KR" altLang="en-US" sz="1328" err="1">
                <a:solidFill>
                  <a:srgbClr val="000000"/>
                </a:solidFill>
                <a:latin typeface="+mj-ea"/>
                <a:ea typeface="+mj-ea"/>
              </a:rPr>
              <a:t>블럭으로</a:t>
            </a:r>
            <a:r>
              <a:rPr lang="ko-KR" altLang="en-US" sz="1328">
                <a:solidFill>
                  <a:srgbClr val="000000"/>
                </a:solidFill>
                <a:latin typeface="+mj-ea"/>
                <a:ea typeface="+mj-ea"/>
              </a:rPr>
              <a:t> </a:t>
            </a:r>
            <a:r>
              <a:rPr lang="en-US" altLang="ko-KR" sz="1328" err="1">
                <a:solidFill>
                  <a:srgbClr val="000000"/>
                </a:solidFill>
                <a:latin typeface="+mj-ea"/>
                <a:ea typeface="+mj-ea"/>
              </a:rPr>
              <a:t>tf.GradientTape</a:t>
            </a:r>
            <a:r>
              <a:rPr lang="en-US" altLang="ko-KR" sz="1328">
                <a:solidFill>
                  <a:srgbClr val="000000"/>
                </a:solidFill>
                <a:latin typeface="+mj-ea"/>
                <a:ea typeface="+mj-ea"/>
              </a:rPr>
              <a:t>() </a:t>
            </a:r>
            <a:r>
              <a:rPr lang="ko-KR" altLang="en-US" sz="1328">
                <a:solidFill>
                  <a:srgbClr val="000000"/>
                </a:solidFill>
                <a:latin typeface="+mj-ea"/>
                <a:ea typeface="+mj-ea"/>
              </a:rPr>
              <a:t>객체가 감시할 코드를 감싸야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tape</a:t>
            </a:r>
            <a:r>
              <a:rPr lang="ko-KR" altLang="en-US" sz="1328">
                <a:solidFill>
                  <a:srgbClr val="000000"/>
                </a:solidFill>
                <a:latin typeface="+mj-ea"/>
                <a:ea typeface="+mj-ea"/>
              </a:rPr>
              <a:t>객체는 </a:t>
            </a:r>
            <a:r>
              <a:rPr lang="en-US" altLang="ko-KR" sz="1328">
                <a:solidFill>
                  <a:srgbClr val="000000"/>
                </a:solidFill>
                <a:latin typeface="+mj-ea"/>
                <a:ea typeface="+mj-ea"/>
              </a:rPr>
              <a:t>with</a:t>
            </a:r>
            <a:r>
              <a:rPr lang="ko-KR" altLang="en-US" sz="1328" err="1">
                <a:solidFill>
                  <a:srgbClr val="000000"/>
                </a:solidFill>
                <a:latin typeface="+mj-ea"/>
                <a:ea typeface="+mj-ea"/>
              </a:rPr>
              <a:t>블럭</a:t>
            </a:r>
            <a:r>
              <a:rPr lang="ko-KR" altLang="en-US" sz="1328">
                <a:solidFill>
                  <a:srgbClr val="000000"/>
                </a:solidFill>
                <a:latin typeface="+mj-ea"/>
                <a:ea typeface="+mj-ea"/>
              </a:rPr>
              <a:t> 안에서 일어나는 모든 연산을 기록하고 </a:t>
            </a:r>
            <a:r>
              <a:rPr lang="ko-KR" altLang="en-US" sz="1328" err="1">
                <a:solidFill>
                  <a:srgbClr val="000000"/>
                </a:solidFill>
                <a:latin typeface="+mj-ea"/>
                <a:ea typeface="+mj-ea"/>
              </a:rPr>
              <a:t>텐서플로</a:t>
            </a:r>
            <a:r>
              <a:rPr lang="ko-KR" altLang="en-US" sz="1328">
                <a:solidFill>
                  <a:srgbClr val="000000"/>
                </a:solidFill>
                <a:latin typeface="+mj-ea"/>
                <a:ea typeface="+mj-ea"/>
              </a:rPr>
              <a:t> 변수인 </a:t>
            </a:r>
            <a:r>
              <a:rPr lang="en-US" altLang="ko-KR" sz="1328" err="1">
                <a:solidFill>
                  <a:srgbClr val="000000"/>
                </a:solidFill>
                <a:latin typeface="+mj-ea"/>
                <a:ea typeface="+mj-ea"/>
              </a:rPr>
              <a:t>tf.Variable</a:t>
            </a:r>
            <a:r>
              <a:rPr lang="ko-KR" altLang="en-US" sz="1328">
                <a:solidFill>
                  <a:srgbClr val="000000"/>
                </a:solidFill>
                <a:latin typeface="+mj-ea"/>
                <a:ea typeface="+mj-ea"/>
              </a:rPr>
              <a:t>객체를 자동으로 추적한다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계산하려면 미분 대상 객체와 변수를 </a:t>
            </a:r>
            <a:r>
              <a:rPr lang="en-US" altLang="ko-KR" sz="1328">
                <a:solidFill>
                  <a:srgbClr val="000000"/>
                </a:solidFill>
                <a:latin typeface="+mj-ea"/>
                <a:ea typeface="+mj-ea"/>
              </a:rPr>
              <a:t>tape</a:t>
            </a:r>
            <a:r>
              <a:rPr lang="ko-KR" altLang="en-US" sz="1328">
                <a:solidFill>
                  <a:srgbClr val="000000"/>
                </a:solidFill>
                <a:latin typeface="+mj-ea"/>
                <a:ea typeface="+mj-ea"/>
              </a:rPr>
              <a:t>객체의 </a:t>
            </a:r>
            <a:r>
              <a:rPr lang="en-US" altLang="ko-KR" sz="1328">
                <a:solidFill>
                  <a:srgbClr val="000000"/>
                </a:solidFill>
                <a:latin typeface="+mj-ea"/>
                <a:ea typeface="+mj-ea"/>
              </a:rPr>
              <a:t>gradient() </a:t>
            </a:r>
            <a:r>
              <a:rPr lang="ko-KR" altLang="en-US" sz="1328">
                <a:solidFill>
                  <a:srgbClr val="000000"/>
                </a:solidFill>
                <a:latin typeface="+mj-ea"/>
                <a:ea typeface="+mj-ea"/>
              </a:rPr>
              <a:t>함수에 전달해야 한다</a:t>
            </a:r>
            <a:r>
              <a:rPr lang="en-US" altLang="ko-KR" sz="1328">
                <a:solidFill>
                  <a:srgbClr val="000000"/>
                </a:solidFill>
                <a:latin typeface="+mj-ea"/>
                <a:ea typeface="+mj-ea"/>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785003" y="5702462"/>
                <a:ext cx="1650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𝑥</m:t>
                          </m:r>
                        </m:e>
                        <m:sup>
                          <m:r>
                            <a:rPr lang="en-US" altLang="ko-KR" sz="2277" i="1">
                              <a:latin typeface="Cambria Math" panose="02040503050406030204" pitchFamily="18" charset="0"/>
                            </a:rPr>
                            <m:t>3</m:t>
                          </m:r>
                        </m:sup>
                      </m:sSup>
                      <m:r>
                        <a:rPr lang="en-US" altLang="ko-KR" sz="2277" i="1">
                          <a:latin typeface="Cambria Math" panose="02040503050406030204" pitchFamily="18" charset="0"/>
                        </a:rPr>
                        <m:t>+2</m:t>
                      </m:r>
                      <m:r>
                        <a:rPr lang="en-US" altLang="ko-KR" sz="2277" i="1">
                          <a:latin typeface="Cambria Math" panose="02040503050406030204" pitchFamily="18" charset="0"/>
                        </a:rPr>
                        <m:t>𝑥</m:t>
                      </m:r>
                      <m:r>
                        <a:rPr lang="en-US" altLang="ko-KR" sz="2277" i="1">
                          <a:latin typeface="Cambria Math" panose="02040503050406030204" pitchFamily="18" charset="0"/>
                        </a:rPr>
                        <m:t>+5</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785003" y="5702462"/>
                <a:ext cx="1650773" cy="350417"/>
              </a:xfrm>
              <a:prstGeom prst="rect">
                <a:avLst/>
              </a:prstGeom>
              <a:blipFill>
                <a:blip r:embed="rId3"/>
                <a:stretch>
                  <a:fillRect r="-738" b="-86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3694266" y="5702462"/>
                <a:ext cx="1138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3</m:t>
                          </m:r>
                          <m:r>
                            <a:rPr lang="en-US" altLang="ko-KR" sz="2277" i="1">
                              <a:latin typeface="Cambria Math" panose="02040503050406030204" pitchFamily="18" charset="0"/>
                            </a:rPr>
                            <m:t>𝑥</m:t>
                          </m:r>
                        </m:e>
                        <m:sup>
                          <m:r>
                            <a:rPr lang="en-US" altLang="ko-KR" sz="2277" i="1">
                              <a:latin typeface="Cambria Math" panose="02040503050406030204" pitchFamily="18" charset="0"/>
                            </a:rPr>
                            <m:t>2</m:t>
                          </m:r>
                        </m:sup>
                      </m:sSup>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3694266" y="5702462"/>
                <a:ext cx="1138773" cy="350417"/>
              </a:xfrm>
              <a:prstGeom prst="rect">
                <a:avLst/>
              </a:prstGeom>
              <a:blipFill>
                <a:blip r:embed="rId4"/>
                <a:stretch>
                  <a:fillRect l="-1070" r="-1604" b="-689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2565678" y="5731662"/>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를</a:t>
            </a:r>
            <a:r>
              <a:rPr lang="ko-KR" altLang="en-US" sz="1328">
                <a:solidFill>
                  <a:srgbClr val="000000"/>
                </a:solidFill>
                <a:latin typeface="+mj-ea"/>
                <a:ea typeface="+mj-ea"/>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4799362" y="5733771"/>
            <a:ext cx="923651" cy="296684"/>
          </a:xfrm>
          <a:prstGeom prst="rect">
            <a:avLst/>
          </a:prstGeom>
          <a:noFill/>
        </p:spPr>
        <p:txBody>
          <a:bodyPr wrap="none" rtlCol="0">
            <a:spAutoFit/>
          </a:bodyPr>
          <a:lstStyle/>
          <a:p>
            <a:pPr lvl="0">
              <a:defRPr/>
            </a:pPr>
            <a:r>
              <a:rPr lang="ko-KR" altLang="en-US" sz="1328">
                <a:solidFill>
                  <a:srgbClr val="000000"/>
                </a:solidFill>
                <a:latin typeface="+mj-ea"/>
                <a:ea typeface="+mj-ea"/>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785003" y="6150721"/>
            <a:ext cx="5115503" cy="296684"/>
          </a:xfrm>
          <a:prstGeom prst="rect">
            <a:avLst/>
          </a:prstGeom>
          <a:noFill/>
        </p:spPr>
        <p:txBody>
          <a:bodyPr wrap="none" rtlCol="0">
            <a:spAutoFit/>
          </a:bodyPr>
          <a:lstStyle/>
          <a:p>
            <a:pPr lvl="0">
              <a:defRPr/>
            </a:pPr>
            <a:r>
              <a:rPr lang="en-US" altLang="ko-KR" sz="1328">
                <a:solidFill>
                  <a:srgbClr val="000000"/>
                </a:solidFill>
                <a:latin typeface="+mj-ea"/>
                <a:ea typeface="+mj-ea"/>
              </a:rPr>
              <a:t>1.0, 2.0, 3.0</a:t>
            </a:r>
            <a:r>
              <a:rPr lang="ko-KR" altLang="en-US" sz="1328">
                <a:solidFill>
                  <a:srgbClr val="000000"/>
                </a:solidFill>
                <a:latin typeface="+mj-ea"/>
                <a:ea typeface="+mj-ea"/>
              </a:rPr>
              <a:t>을 미분 방정식에 대입하면 </a:t>
            </a:r>
            <a:r>
              <a:rPr lang="en-US" altLang="ko-KR" sz="1328">
                <a:solidFill>
                  <a:srgbClr val="000000"/>
                </a:solidFill>
                <a:latin typeface="+mj-ea"/>
                <a:ea typeface="+mj-ea"/>
              </a:rPr>
              <a:t>5.0, 14.0, 29.0 </a:t>
            </a:r>
            <a:r>
              <a:rPr lang="ko-KR" altLang="en-US" sz="1328">
                <a:solidFill>
                  <a:srgbClr val="000000"/>
                </a:solidFill>
                <a:latin typeface="+mj-ea"/>
                <a:ea typeface="+mj-ea"/>
              </a:rPr>
              <a:t>을 얻는다</a:t>
            </a:r>
            <a:r>
              <a:rPr lang="en-US" altLang="ko-KR" sz="1328">
                <a:solidFill>
                  <a:srgbClr val="000000"/>
                </a:solidFill>
                <a:latin typeface="+mj-ea"/>
                <a:ea typeface="+mj-ea"/>
              </a:rPr>
              <a:t>.</a:t>
            </a:r>
            <a:r>
              <a:rPr lang="ko-KR" altLang="en-US" sz="1328">
                <a:solidFill>
                  <a:srgbClr val="000000"/>
                </a:solidFill>
                <a:latin typeface="+mj-ea"/>
                <a:ea typeface="+mj-ea"/>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190059" y="3232687"/>
            <a:ext cx="3878691"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tf.Tensor</a:t>
            </a:r>
            <a:r>
              <a:rPr lang="en-US" altLang="ko-KR" sz="1328">
                <a:solidFill>
                  <a:srgbClr val="000000"/>
                </a:solidFill>
                <a:latin typeface="+mj-ea"/>
                <a:ea typeface="+mj-ea"/>
              </a:rPr>
              <a:t>([ 5. 14. 29.], shape=(3,), </a:t>
            </a:r>
            <a:r>
              <a:rPr lang="en-US" altLang="ko-KR" sz="1328" err="1">
                <a:solidFill>
                  <a:srgbClr val="000000"/>
                </a:solidFill>
                <a:latin typeface="+mj-ea"/>
                <a:ea typeface="+mj-ea"/>
              </a:rPr>
              <a:t>dtype</a:t>
            </a:r>
            <a:r>
              <a:rPr lang="en-US" altLang="ko-KR" sz="1328">
                <a:solidFill>
                  <a:srgbClr val="000000"/>
                </a:solidFill>
                <a:latin typeface="+mj-ea"/>
                <a:ea typeface="+mj-ea"/>
              </a:rPr>
              <a:t>=float64)</a:t>
            </a:r>
            <a:endParaRPr lang="ko-KR" altLang="en-US" sz="1328">
              <a:solidFill>
                <a:srgbClr val="000000"/>
              </a:solidFill>
              <a:latin typeface="+mj-ea"/>
              <a:ea typeface="+mj-ea"/>
            </a:endParaRPr>
          </a:p>
        </p:txBody>
      </p:sp>
      <p:sp>
        <p:nvSpPr>
          <p:cNvPr id="3" name="텍스트 개체 틀 2">
            <a:extLst>
              <a:ext uri="{FF2B5EF4-FFF2-40B4-BE49-F238E27FC236}">
                <a16:creationId xmlns:a16="http://schemas.microsoft.com/office/drawing/2014/main" id="{F72F40DD-7E91-4A5E-A274-EC1A800133D2}"/>
              </a:ext>
            </a:extLst>
          </p:cNvPr>
          <p:cNvSpPr>
            <a:spLocks noGrp="1"/>
          </p:cNvSpPr>
          <p:nvPr>
            <p:ph type="body" sz="quarter" idx="19"/>
          </p:nvPr>
        </p:nvSpPr>
        <p:spPr/>
        <p:txBody>
          <a:bodyPr/>
          <a:lstStyle/>
          <a:p>
            <a:r>
              <a:rPr lang="ko-KR" altLang="en-US"/>
              <a:t>텐서플로를 이용한 구현</a:t>
            </a:r>
          </a:p>
        </p:txBody>
      </p:sp>
      <p:sp>
        <p:nvSpPr>
          <p:cNvPr id="16" name="텍스트 개체 틀 4">
            <a:extLst>
              <a:ext uri="{FF2B5EF4-FFF2-40B4-BE49-F238E27FC236}">
                <a16:creationId xmlns:a16="http://schemas.microsoft.com/office/drawing/2014/main" id="{D9B8E89B-260E-4474-9995-C5E6E36F30C6}"/>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C07A713-C21E-996B-05AE-480614A3DCAE}"/>
              </a:ext>
            </a:extLst>
          </p:cNvPr>
          <p:cNvSpPr txBox="1"/>
          <p:nvPr/>
        </p:nvSpPr>
        <p:spPr>
          <a:xfrm>
            <a:off x="5900506" y="872716"/>
            <a:ext cx="1034257" cy="461665"/>
          </a:xfrm>
          <a:prstGeom prst="rect">
            <a:avLst/>
          </a:prstGeom>
          <a:noFill/>
        </p:spPr>
        <p:txBody>
          <a:bodyPr wrap="none" rtlCol="0">
            <a:spAutoFit/>
          </a:bodyPr>
          <a:lstStyle/>
          <a:p>
            <a:pPr algn="l"/>
            <a:r>
              <a:rPr lang="en-US" altLang="ko-KR" sz="2400">
                <a:latin typeface="Consolas" panose="020B0609020204030204" pitchFamily="49" charset="0"/>
              </a:rPr>
              <a:t>dy/dx</a:t>
            </a:r>
            <a:endParaRPr lang="ko-KR" altLang="en-US" sz="2400">
              <a:latin typeface="Consolas" panose="020B0609020204030204" pitchFamily="49" charset="0"/>
            </a:endParaRPr>
          </a:p>
        </p:txBody>
      </p:sp>
    </p:spTree>
    <p:extLst>
      <p:ext uri="{BB962C8B-B14F-4D97-AF65-F5344CB8AC3E}">
        <p14:creationId xmlns:p14="http://schemas.microsoft.com/office/powerpoint/2010/main" val="41539921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567002" cy="355162"/>
          </a:xfrm>
          <a:prstGeom prst="rect">
            <a:avLst/>
          </a:prstGeom>
          <a:noFill/>
        </p:spPr>
        <p:txBody>
          <a:bodyPr wrap="none" rtlCol="0">
            <a:spAutoFit/>
          </a:bodyPr>
          <a:lstStyle/>
          <a:p>
            <a:pPr lvl="0">
              <a:defRPr/>
            </a:pPr>
            <a:r>
              <a:rPr lang="ko-KR" altLang="en-US" sz="1708" b="1" err="1">
                <a:solidFill>
                  <a:srgbClr val="000000"/>
                </a:solidFill>
                <a:latin typeface="+mj-ea"/>
                <a:ea typeface="+mj-ea"/>
              </a:rPr>
              <a:t>합성곱</a:t>
            </a:r>
            <a:r>
              <a:rPr lang="ko-KR" altLang="en-US" sz="1708"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00572" y="2198346"/>
            <a:ext cx="8180678" cy="1522789"/>
          </a:xfrm>
          <a:prstGeom prst="rect">
            <a:avLst/>
          </a:prstGeom>
          <a:solidFill>
            <a:srgbClr val="E2E2F6"/>
          </a:solidFill>
        </p:spPr>
        <p:txBody>
          <a:bodyPr wrap="square">
            <a:spAutoFit/>
          </a:bodyPr>
          <a:lstStyle/>
          <a:p>
            <a:r>
              <a:rPr lang="en-US" altLang="ko-KR" sz="1328">
                <a:latin typeface="Consolas" panose="020B0609020204030204" pitchFamily="49" charset="0"/>
              </a:rPr>
              <a:t> def training(self, x, y):</a:t>
            </a:r>
          </a:p>
          <a:p>
            <a:r>
              <a:rPr lang="en-US" altLang="ko-KR" sz="1328">
                <a:latin typeface="Consolas" panose="020B0609020204030204" pitchFamily="49" charset="0"/>
              </a:rPr>
              <a:t>        m = </a:t>
            </a:r>
            <a:r>
              <a:rPr lang="en-US" altLang="ko-KR" sz="1328" err="1">
                <a:latin typeface="Consolas" panose="020B0609020204030204" pitchFamily="49" charset="0"/>
              </a:rPr>
              <a:t>len</a:t>
            </a:r>
            <a:r>
              <a:rPr lang="en-US" altLang="ko-KR" sz="1328">
                <a:latin typeface="Consolas" panose="020B0609020204030204" pitchFamily="49" charset="0"/>
              </a:rPr>
              <a:t>(x)                    # </a:t>
            </a:r>
            <a:r>
              <a:rPr lang="ko-KR" altLang="en-US" sz="1328">
                <a:latin typeface="Consolas" panose="020B0609020204030204" pitchFamily="49" charset="0"/>
              </a:rPr>
              <a:t>샘플 개수를 저장합니다</a:t>
            </a:r>
            <a:r>
              <a:rPr lang="en-US" altLang="ko-KR" sz="1328">
                <a:latin typeface="Consolas" panose="020B0609020204030204" pitchFamily="49" charset="0"/>
              </a:rPr>
              <a:t>.</a:t>
            </a:r>
          </a:p>
          <a:p>
            <a:r>
              <a:rPr lang="en-US" altLang="ko-KR" sz="1328">
                <a:latin typeface="Consolas" panose="020B0609020204030204" pitchFamily="49" charset="0"/>
              </a:rPr>
              <a:t>        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z = </a:t>
            </a:r>
            <a:r>
              <a:rPr lang="en-US" altLang="ko-KR" sz="1328" err="1">
                <a:latin typeface="Consolas" panose="020B0609020204030204" pitchFamily="49" charset="0"/>
              </a:rPr>
              <a:t>self.forpass</a:t>
            </a:r>
            <a:r>
              <a:rPr lang="en-US" altLang="ko-KR" sz="1328">
                <a:latin typeface="Consolas" panose="020B0609020204030204" pitchFamily="49" charset="0"/>
              </a:rPr>
              <a:t>(x)       # </a:t>
            </a:r>
            <a:r>
              <a:rPr lang="ko-KR" altLang="en-US" sz="1328" err="1">
                <a:latin typeface="Consolas" panose="020B0609020204030204" pitchFamily="49" charset="0"/>
              </a:rPr>
              <a:t>정방향</a:t>
            </a:r>
            <a:r>
              <a:rPr lang="ko-KR" altLang="en-US" sz="1328">
                <a:latin typeface="Consolas" panose="020B0609020204030204" pitchFamily="49" charset="0"/>
              </a:rPr>
              <a:t> 계산을 수행합니다</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손실을 계산합니다</a:t>
            </a:r>
            <a:r>
              <a:rPr lang="en-US" altLang="ko-KR" sz="1328">
                <a:latin typeface="Consolas" panose="020B0609020204030204" pitchFamily="49" charset="0"/>
              </a:rPr>
              <a:t>.</a:t>
            </a:r>
          </a:p>
          <a:p>
            <a:r>
              <a:rPr lang="en-US" altLang="ko-KR" sz="1328">
                <a:latin typeface="Consolas" panose="020B0609020204030204" pitchFamily="49" charset="0"/>
              </a:rPr>
              <a:t>            loss = </a:t>
            </a:r>
            <a:r>
              <a:rPr lang="en-US" altLang="ko-KR" sz="1328" err="1">
                <a:latin typeface="Consolas" panose="020B0609020204030204" pitchFamily="49" charset="0"/>
              </a:rPr>
              <a:t>tf.nn.softmax_cross_entropy_with_logits</a:t>
            </a:r>
            <a:r>
              <a:rPr lang="en-US" altLang="ko-KR" sz="1328">
                <a:latin typeface="Consolas" panose="020B0609020204030204" pitchFamily="49" charset="0"/>
              </a:rPr>
              <a:t>(y, z)</a:t>
            </a:r>
          </a:p>
          <a:p>
            <a:r>
              <a:rPr lang="en-US" altLang="ko-KR" sz="1328">
                <a:latin typeface="Consolas" panose="020B0609020204030204" pitchFamily="49" charset="0"/>
              </a:rPr>
              <a:t>            loss = </a:t>
            </a:r>
            <a:r>
              <a:rPr lang="en-US" altLang="ko-KR" sz="1328" err="1">
                <a:latin typeface="Consolas" panose="020B0609020204030204" pitchFamily="49" charset="0"/>
              </a:rPr>
              <a:t>tf.reduce_mean</a:t>
            </a:r>
            <a:r>
              <a:rPr lang="en-US" altLang="ko-KR" sz="1328">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32740" y="3761452"/>
            <a:ext cx="8103116"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 기능을 사용하면 </a:t>
            </a:r>
            <a:r>
              <a:rPr lang="en-US" altLang="ko-KR" sz="1328" err="1">
                <a:solidFill>
                  <a:srgbClr val="000000"/>
                </a:solidFill>
                <a:latin typeface="+mj-ea"/>
                <a:ea typeface="+mj-ea"/>
              </a:rPr>
              <a:t>ConvolutionNetwork</a:t>
            </a:r>
            <a:r>
              <a:rPr lang="ko-KR" altLang="en-US" sz="1328">
                <a:solidFill>
                  <a:srgbClr val="000000"/>
                </a:solidFill>
                <a:latin typeface="+mj-ea"/>
                <a:ea typeface="+mj-ea"/>
              </a:rPr>
              <a:t>의 </a:t>
            </a:r>
            <a:r>
              <a:rPr lang="en-US" altLang="ko-KR" sz="1328">
                <a:solidFill>
                  <a:srgbClr val="000000"/>
                </a:solidFill>
                <a:latin typeface="+mj-ea"/>
                <a:ea typeface="+mj-ea"/>
              </a:rPr>
              <a:t>backprop() </a:t>
            </a:r>
            <a:r>
              <a:rPr lang="ko-KR" altLang="en-US" sz="1328">
                <a:solidFill>
                  <a:srgbClr val="000000"/>
                </a:solidFill>
                <a:latin typeface="+mj-ea"/>
                <a:ea typeface="+mj-ea"/>
              </a:rPr>
              <a:t>함수를 구현할 필요가 없다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training() </a:t>
            </a:r>
            <a:r>
              <a:rPr lang="ko-KR" altLang="en-US" sz="1328">
                <a:solidFill>
                  <a:srgbClr val="000000"/>
                </a:solidFill>
                <a:latin typeface="+mj-ea"/>
                <a:ea typeface="+mj-ea"/>
              </a:rPr>
              <a:t>함수에서 </a:t>
            </a:r>
            <a:r>
              <a:rPr lang="en-US" altLang="ko-KR" sz="1328" err="1">
                <a:solidFill>
                  <a:srgbClr val="000000"/>
                </a:solidFill>
                <a:latin typeface="+mj-ea"/>
                <a:ea typeface="+mj-ea"/>
              </a:rPr>
              <a:t>forpass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계산을 수행한 다음 </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tf.nn.softmax_cross_entropy_with_logits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계산의 결과</a:t>
            </a:r>
            <a:r>
              <a:rPr lang="en-US" altLang="ko-KR" sz="1328">
                <a:solidFill>
                  <a:srgbClr val="000000"/>
                </a:solidFill>
                <a:latin typeface="+mj-ea"/>
                <a:ea typeface="+mj-ea"/>
              </a:rPr>
              <a:t>(z)</a:t>
            </a:r>
            <a:r>
              <a:rPr lang="ko-KR" altLang="en-US" sz="1328">
                <a:solidFill>
                  <a:srgbClr val="000000"/>
                </a:solidFill>
                <a:latin typeface="+mj-ea"/>
                <a:ea typeface="+mj-ea"/>
              </a:rPr>
              <a:t>와 타깃</a:t>
            </a:r>
            <a:r>
              <a:rPr lang="en-US" altLang="ko-KR" sz="1328">
                <a:solidFill>
                  <a:srgbClr val="000000"/>
                </a:solidFill>
                <a:latin typeface="+mj-ea"/>
                <a:ea typeface="+mj-ea"/>
              </a:rPr>
              <a:t>(y)</a:t>
            </a:r>
            <a:r>
              <a:rPr lang="ko-KR" altLang="en-US" sz="1328">
                <a:solidFill>
                  <a:srgbClr val="000000"/>
                </a:solidFill>
                <a:latin typeface="+mj-ea"/>
                <a:ea typeface="+mj-ea"/>
              </a:rPr>
              <a:t>을 기반으로</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손실값을</a:t>
            </a:r>
            <a:r>
              <a:rPr lang="ko-KR" altLang="en-US" sz="1328">
                <a:solidFill>
                  <a:srgbClr val="000000"/>
                </a:solidFill>
                <a:latin typeface="+mj-ea"/>
                <a:ea typeface="+mj-ea"/>
              </a:rPr>
              <a:t> 계산한다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이렇게 하면 크로스 엔트로피 손실과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계산을 올바르게 처리해 주므로 편하다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함수는 배치의 각 샘플에 대한 손실을 반환하므로 </a:t>
            </a:r>
            <a:r>
              <a:rPr lang="en-US" altLang="ko-KR" sz="1328" err="1">
                <a:solidFill>
                  <a:srgbClr val="000000"/>
                </a:solidFill>
                <a:latin typeface="+mj-ea"/>
                <a:ea typeface="+mj-ea"/>
              </a:rPr>
              <a:t>reduce_mean</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함수로 평균을 계산한다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4201F6B7-444A-4D6C-BB67-B41BBC9391AF}"/>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19466CA4-E839-41E5-B105-9CFAE267F71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1905259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794081"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727139"/>
          </a:xfrm>
          <a:prstGeom prst="rect">
            <a:avLst/>
          </a:prstGeom>
          <a:solidFill>
            <a:srgbClr val="E2E2F6"/>
          </a:solidFill>
        </p:spPr>
        <p:txBody>
          <a:bodyPr wrap="square">
            <a:spAutoFit/>
          </a:bodyPr>
          <a:lstStyle/>
          <a:p>
            <a:r>
              <a:rPr lang="en-US" altLang="ko-KR" sz="1328">
                <a:latin typeface="Consolas" panose="020B0609020204030204" pitchFamily="49" charset="0"/>
              </a:rPr>
              <a:t>def training(self, x, y):</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weights_list</a:t>
            </a:r>
            <a:r>
              <a:rPr lang="en-US" altLang="ko-KR" sz="1328">
                <a:latin typeface="Consolas" panose="020B0609020204030204" pitchFamily="49" charset="0"/>
              </a:rPr>
              <a:t> = [</a:t>
            </a:r>
            <a:r>
              <a:rPr lang="en-US" altLang="ko-KR" sz="1328" err="1">
                <a:latin typeface="Consolas" panose="020B0609020204030204" pitchFamily="49" charset="0"/>
              </a:rPr>
              <a:t>self.conv_w</a:t>
            </a:r>
            <a:r>
              <a:rPr lang="en-US" altLang="ko-KR" sz="1328">
                <a:latin typeface="Consolas" panose="020B0609020204030204" pitchFamily="49" charset="0"/>
              </a:rPr>
              <a:t>, </a:t>
            </a:r>
            <a:r>
              <a:rPr lang="en-US" altLang="ko-KR" sz="1328" err="1">
                <a:latin typeface="Consolas" panose="020B0609020204030204" pitchFamily="49" charset="0"/>
              </a:rPr>
              <a:t>self.conv_b</a:t>
            </a:r>
            <a:r>
              <a:rPr lang="en-US" altLang="ko-KR" sz="1328">
                <a:latin typeface="Consolas" panose="020B0609020204030204" pitchFamily="49" charset="0"/>
              </a:rPr>
              <a:t>,</a:t>
            </a:r>
          </a:p>
          <a:p>
            <a:r>
              <a:rPr lang="en-US" altLang="ko-KR" sz="1328">
                <a:latin typeface="Consolas" panose="020B0609020204030204" pitchFamily="49" charset="0"/>
              </a:rPr>
              <a:t>                        self.w1, self.b1, self.w2, self.b2]</a:t>
            </a:r>
          </a:p>
          <a:p>
            <a:r>
              <a:rPr lang="en-US" altLang="ko-KR" sz="1328">
                <a:latin typeface="Consolas" panose="020B0609020204030204" pitchFamily="49" charset="0"/>
              </a:rPr>
              <a:t>        # </a:t>
            </a:r>
            <a:r>
              <a:rPr lang="ko-KR" altLang="en-US" sz="1328">
                <a:latin typeface="Consolas" panose="020B0609020204030204" pitchFamily="49" charset="0"/>
              </a:rPr>
              <a:t>가중치에 대한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grads = </a:t>
            </a:r>
            <a:r>
              <a:rPr lang="en-US" altLang="ko-KR" sz="1328" err="1">
                <a:latin typeface="Consolas" panose="020B0609020204030204" pitchFamily="49" charset="0"/>
              </a:rPr>
              <a:t>tape.gradient</a:t>
            </a:r>
            <a:r>
              <a:rPr lang="en-US" altLang="ko-KR" sz="1328">
                <a:latin typeface="Consolas" panose="020B0609020204030204" pitchFamily="49" charset="0"/>
              </a:rPr>
              <a:t>(loss, </a:t>
            </a:r>
            <a:r>
              <a:rPr lang="en-US" altLang="ko-KR" sz="1328" err="1">
                <a:latin typeface="Consolas" panose="020B0609020204030204" pitchFamily="49" charset="0"/>
              </a:rPr>
              <a:t>weights_list</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가중치를 업데이트합니다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self.optimizer.apply_gradients</a:t>
            </a:r>
            <a:r>
              <a:rPr lang="en-US" altLang="ko-KR" sz="1328">
                <a:latin typeface="Consolas" panose="020B0609020204030204" pitchFamily="49" charset="0"/>
              </a:rPr>
              <a:t>(zip(grads, </a:t>
            </a:r>
            <a:r>
              <a:rPr lang="en-US" altLang="ko-KR" sz="1328" err="1">
                <a:latin typeface="Consolas" panose="020B0609020204030204" pitchFamily="49" charset="0"/>
              </a:rPr>
              <a:t>weights_list</a:t>
            </a:r>
            <a:r>
              <a:rPr lang="en-US" altLang="ko-KR" sz="1328">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27754" y="4010746"/>
            <a:ext cx="8304581" cy="172713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tape.gradient</a:t>
            </a:r>
            <a:r>
              <a:rPr lang="en-US" altLang="ko-KR" sz="1328">
                <a:solidFill>
                  <a:srgbClr val="000000"/>
                </a:solidFill>
                <a:latin typeface="+mj-ea"/>
                <a:ea typeface="+mj-ea"/>
              </a:rPr>
              <a:t>() </a:t>
            </a:r>
            <a:r>
              <a:rPr lang="ko-KR" altLang="en-US" sz="1328">
                <a:solidFill>
                  <a:srgbClr val="000000"/>
                </a:solidFill>
                <a:latin typeface="+mj-ea"/>
                <a:ea typeface="+mj-ea"/>
              </a:rPr>
              <a:t>를  이용하면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자동으로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합성곱층의</a:t>
            </a:r>
            <a:r>
              <a:rPr lang="ko-KR" altLang="en-US" sz="1328">
                <a:solidFill>
                  <a:srgbClr val="000000"/>
                </a:solidFill>
                <a:latin typeface="+mj-ea"/>
                <a:ea typeface="+mj-ea"/>
              </a:rPr>
              <a:t> 가중치와 절편인 </a:t>
            </a:r>
            <a:r>
              <a:rPr lang="en-US" altLang="ko-KR" sz="1328" err="1">
                <a:solidFill>
                  <a:srgbClr val="000000"/>
                </a:solidFill>
                <a:latin typeface="+mj-ea"/>
                <a:ea typeface="+mj-ea"/>
              </a:rPr>
              <a:t>con_w</a:t>
            </a:r>
            <a:r>
              <a:rPr lang="ko-KR" altLang="en-US" sz="1328">
                <a:solidFill>
                  <a:srgbClr val="000000"/>
                </a:solidFill>
                <a:latin typeface="+mj-ea"/>
                <a:ea typeface="+mj-ea"/>
              </a:rPr>
              <a:t>와 </a:t>
            </a:r>
            <a:r>
              <a:rPr lang="en-US" altLang="ko-KR" sz="1328" err="1">
                <a:solidFill>
                  <a:srgbClr val="000000"/>
                </a:solidFill>
                <a:latin typeface="+mj-ea"/>
                <a:ea typeface="+mj-ea"/>
              </a:rPr>
              <a:t>con_b</a:t>
            </a:r>
            <a:r>
              <a:rPr lang="ko-KR" altLang="en-US" sz="1328">
                <a:solidFill>
                  <a:srgbClr val="000000"/>
                </a:solidFill>
                <a:latin typeface="+mj-ea"/>
                <a:ea typeface="+mj-ea"/>
              </a:rPr>
              <a:t>를 포함하여 </a:t>
            </a:r>
            <a:r>
              <a:rPr lang="ko-KR" altLang="en-US" sz="1328" err="1">
                <a:solidFill>
                  <a:srgbClr val="000000"/>
                </a:solidFill>
                <a:latin typeface="+mj-ea"/>
                <a:ea typeface="+mj-ea"/>
              </a:rPr>
              <a:t>그레이디언트가</a:t>
            </a:r>
            <a:r>
              <a:rPr lang="ko-KR" altLang="en-US" sz="1328">
                <a:solidFill>
                  <a:srgbClr val="000000"/>
                </a:solidFill>
                <a:latin typeface="+mj-ea"/>
                <a:ea typeface="+mj-ea"/>
              </a:rPr>
              <a:t> 필요한 </a:t>
            </a:r>
            <a:r>
              <a:rPr lang="en-US" altLang="ko-KR" sz="1328" err="1">
                <a:solidFill>
                  <a:srgbClr val="000000"/>
                </a:solidFill>
                <a:latin typeface="+mj-ea"/>
                <a:ea typeface="+mj-ea"/>
              </a:rPr>
              <a:t>weights_list</a:t>
            </a:r>
            <a:r>
              <a:rPr lang="ko-KR" altLang="en-US" sz="1328">
                <a:solidFill>
                  <a:srgbClr val="000000"/>
                </a:solidFill>
                <a:latin typeface="+mj-ea"/>
                <a:ea typeface="+mj-ea"/>
              </a:rPr>
              <a:t>로 나열한다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ko-KR" altLang="en-US" sz="1328" err="1">
                <a:solidFill>
                  <a:srgbClr val="000000"/>
                </a:solidFill>
                <a:latin typeface="+mj-ea"/>
                <a:ea typeface="+mj-ea"/>
              </a:rPr>
              <a:t>옵티마이저를</a:t>
            </a:r>
            <a:r>
              <a:rPr lang="ko-KR" altLang="en-US" sz="1328">
                <a:solidFill>
                  <a:srgbClr val="000000"/>
                </a:solidFill>
                <a:latin typeface="+mj-ea"/>
                <a:ea typeface="+mj-ea"/>
              </a:rPr>
              <a:t> 사용하면 간단하게 알고리즘을 바꾸어 테스트할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self.optimizer.apply_gradients</a:t>
            </a:r>
            <a:r>
              <a:rPr lang="en-US" altLang="ko-KR" sz="1328">
                <a:solidFill>
                  <a:srgbClr val="000000"/>
                </a:solidFill>
                <a:latin typeface="+mj-ea"/>
                <a:ea typeface="+mj-ea"/>
              </a:rPr>
              <a:t>() </a:t>
            </a:r>
            <a:r>
              <a:rPr lang="ko-KR" altLang="en-US" sz="1328">
                <a:solidFill>
                  <a:srgbClr val="000000"/>
                </a:solidFill>
                <a:latin typeface="+mj-ea"/>
                <a:ea typeface="+mj-ea"/>
              </a:rPr>
              <a:t>함수에는 </a:t>
            </a:r>
            <a:r>
              <a:rPr lang="ko-KR" altLang="en-US" sz="1328" err="1">
                <a:solidFill>
                  <a:srgbClr val="000000"/>
                </a:solidFill>
                <a:latin typeface="+mj-ea"/>
                <a:ea typeface="+mj-ea"/>
              </a:rPr>
              <a:t>그레이디언트와</a:t>
            </a:r>
            <a:r>
              <a:rPr lang="ko-KR" altLang="en-US" sz="1328">
                <a:solidFill>
                  <a:srgbClr val="000000"/>
                </a:solidFill>
                <a:latin typeface="+mj-ea"/>
                <a:ea typeface="+mj-ea"/>
              </a:rPr>
              <a:t> 가중치를 </a:t>
            </a:r>
            <a:r>
              <a:rPr lang="ko-KR" altLang="en-US" sz="1328" err="1">
                <a:solidFill>
                  <a:srgbClr val="000000"/>
                </a:solidFill>
                <a:latin typeface="+mj-ea"/>
                <a:ea typeface="+mj-ea"/>
              </a:rPr>
              <a:t>튜플로</a:t>
            </a:r>
            <a:r>
              <a:rPr lang="ko-KR" altLang="en-US" sz="1328">
                <a:solidFill>
                  <a:srgbClr val="000000"/>
                </a:solidFill>
                <a:latin typeface="+mj-ea"/>
                <a:ea typeface="+mj-ea"/>
              </a:rPr>
              <a:t> 묶은 리스트를 전달해야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5E1503DB-E45E-4B9E-A824-CD9E31B18292}"/>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0058FB38-7E9A-4F2B-86E3-C8F36814F9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1263823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431802" cy="296684"/>
          </a:xfrm>
          <a:prstGeom prst="rect">
            <a:avLst/>
          </a:prstGeom>
          <a:noFill/>
        </p:spPr>
        <p:txBody>
          <a:bodyPr wrap="none" rtlCol="0">
            <a:spAutoFit/>
          </a:bodyPr>
          <a:lstStyle/>
          <a:p>
            <a:pPr lvl="0">
              <a:defRPr/>
            </a:pPr>
            <a:r>
              <a:rPr lang="en-US" altLang="ko-KR" sz="1328">
                <a:solidFill>
                  <a:srgbClr val="000000"/>
                </a:solidFill>
                <a:latin typeface="+mj-ea"/>
                <a:ea typeface="+mj-ea"/>
              </a:rPr>
              <a:t>1. fit()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3247812"/>
          </a:xfrm>
          <a:prstGeom prst="rect">
            <a:avLst/>
          </a:prstGeom>
          <a:solidFill>
            <a:srgbClr val="E2E2F6"/>
          </a:solidFill>
        </p:spPr>
        <p:txBody>
          <a:bodyPr wrap="square">
            <a:spAutoFit/>
          </a:bodyPr>
          <a:lstStyle/>
          <a:p>
            <a:r>
              <a:rPr lang="en-US" altLang="ko-KR" sz="1139">
                <a:latin typeface="Consolas" panose="020B0609020204030204" pitchFamily="49" charset="0"/>
              </a:rPr>
              <a:t>def fit(self, x, y, epochs=100, </a:t>
            </a:r>
            <a:r>
              <a:rPr lang="en-US" altLang="ko-KR" sz="1139" err="1">
                <a:latin typeface="Consolas" panose="020B0609020204030204" pitchFamily="49" charset="0"/>
              </a:rPr>
              <a:t>x_val</a:t>
            </a:r>
            <a:r>
              <a:rPr lang="en-US" altLang="ko-KR" sz="1139">
                <a:latin typeface="Consolas" panose="020B0609020204030204" pitchFamily="49" charset="0"/>
              </a:rPr>
              <a:t>=None, </a:t>
            </a:r>
            <a:r>
              <a:rPr lang="en-US" altLang="ko-KR" sz="1139" err="1">
                <a:latin typeface="Consolas" panose="020B0609020204030204" pitchFamily="49" charset="0"/>
              </a:rPr>
              <a:t>y_val</a:t>
            </a:r>
            <a:r>
              <a:rPr lang="en-US" altLang="ko-KR" sz="1139">
                <a:latin typeface="Consolas" panose="020B0609020204030204" pitchFamily="49" charset="0"/>
              </a:rPr>
              <a:t>=None):</a:t>
            </a:r>
          </a:p>
          <a:p>
            <a:r>
              <a:rPr lang="en-US" altLang="ko-KR" sz="1139">
                <a:latin typeface="Consolas" panose="020B0609020204030204" pitchFamily="49" charset="0"/>
              </a:rPr>
              <a:t>        </a:t>
            </a:r>
            <a:r>
              <a:rPr lang="en-US" altLang="ko-KR" sz="1139" err="1">
                <a:latin typeface="Consolas" panose="020B0609020204030204" pitchFamily="49" charset="0"/>
              </a:rPr>
              <a:t>self.init_weights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 </a:t>
            </a:r>
            <a:r>
              <a:rPr lang="en-US" altLang="ko-KR" sz="1139" err="1">
                <a:latin typeface="Consolas" panose="020B0609020204030204" pitchFamily="49" charset="0"/>
              </a:rPr>
              <a:t>y.shape</a:t>
            </a:r>
            <a:r>
              <a:rPr lang="en-US" altLang="ko-KR" sz="1139">
                <a:latin typeface="Consolas" panose="020B0609020204030204" pitchFamily="49" charset="0"/>
              </a:rPr>
              <a:t>[1])    # </a:t>
            </a:r>
            <a:r>
              <a:rPr lang="ko-KR" altLang="en-US" sz="1139">
                <a:latin typeface="Consolas" panose="020B0609020204030204" pitchFamily="49" charset="0"/>
              </a:rPr>
              <a:t>은닉층과 출력층의 가중치를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self.optimizer</a:t>
            </a:r>
            <a:r>
              <a:rPr lang="en-US" altLang="ko-KR" sz="1139">
                <a:latin typeface="Consolas" panose="020B0609020204030204" pitchFamily="49" charset="0"/>
              </a:rPr>
              <a:t> = </a:t>
            </a:r>
            <a:r>
              <a:rPr lang="en-US" altLang="ko-KR" sz="1139" err="1">
                <a:latin typeface="Consolas" panose="020B0609020204030204" pitchFamily="49" charset="0"/>
              </a:rPr>
              <a:t>tf.optimizers.SGD</a:t>
            </a:r>
            <a:r>
              <a:rPr lang="en-US" altLang="ko-KR" sz="1139">
                <a:latin typeface="Consolas" panose="020B0609020204030204" pitchFamily="49" charset="0"/>
              </a:rPr>
              <a:t>(</a:t>
            </a:r>
            <a:r>
              <a:rPr lang="en-US" altLang="ko-KR" sz="1139" err="1">
                <a:latin typeface="Consolas" panose="020B0609020204030204" pitchFamily="49" charset="0"/>
              </a:rPr>
              <a:t>learning_rate</a:t>
            </a:r>
            <a:r>
              <a:rPr lang="en-US" altLang="ko-KR" sz="1139">
                <a:latin typeface="Consolas" panose="020B0609020204030204" pitchFamily="49" charset="0"/>
              </a:rPr>
              <a:t>=self.lr)</a:t>
            </a:r>
          </a:p>
          <a:p>
            <a:r>
              <a:rPr lang="en-US" altLang="ko-KR" sz="1139">
                <a:latin typeface="Consolas" panose="020B0609020204030204" pitchFamily="49" charset="0"/>
              </a:rPr>
              <a:t>        # epochs</a:t>
            </a:r>
            <a:r>
              <a:rPr lang="ko-KR" altLang="en-US" sz="1139">
                <a:latin typeface="Consolas" panose="020B0609020204030204" pitchFamily="49" charset="0"/>
              </a:rPr>
              <a:t>만큼 반복합니다</a:t>
            </a:r>
            <a:r>
              <a:rPr lang="en-US" altLang="ko-KR" sz="1139">
                <a:latin typeface="Consolas" panose="020B0609020204030204" pitchFamily="49" charset="0"/>
              </a:rPr>
              <a:t>.</a:t>
            </a:r>
          </a:p>
          <a:p>
            <a:r>
              <a:rPr lang="en-US" altLang="ko-KR" sz="1139">
                <a:latin typeface="Consolas" panose="020B0609020204030204" pitchFamily="49" charset="0"/>
              </a:rPr>
              <a:t>        for </a:t>
            </a:r>
            <a:r>
              <a:rPr lang="en-US" altLang="ko-KR" sz="1139" err="1">
                <a:latin typeface="Consolas" panose="020B0609020204030204" pitchFamily="49" charset="0"/>
              </a:rPr>
              <a:t>i</a:t>
            </a:r>
            <a:r>
              <a:rPr lang="en-US" altLang="ko-KR" sz="1139">
                <a:latin typeface="Consolas" panose="020B0609020204030204" pitchFamily="49" charset="0"/>
              </a:rPr>
              <a:t> in range(epochs):</a:t>
            </a:r>
          </a:p>
          <a:p>
            <a:r>
              <a:rPr lang="en-US" altLang="ko-KR" sz="1139">
                <a:latin typeface="Consolas" panose="020B0609020204030204" pitchFamily="49" charset="0"/>
              </a:rPr>
              <a:t>            print('</a:t>
            </a:r>
            <a:r>
              <a:rPr lang="ko-KR" altLang="en-US" sz="1139" err="1">
                <a:latin typeface="Consolas" panose="020B0609020204030204" pitchFamily="49" charset="0"/>
              </a:rPr>
              <a:t>에포크</a:t>
            </a:r>
            <a:r>
              <a:rPr lang="en-US" altLang="ko-KR" sz="1139">
                <a:latin typeface="Consolas" panose="020B0609020204030204" pitchFamily="49" charset="0"/>
              </a:rPr>
              <a:t>', </a:t>
            </a:r>
            <a:r>
              <a:rPr lang="en-US" altLang="ko-KR" sz="1139" err="1">
                <a:latin typeface="Consolas" panose="020B0609020204030204" pitchFamily="49" charset="0"/>
              </a:rPr>
              <a:t>i</a:t>
            </a:r>
            <a:r>
              <a:rPr lang="en-US" altLang="ko-KR" sz="1139">
                <a:latin typeface="Consolas" panose="020B0609020204030204" pitchFamily="49" charset="0"/>
              </a:rPr>
              <a:t>, end=' ')</a:t>
            </a:r>
          </a:p>
          <a:p>
            <a:r>
              <a:rPr lang="en-US" altLang="ko-KR" sz="1139">
                <a:latin typeface="Consolas" panose="020B0609020204030204" pitchFamily="49" charset="0"/>
              </a:rPr>
              <a:t>            # </a:t>
            </a:r>
            <a:r>
              <a:rPr lang="ko-KR" altLang="en-US" sz="1139" err="1">
                <a:latin typeface="Consolas" panose="020B0609020204030204" pitchFamily="49" charset="0"/>
              </a:rPr>
              <a:t>제너레이터</a:t>
            </a:r>
            <a:r>
              <a:rPr lang="ko-KR" altLang="en-US" sz="1139">
                <a:latin typeface="Consolas" panose="020B0609020204030204" pitchFamily="49" charset="0"/>
              </a:rPr>
              <a:t> 함수에서 반환한 미니배치를 순환합니다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t>
            </a:r>
            <a:r>
              <a:rPr lang="en-US" altLang="ko-KR" sz="1139">
                <a:latin typeface="Consolas" panose="020B0609020204030204" pitchFamily="49" charset="0"/>
              </a:rPr>
              <a:t> = []</a:t>
            </a:r>
          </a:p>
          <a:p>
            <a:r>
              <a:rPr lang="en-US" altLang="ko-KR" sz="1139">
                <a:latin typeface="Consolas" panose="020B0609020204030204" pitchFamily="49" charset="0"/>
              </a:rPr>
              <a:t>            for </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 in </a:t>
            </a:r>
            <a:r>
              <a:rPr lang="en-US" altLang="ko-KR" sz="1139" err="1">
                <a:latin typeface="Consolas" panose="020B0609020204030204" pitchFamily="49" charset="0"/>
              </a:rPr>
              <a:t>self.gen_batch</a:t>
            </a:r>
            <a:r>
              <a:rPr lang="en-US" altLang="ko-KR" sz="1139">
                <a:latin typeface="Consolas" panose="020B0609020204030204" pitchFamily="49" charset="0"/>
              </a:rPr>
              <a:t>(x, y):</a:t>
            </a:r>
          </a:p>
          <a:p>
            <a:r>
              <a:rPr lang="en-US" altLang="ko-KR" sz="1139">
                <a:latin typeface="Consolas" panose="020B0609020204030204" pitchFamily="49" charset="0"/>
              </a:rPr>
              <a:t>                print('.', end='')</a:t>
            </a:r>
          </a:p>
          <a:p>
            <a:r>
              <a:rPr lang="en-US" altLang="ko-KR" sz="1139">
                <a:latin typeface="Consolas" panose="020B0609020204030204" pitchFamily="49" charset="0"/>
              </a:rPr>
              <a:t>                </a:t>
            </a:r>
            <a:r>
              <a:rPr lang="en-US" altLang="ko-KR" sz="1139" err="1">
                <a:latin typeface="Consolas" panose="020B0609020204030204" pitchFamily="49" charset="0"/>
              </a:rPr>
              <a:t>self.training</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배치 손실을 기록합니다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print()</a:t>
            </a:r>
          </a:p>
          <a:p>
            <a:r>
              <a:rPr lang="en-US" altLang="ko-KR" sz="1139">
                <a:latin typeface="Consolas" panose="020B0609020204030204" pitchFamily="49" charset="0"/>
              </a:rPr>
              <a:t>            # </a:t>
            </a:r>
            <a:r>
              <a:rPr lang="ko-KR" altLang="en-US" sz="1139">
                <a:latin typeface="Consolas" panose="020B0609020204030204" pitchFamily="49" charset="0"/>
              </a:rPr>
              <a:t>배치 손실 </a:t>
            </a:r>
            <a:r>
              <a:rPr lang="ko-KR" altLang="en-US" sz="1139" err="1">
                <a:latin typeface="Consolas" panose="020B0609020204030204" pitchFamily="49" charset="0"/>
              </a:rPr>
              <a:t>평균내어</a:t>
            </a:r>
            <a:r>
              <a:rPr lang="ko-KR" altLang="en-US" sz="1139">
                <a:latin typeface="Consolas" panose="020B0609020204030204" pitchFamily="49" charset="0"/>
              </a:rPr>
              <a:t> 훈련 손실 값으로 저장합니다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self.losses.append</a:t>
            </a:r>
            <a:r>
              <a:rPr lang="en-US" altLang="ko-KR" sz="1139">
                <a:latin typeface="Consolas" panose="020B0609020204030204" pitchFamily="49" charset="0"/>
              </a:rPr>
              <a:t>(</a:t>
            </a:r>
            <a:r>
              <a:rPr lang="en-US" altLang="ko-KR" sz="1139" err="1">
                <a:latin typeface="Consolas" panose="020B0609020204030204" pitchFamily="49" charset="0"/>
              </a:rPr>
              <a:t>np.mean</a:t>
            </a:r>
            <a:r>
              <a:rPr lang="en-US" altLang="ko-KR" sz="1139">
                <a:latin typeface="Consolas" panose="020B0609020204030204" pitchFamily="49" charset="0"/>
              </a:rPr>
              <a:t>(</a:t>
            </a:r>
            <a:r>
              <a:rPr lang="en-US" altLang="ko-KR" sz="1139" err="1">
                <a:latin typeface="Consolas" panose="020B0609020204030204" pitchFamily="49" charset="0"/>
              </a:rPr>
              <a:t>batch_losses</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검증 세트에 대한 손실을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self.val_losses.append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35798" y="5429084"/>
            <a:ext cx="6414833"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텐서플로는</a:t>
            </a:r>
            <a:r>
              <a:rPr lang="ko-KR" altLang="en-US" sz="1328">
                <a:solidFill>
                  <a:srgbClr val="000000"/>
                </a:solidFill>
                <a:latin typeface="+mj-ea"/>
                <a:ea typeface="+mj-ea"/>
              </a:rPr>
              <a:t> </a:t>
            </a:r>
            <a:r>
              <a:rPr lang="en-US" altLang="ko-KR" sz="1328" err="1">
                <a:solidFill>
                  <a:srgbClr val="000000"/>
                </a:solidFill>
                <a:latin typeface="+mj-ea"/>
                <a:ea typeface="+mj-ea"/>
              </a:rPr>
              <a:t>tf.optimizers</a:t>
            </a:r>
            <a:r>
              <a:rPr lang="en-US" altLang="ko-KR" sz="1328">
                <a:solidFill>
                  <a:srgbClr val="000000"/>
                </a:solidFill>
                <a:latin typeface="+mj-ea"/>
                <a:ea typeface="+mj-ea"/>
              </a:rPr>
              <a:t> </a:t>
            </a:r>
            <a:r>
              <a:rPr lang="ko-KR" altLang="en-US" sz="1328">
                <a:solidFill>
                  <a:srgbClr val="000000"/>
                </a:solidFill>
                <a:latin typeface="+mj-ea"/>
                <a:ea typeface="+mj-ea"/>
              </a:rPr>
              <a:t>모듈 아래에 여러 종류의 경사 하강법을 구현해 놓았다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SGD</a:t>
            </a:r>
            <a:r>
              <a:rPr lang="ko-KR" altLang="en-US" sz="1328" err="1">
                <a:solidFill>
                  <a:srgbClr val="000000"/>
                </a:solidFill>
                <a:latin typeface="+mj-ea"/>
                <a:ea typeface="+mj-ea"/>
              </a:rPr>
              <a:t>옵티마이저</a:t>
            </a:r>
            <a:r>
              <a:rPr lang="en-US" altLang="ko-KR" sz="1328">
                <a:solidFill>
                  <a:srgbClr val="000000"/>
                </a:solidFill>
                <a:latin typeface="+mj-ea"/>
                <a:ea typeface="+mj-ea"/>
              </a:rPr>
              <a:t>(</a:t>
            </a:r>
            <a:r>
              <a:rPr lang="en-US" altLang="ko-KR" sz="1328" err="1">
                <a:solidFill>
                  <a:srgbClr val="000000"/>
                </a:solidFill>
                <a:latin typeface="+mj-ea"/>
                <a:ea typeface="+mj-ea"/>
              </a:rPr>
              <a:t>tf.optimizers.SGD</a:t>
            </a:r>
            <a:r>
              <a:rPr lang="en-US" altLang="ko-KR" sz="1328">
                <a:solidFill>
                  <a:srgbClr val="000000"/>
                </a:solidFill>
                <a:latin typeface="+mj-ea"/>
                <a:ea typeface="+mj-ea"/>
              </a:rPr>
              <a:t>)</a:t>
            </a:r>
            <a:r>
              <a:rPr lang="ko-KR" altLang="en-US" sz="1328">
                <a:solidFill>
                  <a:srgbClr val="000000"/>
                </a:solidFill>
                <a:latin typeface="+mj-ea"/>
                <a:ea typeface="+mj-ea"/>
              </a:rPr>
              <a:t>객체는 기본 경사 하강법이다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482481D9-DB62-4763-A682-26A0BB7F222D}"/>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C39F00EE-85B1-469E-9C69-13945056267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410818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70274"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en-US" altLang="ko-KR" sz="1328" err="1">
                <a:solidFill>
                  <a:srgbClr val="000000"/>
                </a:solidFill>
                <a:latin typeface="+mj-ea"/>
                <a:ea typeface="+mj-ea"/>
              </a:rPr>
              <a:t>init_weights</a:t>
            </a:r>
            <a:r>
              <a:rPr lang="en-US" altLang="ko-KR" sz="1328">
                <a:solidFill>
                  <a:srgbClr val="000000"/>
                </a:solidFill>
                <a:latin typeface="+mj-ea"/>
                <a:ea typeface="+mj-ea"/>
              </a:rPr>
              <a: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input_shape</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g = </a:t>
            </a:r>
            <a:r>
              <a:rPr lang="en-US" altLang="ko-KR" sz="1139" err="1">
                <a:latin typeface="Consolas" panose="020B0609020204030204" pitchFamily="49" charset="0"/>
              </a:rPr>
              <a:t>tf.initializers.glorot_uniform</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self.conv_w</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(g((3, 3, 1, </a:t>
            </a:r>
            <a:r>
              <a:rPr lang="en-US" altLang="ko-KR" sz="1139" err="1">
                <a:latin typeface="Consolas" panose="020B0609020204030204" pitchFamily="49" charset="0"/>
              </a:rPr>
              <a:t>self.n_kernels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self.conv_b</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self.n_kernels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a:t>
            </a:r>
          </a:p>
          <a:p>
            <a:r>
              <a:rPr lang="en-US" altLang="ko-KR" sz="1139">
                <a:latin typeface="Consolas" panose="020B0609020204030204" pitchFamily="49" charset="0"/>
              </a:rPr>
              <a:t>        </a:t>
            </a:r>
            <a:r>
              <a:rPr lang="en-US" altLang="ko-KR" sz="1139" err="1">
                <a:latin typeface="Consolas" panose="020B0609020204030204" pitchFamily="49" charset="0"/>
              </a:rPr>
              <a:t>n_features</a:t>
            </a:r>
            <a:r>
              <a:rPr lang="en-US" altLang="ko-KR" sz="1139">
                <a:latin typeface="Consolas" panose="020B0609020204030204" pitchFamily="49" charset="0"/>
              </a:rPr>
              <a:t> = 14 * 14 * </a:t>
            </a:r>
            <a:r>
              <a:rPr lang="en-US" altLang="ko-KR" sz="1139" err="1">
                <a:latin typeface="Consolas" panose="020B0609020204030204" pitchFamily="49" charset="0"/>
              </a:rPr>
              <a:t>self.n_kernels</a:t>
            </a:r>
            <a:endParaRPr lang="en-US" altLang="ko-KR" sz="1139">
              <a:latin typeface="Consolas" panose="020B0609020204030204" pitchFamily="49" charset="0"/>
            </a:endParaRPr>
          </a:p>
          <a:p>
            <a:r>
              <a:rPr lang="en-US" altLang="ko-KR" sz="1139">
                <a:latin typeface="Consolas" panose="020B0609020204030204" pitchFamily="49" charset="0"/>
              </a:rPr>
              <a:t>        self.w1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self.units</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은닉층의 크기</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           # (</a:t>
            </a:r>
            <a:r>
              <a:rPr lang="ko-KR" altLang="en-US" sz="1139">
                <a:latin typeface="Consolas" panose="020B0609020204030204" pitchFamily="49" charset="0"/>
              </a:rPr>
              <a:t>은닉층의 크기</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클래스 개수</a:t>
            </a:r>
            <a:endParaRPr lang="en-US" altLang="ko-KR" sz="1139">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087876"/>
            <a:ext cx="5415200"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tf.Variable</a:t>
            </a:r>
            <a:r>
              <a:rPr lang="en-US" altLang="ko-KR" sz="1328">
                <a:solidFill>
                  <a:srgbClr val="000000"/>
                </a:solidFill>
                <a:latin typeface="+mj-ea"/>
                <a:ea typeface="+mj-ea"/>
              </a:rPr>
              <a:t>() </a:t>
            </a:r>
            <a:r>
              <a:rPr lang="ko-KR" altLang="en-US" sz="1328">
                <a:solidFill>
                  <a:srgbClr val="000000"/>
                </a:solidFill>
                <a:latin typeface="+mj-ea"/>
                <a:ea typeface="+mj-ea"/>
              </a:rPr>
              <a:t>함수로 만들어야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np.zeros</a:t>
            </a:r>
            <a:r>
              <a:rPr lang="ko-KR" altLang="en-US" sz="1328">
                <a:solidFill>
                  <a:srgbClr val="000000"/>
                </a:solidFill>
                <a:latin typeface="+mj-ea"/>
                <a:ea typeface="+mj-ea"/>
              </a:rPr>
              <a:t>는 </a:t>
            </a:r>
            <a:r>
              <a:rPr lang="en-US" altLang="ko-KR" sz="1328">
                <a:solidFill>
                  <a:srgbClr val="000000"/>
                </a:solidFill>
                <a:latin typeface="+mj-ea"/>
                <a:ea typeface="+mj-ea"/>
              </a:rPr>
              <a:t>64bit</a:t>
            </a:r>
            <a:r>
              <a:rPr lang="ko-KR" altLang="en-US" sz="1328">
                <a:solidFill>
                  <a:srgbClr val="000000"/>
                </a:solidFill>
                <a:latin typeface="+mj-ea"/>
                <a:ea typeface="+mj-ea"/>
              </a:rPr>
              <a:t>로 초기화 되므로 </a:t>
            </a:r>
            <a:r>
              <a:rPr lang="en-US" altLang="ko-KR" sz="1328" err="1">
                <a:solidFill>
                  <a:srgbClr val="000000"/>
                </a:solidFill>
                <a:latin typeface="+mj-ea"/>
                <a:ea typeface="+mj-ea"/>
              </a:rPr>
              <a:t>dtype</a:t>
            </a:r>
            <a:r>
              <a:rPr lang="en-US" altLang="ko-KR" sz="1328">
                <a:solidFill>
                  <a:srgbClr val="000000"/>
                </a:solidFill>
                <a:latin typeface="+mj-ea"/>
                <a:ea typeface="+mj-ea"/>
              </a:rPr>
              <a:t>=float</a:t>
            </a:r>
            <a:r>
              <a:rPr lang="ko-KR" altLang="en-US" sz="1328">
                <a:solidFill>
                  <a:srgbClr val="000000"/>
                </a:solidFill>
                <a:latin typeface="+mj-ea"/>
                <a:ea typeface="+mj-ea"/>
              </a:rPr>
              <a:t>으로 </a:t>
            </a:r>
            <a:r>
              <a:rPr lang="en-US" altLang="ko-KR" sz="1328">
                <a:solidFill>
                  <a:srgbClr val="000000"/>
                </a:solidFill>
                <a:latin typeface="+mj-ea"/>
                <a:ea typeface="+mj-ea"/>
              </a:rPr>
              <a:t>32bit </a:t>
            </a:r>
            <a:r>
              <a:rPr lang="ko-KR" altLang="en-US" sz="1328">
                <a:solidFill>
                  <a:srgbClr val="000000"/>
                </a:solidFill>
                <a:latin typeface="+mj-ea"/>
                <a:ea typeface="+mj-ea"/>
              </a:rPr>
              <a:t>바꿔준다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51C7386F-75B2-461D-8B63-294B4AB405EC}"/>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2811D137-9C0F-42C5-95D3-6358C4FF3C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76564086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85074" y="4526636"/>
            <a:ext cx="8125942"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경사 하강법은 출발점으로부터 기울기가 </a:t>
            </a:r>
            <a:r>
              <a:rPr lang="en-US" altLang="ko-KR" sz="1328">
                <a:solidFill>
                  <a:srgbClr val="000000"/>
                </a:solidFill>
                <a:latin typeface="+mj-ea"/>
                <a:ea typeface="+mj-ea"/>
              </a:rPr>
              <a:t>0</a:t>
            </a:r>
            <a:r>
              <a:rPr lang="ko-KR" altLang="en-US" sz="1328">
                <a:solidFill>
                  <a:srgbClr val="000000"/>
                </a:solidFill>
                <a:latin typeface="+mj-ea"/>
                <a:ea typeface="+mj-ea"/>
              </a:rPr>
              <a:t>이 되는 최적점을 찾아 간다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출발점이 적절하지 않으면 엉뚱한 곳을 최적점으로 판단할 수 있다</a:t>
            </a:r>
            <a:r>
              <a:rPr lang="en-US" altLang="ko-KR" sz="1328">
                <a:solidFill>
                  <a:srgbClr val="000000"/>
                </a:solidFill>
                <a:latin typeface="+mj-ea"/>
                <a:ea typeface="+mj-ea"/>
              </a:rPr>
              <a:t>. </a:t>
            </a:r>
            <a:r>
              <a:rPr lang="ko-KR" altLang="en-US" sz="1328">
                <a:solidFill>
                  <a:srgbClr val="000000"/>
                </a:solidFill>
                <a:latin typeface="+mj-ea"/>
                <a:ea typeface="+mj-ea"/>
              </a:rPr>
              <a:t>이런 지점을 지역 최저점이라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적절하게 초기화 했다면 올바른 최적점을 찾게 된다</a:t>
            </a:r>
            <a:r>
              <a:rPr lang="en-US" altLang="ko-KR" sz="1328">
                <a:solidFill>
                  <a:srgbClr val="000000"/>
                </a:solidFill>
                <a:latin typeface="+mj-ea"/>
                <a:ea typeface="+mj-ea"/>
              </a:rPr>
              <a:t>. </a:t>
            </a:r>
            <a:r>
              <a:rPr lang="ko-KR" altLang="en-US" sz="1328">
                <a:solidFill>
                  <a:srgbClr val="000000"/>
                </a:solidFill>
                <a:latin typeface="+mj-ea"/>
                <a:ea typeface="+mj-ea"/>
              </a:rPr>
              <a:t>이런 지점을 전역 최저점이라 한다</a:t>
            </a:r>
            <a:r>
              <a:rPr lang="en-US" altLang="ko-KR" sz="1328">
                <a:solidFill>
                  <a:srgbClr val="000000"/>
                </a:solidFill>
                <a:latin typeface="+mj-ea"/>
                <a:ea typeface="+mj-ea"/>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672584"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672585"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812189"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15" name="타원 14">
            <a:extLst>
              <a:ext uri="{FF2B5EF4-FFF2-40B4-BE49-F238E27FC236}">
                <a16:creationId xmlns:a16="http://schemas.microsoft.com/office/drawing/2014/main" id="{22842861-E05A-4DB3-8C74-BC0363A48658}"/>
              </a:ext>
            </a:extLst>
          </p:cNvPr>
          <p:cNvSpPr/>
          <p:nvPr/>
        </p:nvSpPr>
        <p:spPr>
          <a:xfrm>
            <a:off x="1837119" y="2938467"/>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 name="타원 15">
            <a:extLst>
              <a:ext uri="{FF2B5EF4-FFF2-40B4-BE49-F238E27FC236}">
                <a16:creationId xmlns:a16="http://schemas.microsoft.com/office/drawing/2014/main" id="{02DD6363-16C7-4FF9-879F-2A6A371C764C}"/>
              </a:ext>
            </a:extLst>
          </p:cNvPr>
          <p:cNvSpPr/>
          <p:nvPr/>
        </p:nvSpPr>
        <p:spPr>
          <a:xfrm>
            <a:off x="2031570" y="3286042"/>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717823"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065690"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670091" y="2589808"/>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1904426" y="3072508"/>
            <a:ext cx="77284" cy="1445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670090" y="345736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지역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859552" y="278065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035494" y="3360828"/>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509562"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509563"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649167"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30" name="타원 29">
            <a:extLst>
              <a:ext uri="{FF2B5EF4-FFF2-40B4-BE49-F238E27FC236}">
                <a16:creationId xmlns:a16="http://schemas.microsoft.com/office/drawing/2014/main" id="{728E5B91-E713-4907-94FB-09FA8A368793}"/>
              </a:ext>
            </a:extLst>
          </p:cNvPr>
          <p:cNvSpPr/>
          <p:nvPr/>
        </p:nvSpPr>
        <p:spPr>
          <a:xfrm>
            <a:off x="5647508" y="2902728"/>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 name="타원 30">
            <a:extLst>
              <a:ext uri="{FF2B5EF4-FFF2-40B4-BE49-F238E27FC236}">
                <a16:creationId xmlns:a16="http://schemas.microsoft.com/office/drawing/2014/main" id="{6BD1D2F1-B7FC-4FDC-8B98-2C0E3DE6678B}"/>
              </a:ext>
            </a:extLst>
          </p:cNvPr>
          <p:cNvSpPr/>
          <p:nvPr/>
        </p:nvSpPr>
        <p:spPr>
          <a:xfrm>
            <a:off x="5388720" y="3483601"/>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554801"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3902668"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103891" y="2539102"/>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584210" y="3020732"/>
            <a:ext cx="76820" cy="186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718622" y="360590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전역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669940" y="274491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392645" y="3558387"/>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F8A70087-9A2A-4D36-8151-1A54820D625B}"/>
              </a:ext>
            </a:extLst>
          </p:cNvPr>
          <p:cNvSpPr>
            <a:spLocks noGrp="1"/>
          </p:cNvSpPr>
          <p:nvPr>
            <p:ph type="body" sz="quarter" idx="19"/>
          </p:nvPr>
        </p:nvSpPr>
        <p:spPr/>
        <p:txBody>
          <a:bodyPr/>
          <a:lstStyle/>
          <a:p>
            <a:r>
              <a:rPr lang="ko-KR" altLang="en-US"/>
              <a:t>텐서플로를 이용한 구현</a:t>
            </a:r>
          </a:p>
        </p:txBody>
      </p:sp>
      <p:sp>
        <p:nvSpPr>
          <p:cNvPr id="39" name="텍스트 개체 틀 4">
            <a:extLst>
              <a:ext uri="{FF2B5EF4-FFF2-40B4-BE49-F238E27FC236}">
                <a16:creationId xmlns:a16="http://schemas.microsoft.com/office/drawing/2014/main" id="{66411E3F-9EF6-416B-B976-6668F26597D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30229629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90341" y="2255661"/>
            <a:ext cx="6868355" cy="705386"/>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글로럿</a:t>
            </a:r>
            <a:r>
              <a:rPr lang="ko-KR" altLang="en-US" sz="1328">
                <a:solidFill>
                  <a:srgbClr val="000000"/>
                </a:solidFill>
                <a:latin typeface="+mj-ea"/>
                <a:ea typeface="+mj-ea"/>
              </a:rPr>
              <a:t> 초기화 방식은 </a:t>
            </a:r>
            <a:r>
              <a:rPr lang="ko-KR" altLang="en-US" sz="1328" err="1">
                <a:solidFill>
                  <a:srgbClr val="000000"/>
                </a:solidFill>
                <a:latin typeface="+mj-ea"/>
                <a:ea typeface="+mj-ea"/>
              </a:rPr>
              <a:t>세이비어</a:t>
            </a:r>
            <a:r>
              <a:rPr lang="ko-KR" altLang="en-US" sz="1328">
                <a:solidFill>
                  <a:srgbClr val="000000"/>
                </a:solidFill>
                <a:latin typeface="+mj-ea"/>
                <a:ea typeface="+mj-ea"/>
              </a:rPr>
              <a:t> </a:t>
            </a:r>
            <a:r>
              <a:rPr lang="ko-KR" altLang="en-US" sz="1328" err="1">
                <a:solidFill>
                  <a:srgbClr val="000000"/>
                </a:solidFill>
                <a:latin typeface="+mj-ea"/>
                <a:ea typeface="+mj-ea"/>
              </a:rPr>
              <a:t>글로럿</a:t>
            </a:r>
            <a:r>
              <a:rPr lang="en-US" altLang="ko-KR" sz="1328">
                <a:solidFill>
                  <a:srgbClr val="000000"/>
                </a:solidFill>
                <a:latin typeface="+mj-ea"/>
                <a:ea typeface="+mj-ea"/>
              </a:rPr>
              <a:t>(Xavier </a:t>
            </a:r>
            <a:r>
              <a:rPr lang="en-US" altLang="ko-KR" sz="1328" err="1">
                <a:solidFill>
                  <a:srgbClr val="000000"/>
                </a:solidFill>
                <a:latin typeface="+mj-ea"/>
                <a:ea typeface="+mj-ea"/>
              </a:rPr>
              <a:t>Glorot</a:t>
            </a:r>
            <a:r>
              <a:rPr lang="en-US" altLang="ko-KR" sz="1328">
                <a:solidFill>
                  <a:srgbClr val="000000"/>
                </a:solidFill>
                <a:latin typeface="+mj-ea"/>
                <a:ea typeface="+mj-ea"/>
              </a:rPr>
              <a:t>)</a:t>
            </a:r>
            <a:r>
              <a:rPr lang="ko-KR" altLang="en-US" sz="1328">
                <a:solidFill>
                  <a:srgbClr val="000000"/>
                </a:solidFill>
                <a:latin typeface="+mj-ea"/>
                <a:ea typeface="+mj-ea"/>
              </a:rPr>
              <a:t>이 제안하여 널리 사용되고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a:t>
            </a:r>
            <a:r>
              <a:rPr lang="ko-KR" altLang="en-US" sz="1328">
                <a:solidFill>
                  <a:srgbClr val="000000"/>
                </a:solidFill>
                <a:latin typeface="+mj-ea"/>
                <a:ea typeface="+mj-ea"/>
              </a:rPr>
              <a:t> </a:t>
            </a:r>
            <a:r>
              <a:rPr lang="ko-KR" altLang="en-US" sz="1328" err="1">
                <a:solidFill>
                  <a:srgbClr val="000000"/>
                </a:solidFill>
                <a:latin typeface="+mj-ea"/>
                <a:ea typeface="+mj-ea"/>
              </a:rPr>
              <a:t>플로의</a:t>
            </a:r>
            <a:r>
              <a:rPr lang="ko-KR" altLang="en-US" sz="1328">
                <a:solidFill>
                  <a:srgbClr val="000000"/>
                </a:solidFill>
                <a:latin typeface="+mj-ea"/>
                <a:ea typeface="+mj-ea"/>
              </a:rPr>
              <a:t>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함수는 </a:t>
            </a:r>
            <a:endParaRPr lang="en-US" altLang="ko-KR"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37161" y="3072501"/>
                <a:ext cx="8270207" cy="7766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oMath>
                  </m:oMathPara>
                </a14:m>
                <a:endParaRPr lang="ko-KR" altLang="en-US" sz="1708">
                  <a:latin typeface="+mj-ea"/>
                  <a:ea typeface="+mj-ea"/>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37161" y="3072501"/>
                <a:ext cx="8270207" cy="776623"/>
              </a:xfrm>
              <a:prstGeom prst="rect">
                <a:avLst/>
              </a:prstGeom>
              <a:blipFill>
                <a:blip r:embed="rId3"/>
                <a:stretch>
                  <a:fillRect b="-787"/>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234932" y="3964958"/>
            <a:ext cx="4655442" cy="296684"/>
          </a:xfrm>
          <a:prstGeom prst="rect">
            <a:avLst/>
          </a:prstGeom>
          <a:noFill/>
        </p:spPr>
        <p:txBody>
          <a:bodyPr wrap="none" rtlCol="0">
            <a:spAutoFit/>
          </a:bodyPr>
          <a:lstStyle/>
          <a:p>
            <a:pPr lvl="0">
              <a:defRPr/>
            </a:pPr>
            <a:r>
              <a:rPr lang="ko-KR" altLang="en-US" sz="1328">
                <a:solidFill>
                  <a:srgbClr val="000000"/>
                </a:solidFill>
                <a:latin typeface="+mj-ea"/>
                <a:ea typeface="+mj-ea"/>
              </a:rPr>
              <a:t>사이에서 균등하게 난수를 발생시켜 가중치를 초기화 한다</a:t>
            </a:r>
            <a:r>
              <a:rPr lang="en-US" altLang="ko-KR" sz="1328">
                <a:solidFill>
                  <a:srgbClr val="000000"/>
                </a:solidFill>
                <a:latin typeface="+mj-ea"/>
                <a:ea typeface="+mj-ea"/>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090341" y="4599293"/>
            <a:ext cx="8457765" cy="152278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영역의 너비와 높이는 </a:t>
            </a:r>
            <a:r>
              <a:rPr lang="en-US" altLang="ko-KR" sz="1328">
                <a:solidFill>
                  <a:srgbClr val="000000"/>
                </a:solidFill>
                <a:latin typeface="+mj-ea"/>
                <a:ea typeface="+mj-ea"/>
              </a:rPr>
              <a:t>3x3</a:t>
            </a:r>
            <a:r>
              <a:rPr lang="ko-KR" altLang="en-US" sz="1328">
                <a:solidFill>
                  <a:srgbClr val="000000"/>
                </a:solidFill>
                <a:latin typeface="+mj-ea"/>
                <a:ea typeface="+mj-ea"/>
              </a:rPr>
              <a:t>이고 흑백 이미지의 입력 채널은 하나이므로 커널의 크기는 </a:t>
            </a:r>
            <a:r>
              <a:rPr lang="en-US" altLang="ko-KR" sz="1328">
                <a:solidFill>
                  <a:srgbClr val="000000"/>
                </a:solidFill>
                <a:latin typeface="+mj-ea"/>
                <a:ea typeface="+mj-ea"/>
              </a:rPr>
              <a:t>3x3x1</a:t>
            </a:r>
            <a:r>
              <a:rPr lang="ko-KR" altLang="en-US" sz="1328">
                <a:solidFill>
                  <a:srgbClr val="000000"/>
                </a:solidFill>
                <a:latin typeface="+mj-ea"/>
                <a:ea typeface="+mj-ea"/>
              </a:rPr>
              <a:t>이 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커널을 </a:t>
            </a:r>
            <a:r>
              <a:rPr lang="en-US" altLang="ko-KR" sz="1328" err="1">
                <a:solidFill>
                  <a:srgbClr val="000000"/>
                </a:solidFill>
                <a:latin typeface="+mj-ea"/>
                <a:ea typeface="+mj-ea"/>
              </a:rPr>
              <a:t>n_kernels</a:t>
            </a:r>
            <a:r>
              <a:rPr lang="ko-KR" altLang="en-US" sz="1328">
                <a:solidFill>
                  <a:srgbClr val="000000"/>
                </a:solidFill>
                <a:latin typeface="+mj-ea"/>
                <a:ea typeface="+mj-ea"/>
              </a:rPr>
              <a:t>만큼 만들기 위해 </a:t>
            </a:r>
            <a:r>
              <a:rPr lang="en-US" altLang="ko-KR" sz="1328">
                <a:solidFill>
                  <a:srgbClr val="000000"/>
                </a:solidFill>
                <a:latin typeface="+mj-ea"/>
                <a:ea typeface="+mj-ea"/>
              </a:rPr>
              <a:t>3x3x1xn_kernels </a:t>
            </a:r>
            <a:r>
              <a:rPr lang="ko-KR" altLang="en-US" sz="1328">
                <a:solidFill>
                  <a:srgbClr val="000000"/>
                </a:solidFill>
                <a:latin typeface="+mj-ea"/>
                <a:ea typeface="+mj-ea"/>
              </a:rPr>
              <a:t>크기의 </a:t>
            </a:r>
            <a:r>
              <a:rPr lang="en-US" altLang="ko-KR" sz="1328">
                <a:solidFill>
                  <a:srgbClr val="000000"/>
                </a:solidFill>
                <a:latin typeface="+mj-ea"/>
                <a:ea typeface="+mj-ea"/>
              </a:rPr>
              <a:t>4</a:t>
            </a:r>
            <a:r>
              <a:rPr lang="ko-KR" altLang="en-US" sz="1328">
                <a:solidFill>
                  <a:srgbClr val="000000"/>
                </a:solidFill>
                <a:latin typeface="+mj-ea"/>
                <a:ea typeface="+mj-ea"/>
              </a:rPr>
              <a:t>차원 배열로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합성곱과</a:t>
            </a:r>
            <a:r>
              <a:rPr lang="ko-KR" altLang="en-US" sz="1328">
                <a:solidFill>
                  <a:srgbClr val="000000"/>
                </a:solidFill>
                <a:latin typeface="+mj-ea"/>
                <a:ea typeface="+mj-ea"/>
              </a:rPr>
              <a:t> </a:t>
            </a:r>
            <a:r>
              <a:rPr lang="ko-KR" altLang="en-US" sz="1328" err="1">
                <a:solidFill>
                  <a:srgbClr val="000000"/>
                </a:solidFill>
                <a:latin typeface="+mj-ea"/>
                <a:ea typeface="+mj-ea"/>
              </a:rPr>
              <a:t>풀링층을</a:t>
            </a:r>
            <a:r>
              <a:rPr lang="ko-KR" altLang="en-US" sz="1328">
                <a:solidFill>
                  <a:srgbClr val="000000"/>
                </a:solidFill>
                <a:latin typeface="+mj-ea"/>
                <a:ea typeface="+mj-ea"/>
              </a:rPr>
              <a:t> 거치면 입력 이미지의 높이와 너비가 </a:t>
            </a:r>
            <a:r>
              <a:rPr lang="en-US" altLang="ko-KR" sz="1328">
                <a:solidFill>
                  <a:srgbClr val="000000"/>
                </a:solidFill>
                <a:latin typeface="+mj-ea"/>
                <a:ea typeface="+mj-ea"/>
              </a:rPr>
              <a:t>28</a:t>
            </a:r>
            <a:r>
              <a:rPr lang="ko-KR" altLang="en-US" sz="1328">
                <a:solidFill>
                  <a:srgbClr val="000000"/>
                </a:solidFill>
                <a:latin typeface="+mj-ea"/>
                <a:ea typeface="+mj-ea"/>
              </a:rPr>
              <a:t>에서 </a:t>
            </a:r>
            <a:r>
              <a:rPr lang="en-US" altLang="ko-KR" sz="1328">
                <a:solidFill>
                  <a:srgbClr val="000000"/>
                </a:solidFill>
                <a:latin typeface="+mj-ea"/>
                <a:ea typeface="+mj-ea"/>
              </a:rPr>
              <a:t>14</a:t>
            </a:r>
            <a:r>
              <a:rPr lang="ko-KR" altLang="en-US" sz="1328">
                <a:solidFill>
                  <a:srgbClr val="000000"/>
                </a:solidFill>
                <a:latin typeface="+mj-ea"/>
                <a:ea typeface="+mj-ea"/>
              </a:rPr>
              <a:t>로 줄어 든다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이에 필요한 가중치 </a:t>
            </a:r>
            <a:r>
              <a:rPr lang="en-US" altLang="ko-KR" sz="1328">
                <a:solidFill>
                  <a:srgbClr val="000000"/>
                </a:solidFill>
                <a:latin typeface="+mj-ea"/>
                <a:ea typeface="+mj-ea"/>
              </a:rPr>
              <a:t>w1</a:t>
            </a:r>
            <a:r>
              <a:rPr lang="ko-KR" altLang="en-US" sz="1328">
                <a:solidFill>
                  <a:srgbClr val="000000"/>
                </a:solidFill>
                <a:latin typeface="+mj-ea"/>
                <a:ea typeface="+mj-ea"/>
              </a:rPr>
              <a:t>의 크기는 </a:t>
            </a:r>
            <a:r>
              <a:rPr lang="en-US" altLang="ko-KR" sz="1328">
                <a:solidFill>
                  <a:srgbClr val="000000"/>
                </a:solidFill>
                <a:latin typeface="+mj-ea"/>
                <a:ea typeface="+mj-ea"/>
              </a:rPr>
              <a:t>14x14xn_kernels</a:t>
            </a:r>
            <a:r>
              <a:rPr lang="ko-KR" altLang="en-US" sz="1328">
                <a:solidFill>
                  <a:srgbClr val="000000"/>
                </a:solidFill>
                <a:latin typeface="+mj-ea"/>
                <a:ea typeface="+mj-ea"/>
              </a:rPr>
              <a:t>가 된다</a:t>
            </a:r>
            <a:r>
              <a:rPr lang="en-US" altLang="ko-KR" sz="1328">
                <a:solidFill>
                  <a:srgbClr val="000000"/>
                </a:solidFill>
                <a:latin typeface="+mj-ea"/>
                <a:ea typeface="+mj-ea"/>
              </a:rPr>
              <a:t>.</a:t>
            </a:r>
          </a:p>
        </p:txBody>
      </p:sp>
      <p:sp>
        <p:nvSpPr>
          <p:cNvPr id="3" name="텍스트 개체 틀 2">
            <a:extLst>
              <a:ext uri="{FF2B5EF4-FFF2-40B4-BE49-F238E27FC236}">
                <a16:creationId xmlns:a16="http://schemas.microsoft.com/office/drawing/2014/main" id="{417CB272-C80C-4775-B170-E97DDC8A167E}"/>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91F2A1BF-C70E-47BC-8658-8F3F4DFEFC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63392573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3" y="1829348"/>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tf.keras.datasets.fashion_mnist.load_data</a:t>
            </a:r>
            <a:r>
              <a:rPr lang="en-US" altLang="ko-KR" sz="1139">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551284"/>
            <a:ext cx="2821606"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a:solidFill>
                  <a:srgbClr val="000000"/>
                </a:solidFill>
                <a:latin typeface="+mj-ea"/>
                <a:ea typeface="+mj-ea"/>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2876520"/>
            <a:ext cx="8180678" cy="618246"/>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sklearn.model_selection</a:t>
            </a:r>
            <a:r>
              <a:rPr lang="en-US" altLang="ko-KR" sz="1139">
                <a:latin typeface="Consolas" panose="020B0609020204030204" pitchFamily="49" charset="0"/>
              </a:rPr>
              <a:t> import </a:t>
            </a:r>
            <a:r>
              <a:rPr lang="en-US" altLang="ko-KR" sz="1139" err="1">
                <a:latin typeface="Consolas" panose="020B0609020204030204" pitchFamily="49" charset="0"/>
              </a:rPr>
              <a:t>train_test_split</a:t>
            </a:r>
            <a:endParaRPr lang="en-US" altLang="ko-KR" sz="1139">
              <a:latin typeface="Consolas" panose="020B0609020204030204" pitchFamily="49" charset="0"/>
            </a:endParaRPr>
          </a:p>
          <a:p>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train_test_split</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stratify=</a:t>
            </a:r>
            <a:r>
              <a:rPr lang="en-US" altLang="ko-KR" sz="1139" err="1">
                <a:latin typeface="Consolas" panose="020B0609020204030204" pitchFamily="49" charset="0"/>
              </a:rPr>
              <a:t>y_train_all</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test_size</a:t>
            </a:r>
            <a:r>
              <a:rPr lang="en-US" altLang="ko-KR" sz="1139">
                <a:latin typeface="Consolas" panose="020B0609020204030204" pitchFamily="49" charset="0"/>
              </a:rPr>
              <a:t>=0.2, </a:t>
            </a:r>
            <a:r>
              <a:rPr lang="en-US" altLang="ko-KR" sz="1139" err="1">
                <a:latin typeface="Consolas" panose="020B0609020204030204" pitchFamily="49" charset="0"/>
              </a:rPr>
              <a:t>random_state</a:t>
            </a:r>
            <a:r>
              <a:rPr lang="en-US" altLang="ko-KR" sz="1139">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03852" y="3610154"/>
            <a:ext cx="3002745" cy="296684"/>
          </a:xfrm>
          <a:prstGeom prst="rect">
            <a:avLst/>
          </a:prstGeom>
          <a:noFill/>
        </p:spPr>
        <p:txBody>
          <a:bodyPr wrap="none" rtlCol="0">
            <a:spAutoFit/>
          </a:bodyPr>
          <a:lstStyle/>
          <a:p>
            <a:pPr lvl="0">
              <a:defRPr/>
            </a:pPr>
            <a:r>
              <a:rPr lang="en-US" altLang="ko-KR" sz="1328">
                <a:solidFill>
                  <a:srgbClr val="000000"/>
                </a:solidFill>
                <a:latin typeface="+mj-ea"/>
                <a:ea typeface="+mj-ea"/>
              </a:rPr>
              <a:t>3. </a:t>
            </a:r>
            <a:r>
              <a:rPr lang="ko-KR" altLang="en-US" sz="1328">
                <a:solidFill>
                  <a:srgbClr val="000000"/>
                </a:solidFill>
                <a:latin typeface="+mj-ea"/>
                <a:ea typeface="+mj-ea"/>
              </a:rPr>
              <a:t>타깃을 원</a:t>
            </a:r>
            <a:r>
              <a:rPr lang="en-US" altLang="ko-KR" sz="1328">
                <a:solidFill>
                  <a:srgbClr val="000000"/>
                </a:solidFill>
                <a:latin typeface="+mj-ea"/>
                <a:ea typeface="+mj-ea"/>
              </a:rPr>
              <a:t>-</a:t>
            </a:r>
            <a:r>
              <a:rPr lang="ko-KR" altLang="en-US" sz="1328">
                <a:solidFill>
                  <a:srgbClr val="000000"/>
                </a:solidFill>
                <a:latin typeface="+mj-ea"/>
                <a:ea typeface="+mj-ea"/>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190059" y="3935390"/>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y_train_encoded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y_train</a:t>
            </a:r>
            <a:r>
              <a:rPr lang="en-US" altLang="ko-KR" sz="1139">
                <a:latin typeface="Consolas" panose="020B0609020204030204" pitchFamily="49" charset="0"/>
              </a:rPr>
              <a:t>)</a:t>
            </a:r>
          </a:p>
          <a:p>
            <a:r>
              <a:rPr lang="en-US" altLang="ko-KR" sz="1139" err="1">
                <a:latin typeface="Consolas" panose="020B0609020204030204" pitchFamily="49" charset="0"/>
              </a:rPr>
              <a:t>y_val_encoded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03852" y="4493819"/>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4. </a:t>
            </a:r>
            <a:r>
              <a:rPr lang="ko-KR" altLang="en-US" sz="1328">
                <a:solidFill>
                  <a:srgbClr val="000000"/>
                </a:solidFill>
                <a:latin typeface="+mj-ea"/>
                <a:ea typeface="+mj-ea"/>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190059" y="4819055"/>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x_train.reshape</a:t>
            </a:r>
            <a:r>
              <a:rPr lang="en-US" altLang="ko-KR" sz="1139">
                <a:latin typeface="Consolas" panose="020B0609020204030204" pitchFamily="49" charset="0"/>
              </a:rPr>
              <a:t>(-1, 28, 28, 1)</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x_val.reshape</a:t>
            </a:r>
            <a:r>
              <a:rPr lang="en-US" altLang="ko-KR" sz="1139">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190058" y="5305286"/>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x_train.shape</a:t>
            </a:r>
            <a:endParaRPr lang="en-US" altLang="ko-KR" sz="1139">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267339" y="5591586"/>
            <a:ext cx="1350050" cy="267637"/>
          </a:xfrm>
          <a:prstGeom prst="rect">
            <a:avLst/>
          </a:prstGeom>
          <a:noFill/>
        </p:spPr>
        <p:txBody>
          <a:bodyPr wrap="none" rtlCol="0">
            <a:spAutoFit/>
          </a:bodyPr>
          <a:lstStyle/>
          <a:p>
            <a:pPr lvl="0">
              <a:defRPr/>
            </a:pPr>
            <a:r>
              <a:rPr lang="en-US" altLang="ko-KR" sz="1139">
                <a:solidFill>
                  <a:srgbClr val="000000"/>
                </a:solidFill>
                <a:latin typeface="+mj-ea"/>
                <a:ea typeface="+mj-ea"/>
              </a:rPr>
              <a:t>(48000, 28, 28, 1)</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2315707D-40F4-4ACE-84F4-BFACD037ACC8}"/>
              </a:ext>
            </a:extLst>
          </p:cNvPr>
          <p:cNvSpPr>
            <a:spLocks noGrp="1"/>
          </p:cNvSpPr>
          <p:nvPr>
            <p:ph type="body" sz="quarter" idx="19"/>
          </p:nvPr>
        </p:nvSpPr>
        <p:spPr/>
        <p:txBody>
          <a:bodyPr/>
          <a:lstStyle/>
          <a:p>
            <a:r>
              <a:rPr lang="ko-KR" altLang="en-US"/>
              <a:t>텐서플로를 이용한 구현</a:t>
            </a:r>
          </a:p>
        </p:txBody>
      </p:sp>
      <p:sp>
        <p:nvSpPr>
          <p:cNvPr id="17" name="텍스트 개체 틀 4">
            <a:extLst>
              <a:ext uri="{FF2B5EF4-FFF2-40B4-BE49-F238E27FC236}">
                <a16:creationId xmlns:a16="http://schemas.microsoft.com/office/drawing/2014/main" id="{A083B1B4-07F9-402A-B7FB-946C8BA1789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0919733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762295" cy="296684"/>
          </a:xfrm>
          <a:prstGeom prst="rect">
            <a:avLst/>
          </a:prstGeom>
          <a:noFill/>
        </p:spPr>
        <p:txBody>
          <a:bodyPr wrap="none" rtlCol="0">
            <a:spAutoFit/>
          </a:bodyPr>
          <a:lstStyle/>
          <a:p>
            <a:pPr lvl="0">
              <a:defRPr/>
            </a:pPr>
            <a:r>
              <a:rPr lang="en-US" altLang="ko-KR" sz="1328">
                <a:solidFill>
                  <a:srgbClr val="000000"/>
                </a:solidFill>
                <a:latin typeface="+mj-ea"/>
                <a:ea typeface="+mj-ea"/>
              </a:rPr>
              <a:t>5. </a:t>
            </a:r>
            <a:r>
              <a:rPr lang="ko-KR" altLang="en-US" sz="1328">
                <a:solidFill>
                  <a:srgbClr val="000000"/>
                </a:solidFill>
                <a:latin typeface="+mj-ea"/>
                <a:ea typeface="+mj-ea"/>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r>
              <a:rPr lang="nn-NO" altLang="ko-KR" sz="1139">
                <a:latin typeface="Consolas" panose="020B0609020204030204" pitchFamily="49" charset="0"/>
              </a:rPr>
              <a:t>x_train = x_train / 255</a:t>
            </a:r>
          </a:p>
          <a:p>
            <a:r>
              <a:rPr lang="nn-NO" altLang="ko-KR" sz="1139">
                <a:latin typeface="Consolas" panose="020B0609020204030204" pitchFamily="49" charset="0"/>
              </a:rPr>
              <a:t>x_val = x_val / 255</a:t>
            </a:r>
            <a:endParaRPr lang="en-US" altLang="ko-KR" sz="1139">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840468"/>
            <a:ext cx="1454244" cy="296684"/>
          </a:xfrm>
          <a:prstGeom prst="rect">
            <a:avLst/>
          </a:prstGeom>
          <a:noFill/>
        </p:spPr>
        <p:txBody>
          <a:bodyPr wrap="none" rtlCol="0">
            <a:spAutoFit/>
          </a:bodyPr>
          <a:lstStyle/>
          <a:p>
            <a:pPr lvl="0">
              <a:defRPr/>
            </a:pPr>
            <a:r>
              <a:rPr lang="en-US" altLang="ko-KR" sz="1328">
                <a:solidFill>
                  <a:srgbClr val="000000"/>
                </a:solidFill>
                <a:latin typeface="+mj-ea"/>
                <a:ea typeface="+mj-ea"/>
              </a:rPr>
              <a:t>6. </a:t>
            </a:r>
            <a:r>
              <a:rPr lang="ko-KR" altLang="en-US" sz="1328">
                <a:solidFill>
                  <a:srgbClr val="000000"/>
                </a:solidFill>
                <a:latin typeface="+mj-ea"/>
                <a:ea typeface="+mj-ea"/>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3165703"/>
            <a:ext cx="818067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cn</a:t>
            </a:r>
            <a:r>
              <a:rPr lang="en-US" altLang="ko-KR" sz="1139">
                <a:latin typeface="Consolas" panose="020B0609020204030204" pitchFamily="49" charset="0"/>
              </a:rPr>
              <a:t> = </a:t>
            </a:r>
            <a:r>
              <a:rPr lang="en-US" altLang="ko-KR" sz="1139" err="1">
                <a:latin typeface="Consolas" panose="020B0609020204030204" pitchFamily="49" charset="0"/>
              </a:rPr>
              <a:t>ConvolutionNetwork</a:t>
            </a:r>
            <a:r>
              <a:rPr lang="en-US" altLang="ko-KR" sz="1139">
                <a:latin typeface="Consolas" panose="020B0609020204030204" pitchFamily="49" charset="0"/>
              </a:rPr>
              <a:t>(</a:t>
            </a:r>
            <a:r>
              <a:rPr lang="en-US" altLang="ko-KR" sz="1139" err="1">
                <a:latin typeface="Consolas" panose="020B0609020204030204" pitchFamily="49" charset="0"/>
              </a:rPr>
              <a:t>n_kernels</a:t>
            </a:r>
            <a:r>
              <a:rPr lang="en-US" altLang="ko-KR" sz="1139">
                <a:latin typeface="Consolas" panose="020B0609020204030204" pitchFamily="49" charset="0"/>
              </a:rPr>
              <a:t>=10, units=100, </a:t>
            </a:r>
            <a:r>
              <a:rPr lang="en-US" altLang="ko-KR" sz="1139" err="1">
                <a:latin typeface="Consolas" panose="020B0609020204030204" pitchFamily="49" charset="0"/>
              </a:rPr>
              <a:t>batch_size</a:t>
            </a:r>
            <a:r>
              <a:rPr lang="en-US" altLang="ko-KR" sz="1139">
                <a:latin typeface="Consolas" panose="020B0609020204030204" pitchFamily="49" charset="0"/>
              </a:rPr>
              <a:t>=128, </a:t>
            </a:r>
            <a:r>
              <a:rPr lang="en-US" altLang="ko-KR" sz="1139" err="1">
                <a:latin typeface="Consolas" panose="020B0609020204030204" pitchFamily="49" charset="0"/>
              </a:rPr>
              <a:t>learning_rate</a:t>
            </a:r>
            <a:r>
              <a:rPr lang="en-US" altLang="ko-KR" sz="1139">
                <a:latin typeface="Consolas" panose="020B0609020204030204" pitchFamily="49" charset="0"/>
              </a:rPr>
              <a:t>=0.01)</a:t>
            </a:r>
          </a:p>
          <a:p>
            <a:r>
              <a:rPr lang="en-US" altLang="ko-KR" sz="1139" err="1">
                <a:latin typeface="Consolas" panose="020B0609020204030204" pitchFamily="49" charset="0"/>
              </a:rPr>
              <a:t>cn.fit</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r>
              <a:rPr lang="en-US" altLang="ko-KR" sz="1139" err="1">
                <a:latin typeface="Consolas" panose="020B0609020204030204" pitchFamily="49" charset="0"/>
              </a:rPr>
              <a:t>y_val_encoded</a:t>
            </a:r>
            <a:r>
              <a:rPr lang="en-US" altLang="ko-KR" sz="1139">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237908" y="3931362"/>
            <a:ext cx="3924472" cy="1165063"/>
          </a:xfrm>
          <a:prstGeom prst="rect">
            <a:avLst/>
          </a:prstGeom>
          <a:noFill/>
        </p:spPr>
        <p:txBody>
          <a:bodyPr wrap="none" rtlCol="0">
            <a:spAutoFit/>
          </a:bodyPr>
          <a:lstStyle/>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0 ..................................................................................................................</a:t>
            </a:r>
          </a:p>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1 ................................................................................................................... </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19 ................................................................................................................. </a:t>
            </a:r>
          </a:p>
          <a:p>
            <a:pPr lvl="0">
              <a:defRPr/>
            </a:pPr>
            <a:endParaRPr lang="ko-KR" altLang="en-US" sz="996">
              <a:solidFill>
                <a:srgbClr val="000000"/>
              </a:solidFill>
              <a:latin typeface="+mj-ea"/>
              <a:ea typeface="+mj-ea"/>
            </a:endParaRPr>
          </a:p>
        </p:txBody>
      </p:sp>
      <p:sp>
        <p:nvSpPr>
          <p:cNvPr id="2" name="텍스트 개체 틀 1">
            <a:extLst>
              <a:ext uri="{FF2B5EF4-FFF2-40B4-BE49-F238E27FC236}">
                <a16:creationId xmlns:a16="http://schemas.microsoft.com/office/drawing/2014/main" id="{43E96F87-1FD1-4A11-B325-DEE736BCA396}"/>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BCCF0A63-A3B1-4A50-AB6D-B1FD87EC293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9046840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624984" cy="296684"/>
          </a:xfrm>
          <a:prstGeom prst="rect">
            <a:avLst/>
          </a:prstGeom>
          <a:noFill/>
        </p:spPr>
        <p:txBody>
          <a:bodyPr wrap="none" rtlCol="0">
            <a:spAutoFit/>
          </a:bodyPr>
          <a:lstStyle/>
          <a:p>
            <a:pPr lvl="0">
              <a:defRPr/>
            </a:pPr>
            <a:r>
              <a:rPr lang="en-US" altLang="ko-KR" sz="1328">
                <a:solidFill>
                  <a:srgbClr val="000000"/>
                </a:solidFill>
                <a:latin typeface="+mj-ea"/>
                <a:ea typeface="+mj-ea"/>
              </a:rPr>
              <a:t>7. </a:t>
            </a:r>
            <a:r>
              <a:rPr lang="ko-KR" altLang="en-US" sz="1328">
                <a:solidFill>
                  <a:srgbClr val="000000"/>
                </a:solidFill>
                <a:latin typeface="+mj-ea"/>
                <a:ea typeface="+mj-ea"/>
              </a:rPr>
              <a:t>훈련</a:t>
            </a:r>
            <a:r>
              <a:rPr lang="en-US" altLang="ko-KR" sz="1328">
                <a:solidFill>
                  <a:srgbClr val="000000"/>
                </a:solidFill>
                <a:latin typeface="+mj-ea"/>
                <a:ea typeface="+mj-ea"/>
              </a:rPr>
              <a:t>, </a:t>
            </a:r>
            <a:r>
              <a:rPr lang="ko-KR" altLang="en-US" sz="1328">
                <a:solidFill>
                  <a:srgbClr val="000000"/>
                </a:solidFill>
                <a:latin typeface="+mj-ea"/>
                <a:ea typeface="+mj-ea"/>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319464"/>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cn.val_losses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('iteration')</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133" y="3563710"/>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190058" y="5931390"/>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cn.score</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282781" y="6194196"/>
            <a:ext cx="678391" cy="245580"/>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mj-ea"/>
              </a:rPr>
              <a:t>0.87725</a:t>
            </a:r>
            <a:endParaRPr lang="ko-KR" altLang="en-US" sz="996">
              <a:solidFill>
                <a:srgbClr val="000000"/>
              </a:solidFill>
              <a:latin typeface="Consolas" panose="020B0609020204030204" pitchFamily="49" charset="0"/>
              <a:ea typeface="+mj-ea"/>
            </a:endParaRPr>
          </a:p>
        </p:txBody>
      </p:sp>
      <p:sp>
        <p:nvSpPr>
          <p:cNvPr id="2" name="텍스트 개체 틀 1">
            <a:extLst>
              <a:ext uri="{FF2B5EF4-FFF2-40B4-BE49-F238E27FC236}">
                <a16:creationId xmlns:a16="http://schemas.microsoft.com/office/drawing/2014/main" id="{A319DE51-0501-4395-8096-346CE0DBC5A9}"/>
              </a:ext>
            </a:extLst>
          </p:cNvPr>
          <p:cNvSpPr>
            <a:spLocks noGrp="1"/>
          </p:cNvSpPr>
          <p:nvPr>
            <p:ph type="body" sz="quarter" idx="19"/>
          </p:nvPr>
        </p:nvSpPr>
        <p:spPr/>
        <p:txBody>
          <a:bodyPr/>
          <a:lstStyle/>
          <a:p>
            <a:r>
              <a:rPr lang="ko-KR" altLang="en-US"/>
              <a:t>텐서플로를 이용한 구현</a:t>
            </a:r>
          </a:p>
        </p:txBody>
      </p:sp>
      <p:sp>
        <p:nvSpPr>
          <p:cNvPr id="14" name="텍스트 개체 틀 4">
            <a:extLst>
              <a:ext uri="{FF2B5EF4-FFF2-40B4-BE49-F238E27FC236}">
                <a16:creationId xmlns:a16="http://schemas.microsoft.com/office/drawing/2014/main" id="{64B5B0A8-E39B-4EAA-BE50-474C1720160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033731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6536" y="1673049"/>
            <a:ext cx="8568951" cy="2136803"/>
          </a:xfrm>
          <a:prstGeom prst="rect">
            <a:avLst/>
          </a:prstGeom>
          <a:noFill/>
        </p:spPr>
        <p:txBody>
          <a:bodyPr wrap="square" rtlCol="0">
            <a:spAutoFit/>
          </a:bodyPr>
          <a:lstStyle/>
          <a:p>
            <a:r>
              <a:rPr lang="ko-KR" altLang="en-US" sz="1898" b="1">
                <a:latin typeface="+mj-ea"/>
                <a:ea typeface="+mj-ea"/>
              </a:rPr>
              <a:t>초창기에 </a:t>
            </a:r>
            <a:r>
              <a:rPr lang="ko-KR" altLang="en-US" sz="1898" b="1" err="1">
                <a:latin typeface="+mj-ea"/>
                <a:ea typeface="+mj-ea"/>
              </a:rPr>
              <a:t>딥러닝을</a:t>
            </a:r>
            <a:r>
              <a:rPr lang="ko-KR" altLang="en-US" sz="1898" b="1">
                <a:latin typeface="+mj-ea"/>
                <a:ea typeface="+mj-ea"/>
              </a:rPr>
              <a:t> 하려면 흔치 않은 </a:t>
            </a:r>
            <a:r>
              <a:rPr lang="en-US" altLang="ko-KR" sz="1898" b="1">
                <a:latin typeface="+mj-ea"/>
                <a:ea typeface="+mj-ea"/>
              </a:rPr>
              <a:t>C++</a:t>
            </a:r>
            <a:r>
              <a:rPr lang="ko-KR" altLang="en-US" sz="1898" b="1">
                <a:latin typeface="+mj-ea"/>
                <a:ea typeface="+mj-ea"/>
              </a:rPr>
              <a:t>와 </a:t>
            </a:r>
            <a:r>
              <a:rPr lang="en-US" altLang="ko-KR" sz="1898" b="1">
                <a:latin typeface="+mj-ea"/>
                <a:ea typeface="+mj-ea"/>
              </a:rPr>
              <a:t>CUDA</a:t>
            </a:r>
            <a:r>
              <a:rPr lang="ko-KR" altLang="en-US" sz="1898" b="1">
                <a:latin typeface="+mj-ea"/>
                <a:ea typeface="+mj-ea"/>
              </a:rPr>
              <a:t>의 전문가가 되어야 했음</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씨아노와</a:t>
            </a:r>
            <a:r>
              <a:rPr lang="ko-KR" altLang="en-US" sz="1898" b="1">
                <a:latin typeface="+mj-ea"/>
                <a:ea typeface="+mj-ea"/>
              </a:rPr>
              <a:t> </a:t>
            </a:r>
            <a:r>
              <a:rPr lang="ko-KR" altLang="en-US" sz="1898" b="1" err="1">
                <a:latin typeface="+mj-ea"/>
                <a:ea typeface="+mj-ea"/>
              </a:rPr>
              <a:t>텐서</a:t>
            </a:r>
            <a:r>
              <a:rPr lang="ko-KR" altLang="en-US" sz="1898" b="1">
                <a:latin typeface="+mj-ea"/>
                <a:ea typeface="+mj-ea"/>
              </a:rPr>
              <a:t> </a:t>
            </a:r>
            <a:r>
              <a:rPr lang="ko-KR" altLang="en-US" sz="1898" b="1" err="1">
                <a:latin typeface="+mj-ea"/>
                <a:ea typeface="+mj-ea"/>
              </a:rPr>
              <a:t>플로가</a:t>
            </a:r>
            <a:r>
              <a:rPr lang="ko-KR" altLang="en-US" sz="1898" b="1">
                <a:latin typeface="+mj-ea"/>
                <a:ea typeface="+mj-ea"/>
              </a:rPr>
              <a:t> 개발되어 </a:t>
            </a:r>
            <a:r>
              <a:rPr lang="en-US" altLang="ko-KR" sz="1898" b="1">
                <a:latin typeface="+mj-ea"/>
                <a:ea typeface="+mj-ea"/>
              </a:rPr>
              <a:t>JAVA</a:t>
            </a:r>
            <a:r>
              <a:rPr lang="ko-KR" altLang="en-US" sz="1898" b="1">
                <a:latin typeface="+mj-ea"/>
                <a:ea typeface="+mj-ea"/>
              </a:rPr>
              <a:t>나 </a:t>
            </a:r>
            <a:r>
              <a:rPr lang="en-US" altLang="ko-KR" sz="1898" b="1">
                <a:latin typeface="+mj-ea"/>
                <a:ea typeface="+mj-ea"/>
              </a:rPr>
              <a:t>Python</a:t>
            </a:r>
            <a:r>
              <a:rPr lang="ko-KR" altLang="en-US" sz="1898" b="1">
                <a:latin typeface="+mj-ea"/>
                <a:ea typeface="+mj-ea"/>
              </a:rPr>
              <a:t>으로 쉽게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케라스의</a:t>
            </a:r>
            <a:r>
              <a:rPr lang="ko-KR" altLang="en-US" sz="1898" b="1">
                <a:latin typeface="+mj-ea"/>
                <a:ea typeface="+mj-ea"/>
              </a:rPr>
              <a:t> 도구로 레고 </a:t>
            </a:r>
            <a:r>
              <a:rPr lang="ko-KR" altLang="en-US" sz="1898" b="1" err="1">
                <a:latin typeface="+mj-ea"/>
                <a:ea typeface="+mj-ea"/>
              </a:rPr>
              <a:t>블럭을</a:t>
            </a:r>
            <a:r>
              <a:rPr lang="ko-KR" altLang="en-US" sz="1898" b="1">
                <a:latin typeface="+mj-ea"/>
                <a:ea typeface="+mj-ea"/>
              </a:rPr>
              <a:t> 만들 듯 쉽게 새로운 모델을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a:t>
            </a:r>
            <a:r>
              <a:rPr lang="ko-KR" altLang="en-US" sz="1898" b="1">
                <a:latin typeface="+mj-ea"/>
                <a:ea typeface="+mj-ea"/>
              </a:rPr>
              <a:t> 등장</a:t>
            </a:r>
            <a:r>
              <a:rPr lang="en-US" altLang="ko-KR" sz="1898" b="1">
                <a:latin typeface="+mj-ea"/>
                <a:ea typeface="+mj-ea"/>
              </a:rPr>
              <a:t>(2015)</a:t>
            </a:r>
            <a:r>
              <a:rPr lang="ko-KR" altLang="en-US" sz="1898" b="1">
                <a:latin typeface="+mj-ea"/>
                <a:ea typeface="+mj-ea"/>
              </a:rPr>
              <a:t>이후 많은 </a:t>
            </a:r>
            <a:r>
              <a:rPr lang="ko-KR" altLang="en-US" sz="1898" b="1" err="1">
                <a:latin typeface="+mj-ea"/>
                <a:ea typeface="+mj-ea"/>
              </a:rPr>
              <a:t>스타트업과</a:t>
            </a:r>
            <a:r>
              <a:rPr lang="ko-KR" altLang="en-US" sz="1898" b="1">
                <a:latin typeface="+mj-ea"/>
                <a:ea typeface="+mj-ea"/>
              </a:rPr>
              <a:t> 학생</a:t>
            </a:r>
            <a:r>
              <a:rPr lang="en-US" altLang="ko-KR" sz="1898" b="1">
                <a:latin typeface="+mj-ea"/>
                <a:ea typeface="+mj-ea"/>
              </a:rPr>
              <a:t>, </a:t>
            </a:r>
            <a:r>
              <a:rPr lang="ko-KR" altLang="en-US" sz="1898" b="1">
                <a:latin typeface="+mj-ea"/>
                <a:ea typeface="+mj-ea"/>
              </a:rPr>
              <a:t>연구자들이 활용함 </a:t>
            </a:r>
            <a:endParaRPr lang="en-US" altLang="ko-KR" sz="1898" b="1">
              <a:latin typeface="+mj-ea"/>
              <a:ea typeface="+mj-ea"/>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610" y="4281451"/>
            <a:ext cx="2033313" cy="20333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3515" y="4281451"/>
            <a:ext cx="2059211" cy="1614748"/>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9810410B-B951-4CB2-813E-F6256484BB0F}"/>
              </a:ext>
            </a:extLst>
          </p:cNvPr>
          <p:cNvSpPr>
            <a:spLocks noGrp="1"/>
          </p:cNvSpPr>
          <p:nvPr>
            <p:ph type="body" sz="quarter" idx="19"/>
          </p:nvPr>
        </p:nvSpPr>
        <p:spPr/>
        <p:txBody>
          <a:bodyPr/>
          <a:lstStyle/>
          <a:p>
            <a:r>
              <a:rPr lang="ko-KR" altLang="en-US"/>
              <a:t>딥러닝의 대중화</a:t>
            </a:r>
          </a:p>
        </p:txBody>
      </p:sp>
      <p:sp>
        <p:nvSpPr>
          <p:cNvPr id="4" name="텍스트 개체 틀 3">
            <a:extLst>
              <a:ext uri="{FF2B5EF4-FFF2-40B4-BE49-F238E27FC236}">
                <a16:creationId xmlns:a16="http://schemas.microsoft.com/office/drawing/2014/main" id="{126447DF-0E58-463F-96C5-73E19869D3A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096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8072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539158"/>
            <a:ext cx="270298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64394"/>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from </a:t>
            </a:r>
            <a:r>
              <a:rPr lang="en-US" altLang="ko-KR" sz="1139" err="1">
                <a:solidFill>
                  <a:srgbClr val="000000"/>
                </a:solidFill>
                <a:latin typeface="Consolas" panose="020B0609020204030204" pitchFamily="49" charset="0"/>
              </a:rPr>
              <a:t>tensorflow.keras.layers</a:t>
            </a:r>
            <a:r>
              <a:rPr lang="en-US" altLang="ko-KR" sz="1139">
                <a:solidFill>
                  <a:srgbClr val="000000"/>
                </a:solidFill>
                <a:latin typeface="Consolas" panose="020B0609020204030204" pitchFamily="49" charset="0"/>
              </a:rPr>
              <a:t> import Conv2D, MaxPooling2D, Flatten, Dense</a:t>
            </a:r>
            <a:endParaRPr kumimoji="1" lang="en-US" altLang="ko-KR" sz="1139">
              <a:solidFill>
                <a:srgbClr val="000000"/>
              </a:solidFill>
              <a:latin typeface="Consolas" panose="020B0609020204030204" pitchFamily="49" charset="0"/>
              <a:ea typeface="굴림" pitchFamily="50" charset="-127"/>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03852" y="2279852"/>
            <a:ext cx="145424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err="1">
                <a:solidFill>
                  <a:srgbClr val="000000"/>
                </a:solidFill>
                <a:latin typeface="+mj-ea"/>
                <a:ea typeface="+mj-ea"/>
              </a:rPr>
              <a:t>합성곱</a:t>
            </a:r>
            <a:r>
              <a:rPr lang="ko-KR" altLang="en-US" sz="1328">
                <a:solidFill>
                  <a:srgbClr val="000000"/>
                </a:solidFill>
                <a:latin typeface="+mj-ea"/>
                <a:ea typeface="+mj-ea"/>
              </a:rPr>
              <a:t>층 쌓기</a:t>
            </a:r>
            <a:endParaRPr kumimoji="1" lang="ko-KR" altLang="en-US" sz="1328">
              <a:solidFill>
                <a:srgbClr val="000000"/>
              </a:solidFill>
              <a:latin typeface="+mj-ea"/>
              <a:ea typeface="+mj-ea"/>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190059" y="2605088"/>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 = </a:t>
            </a:r>
            <a:r>
              <a:rPr lang="en-US" altLang="ko-KR" sz="1139" err="1">
                <a:solidFill>
                  <a:srgbClr val="000000"/>
                </a:solidFill>
                <a:latin typeface="Consolas" panose="020B0609020204030204" pitchFamily="49" charset="0"/>
              </a:rPr>
              <a:t>tf.keras.Sequential</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conv1.add(Conv2D(10, (3, 3),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 padding='same', </a:t>
            </a:r>
            <a:r>
              <a:rPr lang="en-US" altLang="ko-KR" sz="1139" err="1">
                <a:solidFill>
                  <a:srgbClr val="000000"/>
                </a:solidFill>
                <a:latin typeface="Consolas" panose="020B0609020204030204" pitchFamily="49" charset="0"/>
              </a:rPr>
              <a:t>input_shape</a:t>
            </a:r>
            <a:r>
              <a:rPr lang="en-US" altLang="ko-KR" sz="1139">
                <a:solidFill>
                  <a:srgbClr val="000000"/>
                </a:solidFill>
                <a:latin typeface="Consolas" panose="020B0609020204030204" pitchFamily="49" charset="0"/>
              </a:rPr>
              <a:t>=(28, 28, 1)))</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87768" y="3081296"/>
            <a:ext cx="6102953"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Conv2D</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합성곱</a:t>
            </a:r>
            <a:r>
              <a:rPr kumimoji="1" lang="ko-KR" altLang="en-US" sz="1139">
                <a:solidFill>
                  <a:srgbClr val="000000"/>
                </a:solidFill>
                <a:latin typeface="+mj-ea"/>
                <a:ea typeface="+mj-ea"/>
              </a:rPr>
              <a:t> 커널의 개수이다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두번째 매개변수는 </a:t>
            </a:r>
            <a:r>
              <a:rPr lang="ko-KR" altLang="en-US" sz="1139" err="1">
                <a:solidFill>
                  <a:srgbClr val="000000"/>
                </a:solidFill>
                <a:latin typeface="+mj-ea"/>
                <a:ea typeface="+mj-ea"/>
              </a:rPr>
              <a:t>합성곱</a:t>
            </a:r>
            <a:r>
              <a:rPr lang="ko-KR" altLang="en-US" sz="1139">
                <a:solidFill>
                  <a:srgbClr val="000000"/>
                </a:solidFill>
                <a:latin typeface="+mj-ea"/>
                <a:ea typeface="+mj-ea"/>
              </a:rPr>
              <a:t> 커널의 크기로 높이와 너비를 </a:t>
            </a:r>
            <a:r>
              <a:rPr lang="ko-KR" altLang="en-US" sz="1139" err="1">
                <a:solidFill>
                  <a:srgbClr val="000000"/>
                </a:solidFill>
                <a:latin typeface="+mj-ea"/>
                <a:ea typeface="+mj-ea"/>
              </a:rPr>
              <a:t>튜플로</a:t>
            </a:r>
            <a:r>
              <a:rPr lang="ko-KR" altLang="en-US" sz="1139">
                <a:solidFill>
                  <a:srgbClr val="000000"/>
                </a:solidFill>
                <a:latin typeface="+mj-ea"/>
                <a:ea typeface="+mj-ea"/>
              </a:rPr>
              <a:t> 전달한다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a:t>
            </a:r>
            <a:r>
              <a:rPr lang="en-US" altLang="ko-KR" sz="1139">
                <a:solidFill>
                  <a:srgbClr val="000000"/>
                </a:solidFill>
                <a:latin typeface="+mj-ea"/>
                <a:ea typeface="+mj-ea"/>
              </a:rPr>
              <a:t>activation </a:t>
            </a:r>
            <a:r>
              <a:rPr lang="ko-KR" altLang="en-US" sz="1139">
                <a:solidFill>
                  <a:srgbClr val="000000"/>
                </a:solidFill>
                <a:latin typeface="+mj-ea"/>
                <a:ea typeface="+mj-ea"/>
              </a:rPr>
              <a:t>매개변수에 </a:t>
            </a:r>
            <a:r>
              <a:rPr lang="ko-KR" altLang="en-US" sz="1139" err="1">
                <a:solidFill>
                  <a:srgbClr val="000000"/>
                </a:solidFill>
                <a:latin typeface="+mj-ea"/>
                <a:ea typeface="+mj-ea"/>
              </a:rPr>
              <a:t>렐루</a:t>
            </a:r>
            <a:r>
              <a:rPr lang="ko-KR" altLang="en-US" sz="1139">
                <a:solidFill>
                  <a:srgbClr val="000000"/>
                </a:solidFill>
                <a:latin typeface="+mj-ea"/>
                <a:ea typeface="+mj-ea"/>
              </a:rPr>
              <a:t> 활성화 함수를 지정한다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padding</a:t>
            </a:r>
            <a:r>
              <a:rPr kumimoji="1" lang="ko-KR" altLang="en-US" sz="1139">
                <a:solidFill>
                  <a:srgbClr val="000000"/>
                </a:solidFill>
                <a:latin typeface="+mj-ea"/>
                <a:ea typeface="+mj-ea"/>
              </a:rPr>
              <a:t>은 </a:t>
            </a:r>
            <a:r>
              <a:rPr kumimoji="1" lang="en-US" altLang="ko-KR" sz="1139">
                <a:solidFill>
                  <a:srgbClr val="000000"/>
                </a:solidFill>
                <a:latin typeface="+mj-ea"/>
                <a:ea typeface="+mj-ea"/>
              </a:rPr>
              <a:t>same</a:t>
            </a:r>
            <a:r>
              <a:rPr kumimoji="1" lang="ko-KR" altLang="en-US" sz="1139">
                <a:solidFill>
                  <a:srgbClr val="000000"/>
                </a:solidFill>
                <a:latin typeface="+mj-ea"/>
                <a:ea typeface="+mj-ea"/>
              </a:rPr>
              <a:t>을 지정한다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이때 대소문자를 구분하지 않는다</a:t>
            </a:r>
            <a:r>
              <a:rPr kumimoji="1"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Sequential </a:t>
            </a:r>
            <a:r>
              <a:rPr kumimoji="1" lang="ko-KR" altLang="en-US" sz="1139">
                <a:solidFill>
                  <a:srgbClr val="000000"/>
                </a:solidFill>
                <a:latin typeface="+mj-ea"/>
                <a:ea typeface="+mj-ea"/>
              </a:rPr>
              <a:t>클래스에 층을 처음 추가할 때는 배치 차원을 제외한 입력의 크기를 지정한다</a:t>
            </a:r>
            <a:r>
              <a:rPr kumimoji="1" lang="en-US" altLang="ko-KR" sz="1139">
                <a:solidFill>
                  <a:srgbClr val="000000"/>
                </a:solidFill>
                <a:latin typeface="+mj-ea"/>
                <a:ea typeface="+mj-ea"/>
              </a:rPr>
              <a:t>.</a:t>
            </a:r>
            <a:endParaRPr kumimoji="1" lang="ko-KR" altLang="en-US" sz="1139">
              <a:solidFill>
                <a:srgbClr val="000000"/>
              </a:solidFill>
              <a:latin typeface="+mj-ea"/>
              <a:ea typeface="+mj-ea"/>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4124638"/>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lang="ko-KR" altLang="en-US" sz="1328" err="1">
                <a:solidFill>
                  <a:srgbClr val="000000"/>
                </a:solidFill>
                <a:latin typeface="+mj-ea"/>
                <a:ea typeface="+mj-ea"/>
              </a:rPr>
              <a:t>풀링층</a:t>
            </a:r>
            <a:r>
              <a:rPr lang="ko-KR" altLang="en-US" sz="1328">
                <a:solidFill>
                  <a:srgbClr val="000000"/>
                </a:solidFill>
                <a:latin typeface="+mj-ea"/>
                <a:ea typeface="+mj-ea"/>
              </a:rPr>
              <a:t> 쌓기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4449875"/>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conv1.add(MaxPooling2D((2, 2)))</a:t>
            </a:r>
            <a:endParaRPr kumimoji="1" lang="en-US" altLang="ko-KR" sz="1139">
              <a:solidFill>
                <a:srgbClr val="000000"/>
              </a:solidFill>
              <a:latin typeface="Consolas" panose="020B0609020204030204" pitchFamily="49" charset="0"/>
              <a:ea typeface="굴림" pitchFamily="50" charset="-127"/>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287767" y="4770663"/>
            <a:ext cx="8565165"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MaxPooling2D </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풀링의</a:t>
            </a:r>
            <a:r>
              <a:rPr kumimoji="1" lang="ko-KR" altLang="en-US" sz="1139">
                <a:solidFill>
                  <a:srgbClr val="000000"/>
                </a:solidFill>
                <a:latin typeface="+mj-ea"/>
                <a:ea typeface="+mj-ea"/>
              </a:rPr>
              <a:t> 높이와 너비를 나타내는 </a:t>
            </a:r>
            <a:r>
              <a:rPr kumimoji="1" lang="ko-KR" altLang="en-US" sz="1139" err="1">
                <a:solidFill>
                  <a:srgbClr val="000000"/>
                </a:solidFill>
                <a:latin typeface="+mj-ea"/>
                <a:ea typeface="+mj-ea"/>
              </a:rPr>
              <a:t>튜플이며</a:t>
            </a:r>
            <a:r>
              <a:rPr kumimoji="1" lang="en-US" altLang="ko-KR" sz="1139">
                <a:solidFill>
                  <a:srgbClr val="000000"/>
                </a:solidFill>
                <a:latin typeface="+mj-ea"/>
                <a:ea typeface="+mj-ea"/>
              </a:rPr>
              <a:t>, </a:t>
            </a:r>
            <a:r>
              <a:rPr kumimoji="1" lang="ko-KR" altLang="en-US" sz="1139" err="1">
                <a:solidFill>
                  <a:srgbClr val="000000"/>
                </a:solidFill>
                <a:latin typeface="+mj-ea"/>
                <a:ea typeface="+mj-ea"/>
              </a:rPr>
              <a:t>스트라이드는</a:t>
            </a:r>
            <a:r>
              <a:rPr kumimoji="1" lang="ko-KR" altLang="en-US" sz="1139">
                <a:solidFill>
                  <a:srgbClr val="000000"/>
                </a:solidFill>
                <a:latin typeface="+mj-ea"/>
                <a:ea typeface="+mj-ea"/>
              </a:rPr>
              <a:t> </a:t>
            </a:r>
            <a:r>
              <a:rPr kumimoji="1" lang="en-US" altLang="ko-KR" sz="1139">
                <a:solidFill>
                  <a:srgbClr val="000000"/>
                </a:solidFill>
                <a:latin typeface="+mj-ea"/>
                <a:ea typeface="+mj-ea"/>
              </a:rPr>
              <a:t>strides</a:t>
            </a:r>
            <a:r>
              <a:rPr kumimoji="1" lang="ko-KR" altLang="en-US" sz="1139">
                <a:solidFill>
                  <a:srgbClr val="000000"/>
                </a:solidFill>
                <a:latin typeface="+mj-ea"/>
                <a:ea typeface="+mj-ea"/>
              </a:rPr>
              <a:t>에 지정할 수 있음</a:t>
            </a:r>
            <a:endParaRPr kumimoji="1" lang="en-US" altLang="ko-KR" sz="1139">
              <a:solidFill>
                <a:srgbClr val="000000"/>
              </a:solidFill>
              <a:latin typeface="+mj-ea"/>
              <a:ea typeface="+mj-ea"/>
            </a:endParaRP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패딩은 </a:t>
            </a:r>
            <a:r>
              <a:rPr lang="en-US" altLang="ko-KR" sz="1139">
                <a:solidFill>
                  <a:srgbClr val="000000"/>
                </a:solidFill>
                <a:latin typeface="+mj-ea"/>
                <a:ea typeface="+mj-ea"/>
              </a:rPr>
              <a:t>padding</a:t>
            </a:r>
            <a:r>
              <a:rPr lang="ko-KR" altLang="en-US" sz="1139">
                <a:solidFill>
                  <a:srgbClr val="000000"/>
                </a:solidFill>
                <a:latin typeface="+mj-ea"/>
                <a:ea typeface="+mj-ea"/>
              </a:rPr>
              <a:t>에 지정하며 기본값은 </a:t>
            </a:r>
            <a:r>
              <a:rPr lang="en-US" altLang="ko-KR" sz="1139">
                <a:solidFill>
                  <a:srgbClr val="000000"/>
                </a:solidFill>
                <a:latin typeface="+mj-ea"/>
                <a:ea typeface="+mj-ea"/>
              </a:rPr>
              <a:t>'valid'</a:t>
            </a:r>
            <a:r>
              <a:rPr lang="ko-KR" altLang="en-US" sz="1139">
                <a:solidFill>
                  <a:srgbClr val="000000"/>
                </a:solidFill>
                <a:latin typeface="+mj-ea"/>
                <a:ea typeface="+mj-ea"/>
              </a:rPr>
              <a:t>이다</a:t>
            </a:r>
            <a:r>
              <a:rPr lang="en-US" altLang="ko-KR" sz="1139">
                <a:solidFill>
                  <a:srgbClr val="000000"/>
                </a:solidFill>
                <a:latin typeface="+mj-ea"/>
                <a:ea typeface="+mj-ea"/>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03852" y="5272124"/>
            <a:ext cx="4019049"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4. </a:t>
            </a:r>
            <a:r>
              <a:rPr kumimoji="1" lang="ko-KR" altLang="en-US" sz="1328">
                <a:solidFill>
                  <a:srgbClr val="000000"/>
                </a:solidFill>
                <a:latin typeface="+mj-ea"/>
                <a:ea typeface="+mj-ea"/>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190059" y="559736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conv1.add(Flatten())</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87768" y="5918149"/>
            <a:ext cx="8158003" cy="26763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err="1">
                <a:solidFill>
                  <a:srgbClr val="000000"/>
                </a:solidFill>
                <a:latin typeface="+mj-ea"/>
                <a:ea typeface="+mj-ea"/>
              </a:rPr>
              <a:t>풀링</a:t>
            </a:r>
            <a:r>
              <a:rPr kumimoji="1" lang="ko-KR" altLang="en-US" sz="1139">
                <a:solidFill>
                  <a:srgbClr val="000000"/>
                </a:solidFill>
                <a:latin typeface="+mj-ea"/>
                <a:ea typeface="+mj-ea"/>
              </a:rPr>
              <a:t> 다음에는 완전 연결층에 연결하기 위해 배치 차원을 제외하고 일렬로 펼쳐야 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 일은 </a:t>
            </a:r>
            <a:r>
              <a:rPr kumimoji="1" lang="en-US" altLang="ko-KR" sz="1139">
                <a:solidFill>
                  <a:srgbClr val="000000"/>
                </a:solidFill>
                <a:latin typeface="+mj-ea"/>
                <a:ea typeface="+mj-ea"/>
              </a:rPr>
              <a:t>Flatten </a:t>
            </a:r>
            <a:r>
              <a:rPr kumimoji="1" lang="ko-KR" altLang="en-US" sz="1139">
                <a:solidFill>
                  <a:srgbClr val="000000"/>
                </a:solidFill>
                <a:latin typeface="+mj-ea"/>
                <a:ea typeface="+mj-ea"/>
              </a:rPr>
              <a:t>클래스가 수행함</a:t>
            </a:r>
            <a:endParaRPr lang="en-US" altLang="ko-KR"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69810452-76BB-486B-87D2-A7D02E831DC5}"/>
              </a:ext>
            </a:extLst>
          </p:cNvPr>
          <p:cNvSpPr>
            <a:spLocks noGrp="1"/>
          </p:cNvSpPr>
          <p:nvPr>
            <p:ph type="body" sz="quarter" idx="19"/>
          </p:nvPr>
        </p:nvSpPr>
        <p:spPr/>
        <p:txBody>
          <a:bodyPr/>
          <a:lstStyle/>
          <a:p>
            <a:r>
              <a:rPr lang="ko-KR" altLang="en-US"/>
              <a:t>케라스를 이용한 구현</a:t>
            </a:r>
          </a:p>
        </p:txBody>
      </p:sp>
      <p:sp>
        <p:nvSpPr>
          <p:cNvPr id="21" name="텍스트 개체 틀 4">
            <a:extLst>
              <a:ext uri="{FF2B5EF4-FFF2-40B4-BE49-F238E27FC236}">
                <a16:creationId xmlns:a16="http://schemas.microsoft.com/office/drawing/2014/main" id="{EB2D47FE-CF1E-4247-8BD5-65F001F43A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493273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5. </a:t>
            </a:r>
            <a:r>
              <a:rPr kumimoji="1" lang="ko-KR" altLang="en-US" sz="1328">
                <a:solidFill>
                  <a:srgbClr val="000000"/>
                </a:solidFill>
                <a:latin typeface="+mj-ea"/>
                <a:ea typeface="+mj-ea"/>
              </a:rPr>
              <a:t>완전 </a:t>
            </a:r>
            <a:r>
              <a:rPr kumimoji="1" lang="ko-KR" altLang="en-US" sz="1328" err="1">
                <a:solidFill>
                  <a:srgbClr val="000000"/>
                </a:solidFill>
                <a:latin typeface="+mj-ea"/>
                <a:ea typeface="+mj-ea"/>
              </a:rPr>
              <a:t>연결층</a:t>
            </a:r>
            <a:r>
              <a:rPr kumimoji="1" lang="ko-KR" altLang="en-US" sz="1328">
                <a:solidFill>
                  <a:srgbClr val="000000"/>
                </a:solidFill>
                <a:latin typeface="+mj-ea"/>
                <a:ea typeface="+mj-ea"/>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conv1.add(Dense(100,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conv1.add(Dense(10, activation='</a:t>
            </a:r>
            <a:r>
              <a:rPr lang="en-US" altLang="ko-KR" sz="1139" err="1">
                <a:solidFill>
                  <a:srgbClr val="000000"/>
                </a:solidFill>
                <a:latin typeface="Consolas" panose="020B0609020204030204" pitchFamily="49" charset="0"/>
              </a:rPr>
              <a:t>softmax</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625823"/>
            <a:ext cx="7338869"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첫 번째 완전 연결층에는 </a:t>
            </a:r>
            <a:r>
              <a:rPr kumimoji="1" lang="en-US" altLang="ko-KR" sz="1139">
                <a:solidFill>
                  <a:srgbClr val="000000"/>
                </a:solidFill>
                <a:latin typeface="+mj-ea"/>
                <a:ea typeface="+mj-ea"/>
              </a:rPr>
              <a:t>100</a:t>
            </a:r>
            <a:r>
              <a:rPr kumimoji="1" lang="ko-KR" altLang="en-US" sz="1139">
                <a:solidFill>
                  <a:srgbClr val="000000"/>
                </a:solidFill>
                <a:latin typeface="+mj-ea"/>
                <a:ea typeface="+mj-ea"/>
              </a:rPr>
              <a:t>개의 뉴런을 사용하고 </a:t>
            </a:r>
            <a:r>
              <a:rPr kumimoji="1" lang="ko-KR" altLang="en-US" sz="1139" err="1">
                <a:solidFill>
                  <a:srgbClr val="000000"/>
                </a:solidFill>
                <a:latin typeface="+mj-ea"/>
                <a:ea typeface="+mj-ea"/>
              </a:rPr>
              <a:t>렐루</a:t>
            </a:r>
            <a:r>
              <a:rPr kumimoji="1" lang="ko-KR" altLang="en-US" sz="1139">
                <a:solidFill>
                  <a:srgbClr val="000000"/>
                </a:solidFill>
                <a:latin typeface="+mj-ea"/>
                <a:ea typeface="+mj-ea"/>
              </a:rPr>
              <a:t> 활성화 함수를 적용한다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마지막 출력층에는 </a:t>
            </a:r>
            <a:r>
              <a:rPr lang="en-US" altLang="ko-KR" sz="1139">
                <a:solidFill>
                  <a:srgbClr val="000000"/>
                </a:solidFill>
                <a:latin typeface="+mj-ea"/>
                <a:ea typeface="+mj-ea"/>
              </a:rPr>
              <a:t>10</a:t>
            </a:r>
            <a:r>
              <a:rPr lang="ko-KR" altLang="en-US" sz="1139">
                <a:solidFill>
                  <a:srgbClr val="000000"/>
                </a:solidFill>
                <a:latin typeface="+mj-ea"/>
                <a:ea typeface="+mj-ea"/>
              </a:rPr>
              <a:t>개의 클래스에 대응하는 </a:t>
            </a:r>
            <a:r>
              <a:rPr lang="en-US" altLang="ko-KR" sz="1139">
                <a:solidFill>
                  <a:srgbClr val="000000"/>
                </a:solidFill>
                <a:latin typeface="+mj-ea"/>
                <a:ea typeface="+mj-ea"/>
              </a:rPr>
              <a:t>10</a:t>
            </a:r>
            <a:r>
              <a:rPr lang="ko-KR" altLang="en-US" sz="1139">
                <a:solidFill>
                  <a:srgbClr val="000000"/>
                </a:solidFill>
                <a:latin typeface="+mj-ea"/>
                <a:ea typeface="+mj-ea"/>
              </a:rPr>
              <a:t>개의 뉴런을 사용하고 </a:t>
            </a:r>
            <a:r>
              <a:rPr lang="ko-KR" altLang="en-US" sz="1139" err="1">
                <a:solidFill>
                  <a:srgbClr val="000000"/>
                </a:solidFill>
                <a:latin typeface="+mj-ea"/>
                <a:ea typeface="+mj-ea"/>
              </a:rPr>
              <a:t>소프트맥스</a:t>
            </a:r>
            <a:r>
              <a:rPr lang="ko-KR" altLang="en-US" sz="1139">
                <a:solidFill>
                  <a:srgbClr val="000000"/>
                </a:solidFill>
                <a:latin typeface="+mj-ea"/>
                <a:ea typeface="+mj-ea"/>
              </a:rPr>
              <a:t> 활성화 함수를 적용한다</a:t>
            </a:r>
            <a:r>
              <a:rPr lang="en-US" altLang="ko-KR" sz="1139">
                <a:solidFill>
                  <a:srgbClr val="000000"/>
                </a:solidFill>
                <a:latin typeface="+mj-ea"/>
                <a:ea typeface="+mj-ea"/>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3223195"/>
            <a:ext cx="1853392"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6. </a:t>
            </a:r>
            <a:r>
              <a:rPr lang="ko-KR" altLang="en-US" sz="1328">
                <a:solidFill>
                  <a:srgbClr val="000000"/>
                </a:solidFill>
                <a:latin typeface="+mj-ea"/>
                <a:ea typeface="+mj-ea"/>
              </a:rPr>
              <a:t>모델 구조 살펴보기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354843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conv1.summary()</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60123" y="3902867"/>
            <a:ext cx="6320961" cy="2697533"/>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고도 M" panose="02000503000000020004" pitchFamily="2" charset="-127"/>
              </a:rPr>
              <a:t>Model: "sequential"</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Layer (type)                 Output Shape              Param #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conv2d (Conv2D)              (None, 28, 28, 10)        100          </a:t>
            </a:r>
            <a:r>
              <a:rPr lang="en-US" altLang="ko-KR" sz="996">
                <a:solidFill>
                  <a:srgbClr val="3399FF"/>
                </a:solidFill>
                <a:latin typeface="Consolas" panose="020B0609020204030204" pitchFamily="49" charset="0"/>
                <a:ea typeface="고도 M" panose="02000503000000020004" pitchFamily="2" charset="-127"/>
              </a:rPr>
              <a:t>( 3x3x1x10+10 )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max_pooling2d (MaxPooling2D) (None, 14, 14, 10)        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a:defRPr/>
            </a:pPr>
            <a:r>
              <a:rPr lang="en-US" altLang="ko-KR" sz="996">
                <a:solidFill>
                  <a:srgbClr val="000000"/>
                </a:solidFill>
                <a:latin typeface="Consolas" panose="020B0609020204030204" pitchFamily="49" charset="0"/>
                <a:ea typeface="고도 M" panose="02000503000000020004" pitchFamily="2" charset="-127"/>
              </a:rPr>
              <a:t>flatten (Flatten)            (None, 1960)              0            </a:t>
            </a:r>
            <a:r>
              <a:rPr lang="en-US" altLang="ko-KR" sz="996">
                <a:solidFill>
                  <a:srgbClr val="3399FF"/>
                </a:solidFill>
                <a:latin typeface="Consolas" panose="020B0609020204030204" pitchFamily="49" charset="0"/>
                <a:ea typeface="고도 M" panose="02000503000000020004" pitchFamily="2" charset="-127"/>
              </a:rPr>
              <a:t>( 14x14x10 )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 (Dense)                (None, 100)               196100       </a:t>
            </a:r>
            <a:r>
              <a:rPr lang="en-US" altLang="ko-KR" sz="996">
                <a:solidFill>
                  <a:srgbClr val="3399FF"/>
                </a:solidFill>
                <a:latin typeface="Consolas" panose="020B0609020204030204" pitchFamily="49" charset="0"/>
                <a:ea typeface="고도 M" panose="02000503000000020004" pitchFamily="2" charset="-127"/>
              </a:rPr>
              <a:t>( 1960x100+100 )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dense_1 (Dense)              (None, 10)                1010         </a:t>
            </a:r>
            <a:r>
              <a:rPr lang="en-US" altLang="ko-KR" sz="996">
                <a:solidFill>
                  <a:srgbClr val="3399FF"/>
                </a:solidFill>
                <a:latin typeface="Consolas" panose="020B0609020204030204" pitchFamily="49" charset="0"/>
                <a:ea typeface="고도 M" panose="02000503000000020004" pitchFamily="2" charset="-127"/>
              </a:rPr>
              <a:t>( 100x10+10 )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Total params: 197,210</a:t>
            </a:r>
          </a:p>
          <a:p>
            <a:pPr lvl="0">
              <a:defRPr/>
            </a:pPr>
            <a:r>
              <a:rPr lang="en-US" altLang="ko-KR" sz="996">
                <a:solidFill>
                  <a:srgbClr val="000000"/>
                </a:solidFill>
                <a:latin typeface="Consolas" panose="020B0609020204030204" pitchFamily="49" charset="0"/>
                <a:ea typeface="고도 M" panose="02000503000000020004" pitchFamily="2" charset="-127"/>
              </a:rPr>
              <a:t>Trainable params: 197,210</a:t>
            </a:r>
          </a:p>
          <a:p>
            <a:pPr lvl="0">
              <a:defRPr/>
            </a:pPr>
            <a:r>
              <a:rPr lang="en-US" altLang="ko-KR" sz="996">
                <a:solidFill>
                  <a:srgbClr val="000000"/>
                </a:solidFill>
                <a:latin typeface="Consolas" panose="020B0609020204030204" pitchFamily="49" charset="0"/>
                <a:ea typeface="고도 M" panose="02000503000000020004" pitchFamily="2" charset="-127"/>
              </a:rPr>
              <a:t>Non-trainable params: 0</a:t>
            </a:r>
          </a:p>
        </p:txBody>
      </p:sp>
      <p:sp>
        <p:nvSpPr>
          <p:cNvPr id="2" name="텍스트 개체 틀 1">
            <a:extLst>
              <a:ext uri="{FF2B5EF4-FFF2-40B4-BE49-F238E27FC236}">
                <a16:creationId xmlns:a16="http://schemas.microsoft.com/office/drawing/2014/main" id="{F5C4B52C-8E2C-4134-909C-0D73C9331457}"/>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53C6CE5E-B7C5-4953-81C9-4D03F8D6397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603424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21241"/>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79671"/>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04907"/>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conv1.compile(optimizer='</a:t>
            </a:r>
            <a:r>
              <a:rPr lang="en-US" altLang="ko-KR" sz="1139" err="1">
                <a:solidFill>
                  <a:srgbClr val="000000"/>
                </a:solidFill>
                <a:latin typeface="Consolas" panose="020B0609020204030204" pitchFamily="49" charset="0"/>
              </a:rPr>
              <a:t>adam</a:t>
            </a:r>
            <a:r>
              <a:rPr lang="en-US" altLang="ko-KR" sz="1139">
                <a:solidFill>
                  <a:srgbClr val="000000"/>
                </a:solidFill>
                <a:latin typeface="Consolas" panose="020B0609020204030204" pitchFamily="49" charset="0"/>
              </a:rPr>
              <a:t>', loss='</a:t>
            </a:r>
            <a:r>
              <a:rPr lang="en-US" altLang="ko-KR" sz="1139" err="1">
                <a:solidFill>
                  <a:srgbClr val="000000"/>
                </a:solidFill>
                <a:latin typeface="Consolas" panose="020B0609020204030204" pitchFamily="49" charset="0"/>
              </a:rPr>
              <a:t>categorical_crossentropy</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              metrics=['accuracy'])</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276146"/>
            <a:ext cx="8047396"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다중 분류를 위한 크로스 엔트로피 손실 함수를 사용한다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정확도를 관찰하기 위해 </a:t>
            </a:r>
            <a:r>
              <a:rPr lang="en-US" altLang="ko-KR" sz="1139">
                <a:solidFill>
                  <a:srgbClr val="000000"/>
                </a:solidFill>
                <a:latin typeface="+mj-ea"/>
                <a:ea typeface="+mj-ea"/>
              </a:rPr>
              <a:t>metrics </a:t>
            </a:r>
            <a:r>
              <a:rPr lang="ko-KR" altLang="en-US" sz="1139">
                <a:solidFill>
                  <a:srgbClr val="000000"/>
                </a:solidFill>
                <a:latin typeface="+mj-ea"/>
                <a:ea typeface="+mj-ea"/>
              </a:rPr>
              <a:t>매개변수에 </a:t>
            </a:r>
            <a:r>
              <a:rPr lang="en-US" altLang="ko-KR" sz="1139">
                <a:solidFill>
                  <a:srgbClr val="000000"/>
                </a:solidFill>
                <a:latin typeface="+mj-ea"/>
                <a:ea typeface="+mj-ea"/>
              </a:rPr>
              <a:t>'accuracy'</a:t>
            </a:r>
            <a:r>
              <a:rPr lang="ko-KR" altLang="en-US" sz="1139">
                <a:solidFill>
                  <a:srgbClr val="000000"/>
                </a:solidFill>
                <a:latin typeface="+mj-ea"/>
                <a:ea typeface="+mj-ea"/>
              </a:rPr>
              <a:t>를 리스트로 전달한다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a:t>
            </a:r>
            <a:r>
              <a:rPr lang="en-US" altLang="ko-KR" sz="1139">
                <a:solidFill>
                  <a:srgbClr val="000000"/>
                </a:solidFill>
                <a:latin typeface="+mj-ea"/>
                <a:ea typeface="+mj-ea"/>
              </a:rPr>
              <a:t>(</a:t>
            </a:r>
            <a:r>
              <a:rPr lang="en-US" altLang="ko-KR" sz="1139" err="1">
                <a:solidFill>
                  <a:srgbClr val="000000"/>
                </a:solidFill>
                <a:latin typeface="+mj-ea"/>
                <a:ea typeface="+mj-ea"/>
              </a:rPr>
              <a:t>adam</a:t>
            </a:r>
            <a:r>
              <a:rPr lang="en-US" altLang="ko-KR" sz="1139">
                <a:solidFill>
                  <a:srgbClr val="000000"/>
                </a:solidFill>
                <a:latin typeface="+mj-ea"/>
                <a:ea typeface="+mj-ea"/>
              </a:rPr>
              <a:t>) </a:t>
            </a:r>
            <a:r>
              <a:rPr lang="ko-KR" altLang="en-US" sz="1139" err="1">
                <a:solidFill>
                  <a:srgbClr val="000000"/>
                </a:solidFill>
                <a:latin typeface="+mj-ea"/>
                <a:ea typeface="+mj-ea"/>
              </a:rPr>
              <a:t>옵티마이저를</a:t>
            </a:r>
            <a:r>
              <a:rPr lang="ko-KR" altLang="en-US" sz="1139">
                <a:solidFill>
                  <a:srgbClr val="000000"/>
                </a:solidFill>
                <a:latin typeface="+mj-ea"/>
                <a:ea typeface="+mj-ea"/>
              </a:rPr>
              <a:t> 사용한다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a:t>
            </a:r>
            <a:r>
              <a:rPr lang="en-US" altLang="ko-KR" sz="1139">
                <a:solidFill>
                  <a:srgbClr val="000000"/>
                </a:solidFill>
                <a:latin typeface="+mj-ea"/>
                <a:ea typeface="+mj-ea"/>
              </a:rPr>
              <a:t>Adaptive Moment Estimation</a:t>
            </a:r>
            <a:r>
              <a:rPr lang="ko-KR" altLang="en-US" sz="1139">
                <a:solidFill>
                  <a:srgbClr val="000000"/>
                </a:solidFill>
                <a:latin typeface="+mj-ea"/>
                <a:ea typeface="+mj-ea"/>
              </a:rPr>
              <a:t>을 줄여 만든 이름이다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손실 함수의 값이 </a:t>
            </a:r>
            <a:r>
              <a:rPr lang="ko-KR" altLang="en-US" sz="1139" err="1">
                <a:solidFill>
                  <a:srgbClr val="000000"/>
                </a:solidFill>
                <a:latin typeface="+mj-ea"/>
                <a:ea typeface="+mj-ea"/>
              </a:rPr>
              <a:t>최적값에</a:t>
            </a:r>
            <a:r>
              <a:rPr lang="ko-KR" altLang="en-US" sz="1139">
                <a:solidFill>
                  <a:srgbClr val="000000"/>
                </a:solidFill>
                <a:latin typeface="+mj-ea"/>
                <a:ea typeface="+mj-ea"/>
              </a:rPr>
              <a:t> 가까워질수록 </a:t>
            </a:r>
            <a:r>
              <a:rPr lang="ko-KR" altLang="en-US" sz="1139" err="1">
                <a:solidFill>
                  <a:srgbClr val="000000"/>
                </a:solidFill>
                <a:latin typeface="+mj-ea"/>
                <a:ea typeface="+mj-ea"/>
              </a:rPr>
              <a:t>학습률을</a:t>
            </a:r>
            <a:r>
              <a:rPr lang="ko-KR" altLang="en-US" sz="1139">
                <a:solidFill>
                  <a:srgbClr val="000000"/>
                </a:solidFill>
                <a:latin typeface="+mj-ea"/>
                <a:ea typeface="+mj-ea"/>
              </a:rPr>
              <a:t> 낮춰 손실 함수의 값이 안정적으로 수렴될 수 있게 해준다</a:t>
            </a:r>
            <a:r>
              <a:rPr lang="en-US" altLang="ko-KR" sz="1139">
                <a:solidFill>
                  <a:srgbClr val="000000"/>
                </a:solidFill>
                <a:latin typeface="+mj-ea"/>
                <a:ea typeface="+mj-ea"/>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23623" y="3289678"/>
            <a:ext cx="1114408"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a:solidFill>
                  <a:srgbClr val="000000"/>
                </a:solidFill>
                <a:latin typeface="+mj-ea"/>
                <a:ea typeface="+mj-ea"/>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09831" y="361491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history = conv1.fit(</a:t>
            </a:r>
            <a:r>
              <a:rPr lang="en-US" altLang="ko-KR" sz="1139" err="1">
                <a:solidFill>
                  <a:srgbClr val="000000"/>
                </a:solidFill>
                <a:latin typeface="Consolas" panose="020B0609020204030204" pitchFamily="49" charset="0"/>
              </a:rPr>
              <a:t>x_train</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y_train_encoded</a:t>
            </a:r>
            <a:r>
              <a:rPr lang="en-US" altLang="ko-KR" sz="1139">
                <a:solidFill>
                  <a:srgbClr val="000000"/>
                </a:solidFill>
                <a:latin typeface="Consolas" panose="020B0609020204030204" pitchFamily="49" charset="0"/>
              </a:rPr>
              <a:t>, epochs=20, </a:t>
            </a:r>
          </a:p>
          <a:p>
            <a:pPr lvl="0"/>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validation_data</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x_val</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y_val_</a:t>
            </a:r>
            <a:r>
              <a:rPr lang="en-US" altLang="ko-KR" sz="1139">
                <a:solidFill>
                  <a:srgbClr val="000000"/>
                </a:solidFill>
                <a:latin typeface="Consolas" panose="020B0609020204030204" pitchFamily="49" charset="0"/>
              </a:rPr>
              <a:t>encoded))</a:t>
            </a:r>
            <a:endParaRPr kumimoji="1" lang="en-US" altLang="ko-KR" sz="1139">
              <a:solidFill>
                <a:srgbClr val="000000"/>
              </a:solidFill>
              <a:latin typeface="Consolas" panose="020B0609020204030204" pitchFamily="49" charset="0"/>
              <a:ea typeface="굴림" pitchFamily="50" charset="-127"/>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252866" y="4136064"/>
            <a:ext cx="6715300" cy="2137252"/>
          </a:xfrm>
          <a:prstGeom prst="rect">
            <a:avLst/>
          </a:prstGeom>
          <a:noFill/>
        </p:spPr>
        <p:txBody>
          <a:bodyPr wrap="none" rtlCol="0">
            <a:spAutoFit/>
          </a:bodyPr>
          <a:lstStyle/>
          <a:p>
            <a:pPr lvl="0">
              <a:defRPr/>
            </a:pPr>
            <a:r>
              <a:rPr lang="en-US" altLang="ko-KR" sz="949">
                <a:solidFill>
                  <a:srgbClr val="000000"/>
                </a:solidFill>
                <a:latin typeface="Consolas" panose="020B0609020204030204" pitchFamily="49" charset="0"/>
                <a:ea typeface="고도 M" panose="02000503000000020004" pitchFamily="2" charset="-127"/>
              </a:rPr>
              <a:t>Train on 48000 samples, validate on 12000 samples</a:t>
            </a:r>
          </a:p>
          <a:p>
            <a:pPr lvl="0">
              <a:defRPr/>
            </a:pPr>
            <a:r>
              <a:rPr lang="en-US" altLang="ko-KR" sz="949">
                <a:solidFill>
                  <a:srgbClr val="000000"/>
                </a:solidFill>
                <a:latin typeface="Consolas" panose="020B0609020204030204" pitchFamily="49" charset="0"/>
                <a:ea typeface="고도 M" panose="02000503000000020004" pitchFamily="2" charset="-127"/>
              </a:rPr>
              <a:t>Epoch 1/20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171us/sample - loss: 0.4442 - accuracy: 0.8434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0.3229 -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0.8862</a:t>
            </a:r>
          </a:p>
          <a:p>
            <a:pPr lvl="0">
              <a:defRPr/>
            </a:pPr>
            <a:r>
              <a:rPr lang="en-US" altLang="ko-KR" sz="949">
                <a:solidFill>
                  <a:srgbClr val="000000"/>
                </a:solidFill>
                <a:latin typeface="Consolas" panose="020B0609020204030204" pitchFamily="49" charset="0"/>
                <a:ea typeface="고도 M" panose="02000503000000020004" pitchFamily="2" charset="-127"/>
              </a:rPr>
              <a:t>Epoch 2/20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166us/sample - loss: 0.3005 - accuracy: 0.8923</a:t>
            </a:r>
          </a:p>
          <a:p>
            <a:pPr lvl="0">
              <a:defRPr/>
            </a:pPr>
            <a:r>
              <a:rPr lang="en-US" altLang="ko-KR" sz="949">
                <a:solidFill>
                  <a:srgbClr val="000000"/>
                </a:solidFill>
                <a:latin typeface="Consolas" panose="020B0609020204030204" pitchFamily="49" charset="0"/>
                <a:ea typeface="고도 M" panose="02000503000000020004" pitchFamily="2" charset="-127"/>
              </a:rPr>
              <a:t> -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0.2860 -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0.8968</a:t>
            </a:r>
          </a:p>
          <a:p>
            <a:pPr lvl="0">
              <a:defRPr/>
            </a:pPr>
            <a:r>
              <a:rPr lang="en-US" altLang="ko-KR" sz="949">
                <a:solidFill>
                  <a:srgbClr val="000000"/>
                </a:solidFill>
                <a:latin typeface="Consolas" panose="020B0609020204030204" pitchFamily="49" charset="0"/>
                <a:ea typeface="고도 M" panose="02000503000000020004" pitchFamily="2" charset="-127"/>
              </a:rPr>
              <a:t>Epoch 3/20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160us/sample - loss: 0.2568 - accuracy: 0.9062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0.2626 -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0.9043</a:t>
            </a:r>
          </a:p>
          <a:p>
            <a:pPr lvl="0">
              <a:defRPr/>
            </a:pPr>
            <a:r>
              <a:rPr lang="en-US" altLang="ko-KR" sz="949">
                <a:solidFill>
                  <a:srgbClr val="000000"/>
                </a:solidFill>
                <a:latin typeface="Consolas" panose="020B0609020204030204" pitchFamily="49" charset="0"/>
                <a:ea typeface="고도 M" panose="02000503000000020004" pitchFamily="2" charset="-127"/>
              </a:rPr>
              <a:t>...</a:t>
            </a:r>
          </a:p>
          <a:p>
            <a:pPr lvl="0">
              <a:defRPr/>
            </a:pPr>
            <a:r>
              <a:rPr lang="en-US" altLang="ko-KR" sz="949">
                <a:solidFill>
                  <a:srgbClr val="000000"/>
                </a:solidFill>
                <a:latin typeface="Consolas" panose="020B0609020204030204" pitchFamily="49" charset="0"/>
                <a:ea typeface="고도 M" panose="02000503000000020004" pitchFamily="2" charset="-127"/>
              </a:rPr>
              <a:t>Epoch 20/20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172us/sample - loss: 0.0356 - accuracy: 0.9875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0.4264 -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0.9135</a:t>
            </a:r>
          </a:p>
        </p:txBody>
      </p:sp>
      <p:sp>
        <p:nvSpPr>
          <p:cNvPr id="2" name="텍스트 개체 틀 1">
            <a:extLst>
              <a:ext uri="{FF2B5EF4-FFF2-40B4-BE49-F238E27FC236}">
                <a16:creationId xmlns:a16="http://schemas.microsoft.com/office/drawing/2014/main" id="{5388B379-D33C-4817-ACEC-1B4C2CF07449}"/>
              </a:ext>
            </a:extLst>
          </p:cNvPr>
          <p:cNvSpPr>
            <a:spLocks noGrp="1"/>
          </p:cNvSpPr>
          <p:nvPr>
            <p:ph type="body" sz="quarter" idx="19"/>
          </p:nvPr>
        </p:nvSpPr>
        <p:spPr/>
        <p:txBody>
          <a:bodyPr/>
          <a:lstStyle/>
          <a:p>
            <a:r>
              <a:rPr lang="ko-KR" altLang="en-US"/>
              <a:t>케라스를 이용한 구현</a:t>
            </a:r>
          </a:p>
        </p:txBody>
      </p:sp>
      <p:sp>
        <p:nvSpPr>
          <p:cNvPr id="15" name="텍스트 개체 틀 4">
            <a:extLst>
              <a:ext uri="{FF2B5EF4-FFF2-40B4-BE49-F238E27FC236}">
                <a16:creationId xmlns:a16="http://schemas.microsoft.com/office/drawing/2014/main" id="{13834539-7E1F-4D67-8014-4C8CDBD9EC7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548725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08720"/>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67150"/>
            <a:ext cx="259237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kumimoji="1" lang="ko-KR" altLang="en-US" sz="1328">
                <a:solidFill>
                  <a:srgbClr val="000000"/>
                </a:solidFill>
                <a:latin typeface="+mj-ea"/>
                <a:ea typeface="+mj-ea"/>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792386"/>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train_loss</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802" y="1259128"/>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190059" y="4138330"/>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train_accuracy</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4802" y="3787577"/>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FD90272-5675-46F6-9D65-27EEBF739932}"/>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C747A4DE-5650-4A12-8C98-C92327327DF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5448724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2940382"/>
            <a:ext cx="867547" cy="645674"/>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151438"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2940382"/>
            <a:ext cx="867547" cy="645674"/>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585211"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2</a:t>
            </a:r>
            <a:endParaRPr lang="ko-KR" altLang="en-US" sz="1044">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2940382"/>
            <a:ext cx="867547" cy="645674"/>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018984"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3</a:t>
            </a:r>
            <a:endParaRPr lang="ko-KR" altLang="en-US" sz="1044">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2940382"/>
            <a:ext cx="867547" cy="645674"/>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749194" y="3062536"/>
            <a:ext cx="332142" cy="253018"/>
          </a:xfrm>
          <a:prstGeom prst="rect">
            <a:avLst/>
          </a:prstGeom>
          <a:noFill/>
        </p:spPr>
        <p:txBody>
          <a:bodyPr wrap="none" rtlCol="0">
            <a:spAutoFit/>
          </a:bodyPr>
          <a:lstStyle/>
          <a:p>
            <a:pPr algn="l"/>
            <a:r>
              <a:rPr lang="en-US" altLang="ko-KR" sz="1044">
                <a:latin typeface="Consolas" panose="020B0609020204030204" pitchFamily="49" charset="0"/>
              </a:rPr>
              <a:t>30</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338561" y="308801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338561" y="3088015"/>
                <a:ext cx="410369" cy="350417"/>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493397" y="2848142"/>
            <a:ext cx="861909"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700963" y="2848142"/>
            <a:ext cx="427363"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4332913"/>
            <a:ext cx="867547" cy="645674"/>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151438"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4332913"/>
            <a:ext cx="867547" cy="645674"/>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585211"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4</a:t>
            </a:r>
            <a:endParaRPr lang="ko-KR" altLang="en-US" sz="1044">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4332913"/>
            <a:ext cx="867547" cy="645674"/>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018984"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7</a:t>
            </a:r>
            <a:endParaRPr lang="ko-KR" altLang="en-US" sz="1044">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4332913"/>
            <a:ext cx="867547" cy="645674"/>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749194" y="4455066"/>
            <a:ext cx="332142" cy="253018"/>
          </a:xfrm>
          <a:prstGeom prst="rect">
            <a:avLst/>
          </a:prstGeom>
          <a:noFill/>
        </p:spPr>
        <p:txBody>
          <a:bodyPr wrap="none" rtlCol="0">
            <a:spAutoFit/>
          </a:bodyPr>
          <a:lstStyle/>
          <a:p>
            <a:pPr algn="l"/>
            <a:r>
              <a:rPr lang="en-US" altLang="ko-KR" sz="1044">
                <a:latin typeface="Consolas" panose="020B0609020204030204" pitchFamily="49" charset="0"/>
              </a:rPr>
              <a:t>25</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338561" y="448054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338561" y="4480545"/>
                <a:ext cx="410369" cy="350417"/>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2996024" y="3804034"/>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073827" y="2491558"/>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출전 제외</a:t>
            </a:r>
            <a:endParaRPr kumimoji="1" lang="ko-KR" altLang="en-US" sz="1044">
              <a:solidFill>
                <a:srgbClr val="000000"/>
              </a:solidFill>
              <a:latin typeface="+mj-ea"/>
              <a:ea typeface="+mj-ea"/>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2924353" y="2618066"/>
            <a:ext cx="14947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843590" y="2618067"/>
            <a:ext cx="7105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636761"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636761"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636761"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636761"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653456"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30</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606783"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606783" y="4222527"/>
                <a:ext cx="443753" cy="350417"/>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493950" y="3804033"/>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209195"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209195"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209195"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209195"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225890"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25</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179217"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179217" y="4222527"/>
                <a:ext cx="443753" cy="350417"/>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574003" y="3198316"/>
            <a:ext cx="493839" cy="83720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567140" y="4803424"/>
            <a:ext cx="493839" cy="482825"/>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276099" y="3062536"/>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드롭 아웃</a:t>
            </a:r>
            <a:endParaRPr kumimoji="1" lang="ko-KR" altLang="en-US" sz="1044">
              <a:solidFill>
                <a:srgbClr val="000000"/>
              </a:solidFill>
              <a:latin typeface="+mj-ea"/>
              <a:ea typeface="+mj-ea"/>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067843" y="3189044"/>
            <a:ext cx="208257" cy="427871"/>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060979" y="3189045"/>
            <a:ext cx="215120" cy="18557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C6EE4D36-81F9-4758-B324-88D563A19031}"/>
              </a:ext>
            </a:extLst>
          </p:cNvPr>
          <p:cNvSpPr>
            <a:spLocks noGrp="1"/>
          </p:cNvSpPr>
          <p:nvPr>
            <p:ph type="body" sz="quarter" idx="19"/>
          </p:nvPr>
        </p:nvSpPr>
        <p:spPr/>
        <p:txBody>
          <a:bodyPr/>
          <a:lstStyle/>
          <a:p>
            <a:r>
              <a:rPr lang="ko-KR" altLang="en-US"/>
              <a:t>케라스를 이용한 구현</a:t>
            </a:r>
          </a:p>
        </p:txBody>
      </p:sp>
      <p:sp>
        <p:nvSpPr>
          <p:cNvPr id="56" name="텍스트 개체 틀 4">
            <a:extLst>
              <a:ext uri="{FF2B5EF4-FFF2-40B4-BE49-F238E27FC236}">
                <a16:creationId xmlns:a16="http://schemas.microsoft.com/office/drawing/2014/main" id="{0B48AC12-18BB-4185-90EC-AAA2DCF1FEA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8901289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sp>
        <p:nvSpPr>
          <p:cNvPr id="56" name="타원 55">
            <a:extLst>
              <a:ext uri="{FF2B5EF4-FFF2-40B4-BE49-F238E27FC236}">
                <a16:creationId xmlns:a16="http://schemas.microsoft.com/office/drawing/2014/main" id="{72C58E92-353E-4A5E-AA7E-DEC00BBA10CA}"/>
              </a:ext>
            </a:extLst>
          </p:cNvPr>
          <p:cNvSpPr/>
          <p:nvPr/>
        </p:nvSpPr>
        <p:spPr>
          <a:xfrm>
            <a:off x="2366003" y="284668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57" name="타원 56">
            <a:extLst>
              <a:ext uri="{FF2B5EF4-FFF2-40B4-BE49-F238E27FC236}">
                <a16:creationId xmlns:a16="http://schemas.microsoft.com/office/drawing/2014/main" id="{A1682746-B436-405D-883D-C9DCDDBD7AF1}"/>
              </a:ext>
            </a:extLst>
          </p:cNvPr>
          <p:cNvSpPr/>
          <p:nvPr/>
        </p:nvSpPr>
        <p:spPr>
          <a:xfrm>
            <a:off x="2366003" y="3960627"/>
            <a:ext cx="299714" cy="299714"/>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60" name="타원 59">
            <a:extLst>
              <a:ext uri="{FF2B5EF4-FFF2-40B4-BE49-F238E27FC236}">
                <a16:creationId xmlns:a16="http://schemas.microsoft.com/office/drawing/2014/main" id="{6DA4D935-11E8-4744-8392-342F172B3EDA}"/>
              </a:ext>
            </a:extLst>
          </p:cNvPr>
          <p:cNvSpPr/>
          <p:nvPr/>
        </p:nvSpPr>
        <p:spPr>
          <a:xfrm>
            <a:off x="3581019" y="366333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665717" y="2996538"/>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676792" y="3553510"/>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2927758" y="2484315"/>
            <a:ext cx="1352513" cy="253018"/>
          </a:xfrm>
          <a:prstGeom prst="rect">
            <a:avLst/>
          </a:prstGeom>
          <a:noFill/>
        </p:spPr>
        <p:txBody>
          <a:bodyPr wrap="square" rtlCol="0">
            <a:spAutoFit/>
          </a:bodyPr>
          <a:lstStyle/>
          <a:p>
            <a:pPr algn="l"/>
            <a:r>
              <a:rPr lang="ko-KR" altLang="en-US" sz="1044">
                <a:latin typeface="+mj-ea"/>
                <a:ea typeface="+mj-ea"/>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366003" y="451760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665717" y="3813191"/>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079352" y="4557109"/>
            <a:ext cx="245232" cy="4704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581019" y="3083972"/>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타원 71">
            <a:extLst>
              <a:ext uri="{FF2B5EF4-FFF2-40B4-BE49-F238E27FC236}">
                <a16:creationId xmlns:a16="http://schemas.microsoft.com/office/drawing/2014/main" id="{C2FECF3E-3C38-47F7-8702-EF8F31591C52}"/>
              </a:ext>
            </a:extLst>
          </p:cNvPr>
          <p:cNvSpPr/>
          <p:nvPr/>
        </p:nvSpPr>
        <p:spPr>
          <a:xfrm>
            <a:off x="3581019" y="424425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665717" y="2996538"/>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665717" y="2996538"/>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676792" y="3233830"/>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665717" y="3233830"/>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676792" y="3553511"/>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665717" y="4394110"/>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377078" y="3403654"/>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568617" y="5286864"/>
            <a:ext cx="1327608"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비율 </a:t>
            </a:r>
            <a:r>
              <a:rPr lang="en-US" altLang="ko-KR" sz="996">
                <a:solidFill>
                  <a:srgbClr val="000000"/>
                </a:solidFill>
                <a:latin typeface="+mj-ea"/>
                <a:ea typeface="+mj-ea"/>
              </a:rPr>
              <a:t>0.25</a:t>
            </a:r>
            <a:endParaRPr lang="ko-KR" altLang="en-US" sz="949">
              <a:solidFill>
                <a:srgbClr val="000000"/>
              </a:solidFill>
              <a:latin typeface="+mj-ea"/>
              <a:ea typeface="+mj-ea"/>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324584" y="4904749"/>
            <a:ext cx="1035861" cy="245580"/>
          </a:xfrm>
          <a:prstGeom prst="rect">
            <a:avLst/>
          </a:prstGeom>
          <a:noFill/>
        </p:spPr>
        <p:txBody>
          <a:bodyPr wrap="none" rtlCol="0">
            <a:spAutoFit/>
          </a:bodyPr>
          <a:lstStyle/>
          <a:p>
            <a:pPr lvl="0">
              <a:defRPr/>
            </a:pPr>
            <a:r>
              <a:rPr lang="en-US" altLang="ko-KR" sz="996">
                <a:solidFill>
                  <a:srgbClr val="000000"/>
                </a:solidFill>
                <a:latin typeface="+mj-ea"/>
                <a:ea typeface="+mj-ea"/>
              </a:rPr>
              <a:t>33% </a:t>
            </a:r>
            <a:r>
              <a:rPr lang="ko-KR" altLang="en-US" sz="996">
                <a:solidFill>
                  <a:srgbClr val="000000"/>
                </a:solidFill>
                <a:latin typeface="+mj-ea"/>
                <a:ea typeface="+mj-ea"/>
              </a:rPr>
              <a:t>출력 증가</a:t>
            </a:r>
            <a:endParaRPr lang="ko-KR" altLang="en-US" sz="949">
              <a:solidFill>
                <a:srgbClr val="000000"/>
              </a:solidFill>
              <a:latin typeface="+mj-ea"/>
              <a:ea typeface="+mj-ea"/>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32572" y="4316200"/>
            <a:ext cx="117211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a:t>
            </a:r>
            <a:r>
              <a:rPr lang="ko-KR" altLang="en-US" sz="996" err="1">
                <a:solidFill>
                  <a:srgbClr val="000000"/>
                </a:solidFill>
                <a:latin typeface="+mj-ea"/>
                <a:ea typeface="+mj-ea"/>
              </a:rPr>
              <a:t>아웃된</a:t>
            </a:r>
            <a:r>
              <a:rPr lang="ko-KR" altLang="en-US" sz="996">
                <a:solidFill>
                  <a:srgbClr val="000000"/>
                </a:solidFill>
                <a:latin typeface="+mj-ea"/>
                <a:ea typeface="+mj-ea"/>
              </a:rPr>
              <a:t> 뉴런</a:t>
            </a:r>
            <a:endParaRPr lang="ko-KR" altLang="en-US" sz="949">
              <a:solidFill>
                <a:srgbClr val="000000"/>
              </a:solidFill>
              <a:latin typeface="+mj-ea"/>
              <a:ea typeface="+mj-ea"/>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04688" y="4216449"/>
            <a:ext cx="5207" cy="22254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567618" y="2833498"/>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567618" y="394744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6782634" y="365015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5867332" y="2983355"/>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5878408" y="3540327"/>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129374" y="2471132"/>
            <a:ext cx="1352513" cy="253018"/>
          </a:xfrm>
          <a:prstGeom prst="rect">
            <a:avLst/>
          </a:prstGeom>
          <a:noFill/>
        </p:spPr>
        <p:txBody>
          <a:bodyPr wrap="square" rtlCol="0">
            <a:spAutoFit/>
          </a:bodyPr>
          <a:lstStyle/>
          <a:p>
            <a:pPr algn="l"/>
            <a:r>
              <a:rPr lang="ko-KR" altLang="en-US" sz="1044">
                <a:latin typeface="+mj-ea"/>
                <a:ea typeface="+mj-ea"/>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567618" y="4504417"/>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5867332" y="3800008"/>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6782634" y="3070789"/>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6782634" y="423107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5867332" y="2983355"/>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5867332" y="2983355"/>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5878408" y="3220647"/>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5867332" y="3220647"/>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5878408" y="3540328"/>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5867332" y="4380927"/>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578693" y="339047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5770233" y="5273681"/>
            <a:ext cx="104387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없음</a:t>
            </a:r>
            <a:endParaRPr lang="ko-KR" altLang="en-US" sz="949">
              <a:solidFill>
                <a:srgbClr val="000000"/>
              </a:solidFill>
              <a:latin typeface="+mj-ea"/>
              <a:ea typeface="+mj-ea"/>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5867332" y="3220647"/>
            <a:ext cx="915302" cy="8766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5867332" y="3800008"/>
            <a:ext cx="915302" cy="29729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5867332" y="4097301"/>
            <a:ext cx="915302" cy="28362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D71153C9-3FA6-41F4-BFAC-7CE44703CDFF}"/>
              </a:ext>
            </a:extLst>
          </p:cNvPr>
          <p:cNvSpPr>
            <a:spLocks noGrp="1"/>
          </p:cNvSpPr>
          <p:nvPr>
            <p:ph type="body" sz="quarter" idx="19"/>
          </p:nvPr>
        </p:nvSpPr>
        <p:spPr/>
        <p:txBody>
          <a:bodyPr/>
          <a:lstStyle/>
          <a:p>
            <a:r>
              <a:rPr lang="ko-KR" altLang="en-US"/>
              <a:t>케라스를 이용한 구현</a:t>
            </a:r>
          </a:p>
        </p:txBody>
      </p:sp>
      <p:sp>
        <p:nvSpPr>
          <p:cNvPr id="51" name="텍스트 개체 틀 4">
            <a:extLst>
              <a:ext uri="{FF2B5EF4-FFF2-40B4-BE49-F238E27FC236}">
                <a16:creationId xmlns:a16="http://schemas.microsoft.com/office/drawing/2014/main" id="{9337DFDF-292C-4C88-8A78-AF4B4AA208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6017537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24026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1. </a:t>
            </a:r>
            <a:r>
              <a:rPr lang="ko-KR" altLang="en-US" sz="1328" err="1">
                <a:solidFill>
                  <a:srgbClr val="000000"/>
                </a:solidFill>
                <a:latin typeface="+mj-ea"/>
                <a:ea typeface="+mj-ea"/>
              </a:rPr>
              <a:t>케라스로</a:t>
            </a:r>
            <a:r>
              <a:rPr lang="ko-KR" altLang="en-US" sz="1328">
                <a:solidFill>
                  <a:srgbClr val="000000"/>
                </a:solidFill>
                <a:latin typeface="+mj-ea"/>
                <a:ea typeface="+mj-ea"/>
              </a:rPr>
              <a:t> 만든 </a:t>
            </a:r>
            <a:r>
              <a:rPr lang="ko-KR" altLang="en-US" sz="1328" err="1">
                <a:solidFill>
                  <a:srgbClr val="000000"/>
                </a:solidFill>
                <a:latin typeface="+mj-ea"/>
                <a:ea typeface="+mj-ea"/>
              </a:rPr>
              <a:t>합성곱</a:t>
            </a:r>
            <a:r>
              <a:rPr lang="ko-KR" altLang="en-US" sz="1328">
                <a:solidFill>
                  <a:srgbClr val="000000"/>
                </a:solidFill>
                <a:latin typeface="+mj-ea"/>
                <a:ea typeface="+mj-ea"/>
              </a:rPr>
              <a:t> 신경망에 </a:t>
            </a:r>
            <a:r>
              <a:rPr lang="ko-KR" altLang="en-US" sz="1328" err="1">
                <a:solidFill>
                  <a:srgbClr val="000000"/>
                </a:solidFill>
                <a:latin typeface="+mj-ea"/>
                <a:ea typeface="+mj-ea"/>
              </a:rPr>
              <a:t>드롭아웃</a:t>
            </a:r>
            <a:r>
              <a:rPr lang="ko-KR" altLang="en-US" sz="1328">
                <a:solidFill>
                  <a:srgbClr val="000000"/>
                </a:solidFill>
                <a:latin typeface="+mj-ea"/>
                <a:ea typeface="+mj-ea"/>
              </a:rPr>
              <a:t> 적용하기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Dropout</a:t>
            </a:r>
          </a:p>
          <a:p>
            <a:endParaRPr lang="en-US" altLang="ko-KR" sz="1139">
              <a:latin typeface="Consolas" panose="020B0609020204030204" pitchFamily="49" charset="0"/>
            </a:endParaRPr>
          </a:p>
          <a:p>
            <a:r>
              <a:rPr lang="en-US" altLang="ko-KR" sz="1139">
                <a:latin typeface="Consolas" panose="020B0609020204030204" pitchFamily="49" charset="0"/>
              </a:rPr>
              <a:t>conv2 = </a:t>
            </a:r>
            <a:r>
              <a:rPr lang="en-US" altLang="ko-KR" sz="1139" err="1">
                <a:latin typeface="Consolas" panose="020B0609020204030204" pitchFamily="49" charset="0"/>
              </a:rPr>
              <a:t>tf.keras.Sequential</a:t>
            </a:r>
            <a:r>
              <a:rPr lang="en-US" altLang="ko-KR" sz="1139">
                <a:latin typeface="Consolas" panose="020B0609020204030204" pitchFamily="49" charset="0"/>
              </a:rPr>
              <a:t>()</a:t>
            </a:r>
          </a:p>
          <a:p>
            <a:r>
              <a:rPr lang="en-US" altLang="ko-KR" sz="1139">
                <a:latin typeface="Consolas" panose="020B0609020204030204" pitchFamily="49" charset="0"/>
              </a:rPr>
              <a:t>conv2.add(Conv2D(10, (3, 3), activation='</a:t>
            </a:r>
            <a:r>
              <a:rPr lang="en-US" altLang="ko-KR" sz="1139" err="1">
                <a:latin typeface="Consolas" panose="020B0609020204030204" pitchFamily="49" charset="0"/>
              </a:rPr>
              <a:t>relu</a:t>
            </a:r>
            <a:r>
              <a:rPr lang="en-US" altLang="ko-KR" sz="1139">
                <a:latin typeface="Consolas" panose="020B0609020204030204" pitchFamily="49" charset="0"/>
              </a:rPr>
              <a:t>', padding='same', </a:t>
            </a:r>
            <a:r>
              <a:rPr lang="en-US" altLang="ko-KR" sz="1139" err="1">
                <a:latin typeface="Consolas" panose="020B0609020204030204" pitchFamily="49" charset="0"/>
              </a:rPr>
              <a:t>input_shape</a:t>
            </a:r>
            <a:r>
              <a:rPr lang="en-US" altLang="ko-KR" sz="1139">
                <a:latin typeface="Consolas" panose="020B0609020204030204" pitchFamily="49" charset="0"/>
              </a:rPr>
              <a:t>=(28, 28, 1)))</a:t>
            </a:r>
          </a:p>
          <a:p>
            <a:r>
              <a:rPr lang="en-US" altLang="ko-KR" sz="1139">
                <a:latin typeface="Consolas" panose="020B0609020204030204" pitchFamily="49" charset="0"/>
              </a:rPr>
              <a:t>conv2.add(MaxPooling2D((2, 2)))</a:t>
            </a:r>
          </a:p>
          <a:p>
            <a:r>
              <a:rPr lang="en-US" altLang="ko-KR" sz="1139">
                <a:latin typeface="Consolas" panose="020B0609020204030204" pitchFamily="49" charset="0"/>
              </a:rPr>
              <a:t>conv2.add(Flatten())</a:t>
            </a:r>
          </a:p>
          <a:p>
            <a:r>
              <a:rPr lang="en-US" altLang="ko-KR" sz="1139">
                <a:latin typeface="Consolas" panose="020B0609020204030204" pitchFamily="49" charset="0"/>
              </a:rPr>
              <a:t>conv2.add(Dropout(0.5))</a:t>
            </a:r>
          </a:p>
          <a:p>
            <a:r>
              <a:rPr lang="en-US" altLang="ko-KR" sz="1139">
                <a:latin typeface="Consolas" panose="020B0609020204030204" pitchFamily="49" charset="0"/>
              </a:rPr>
              <a:t>conv2.add(Dense(100, activation='</a:t>
            </a:r>
            <a:r>
              <a:rPr lang="en-US" altLang="ko-KR" sz="1139" err="1">
                <a:latin typeface="Consolas" panose="020B0609020204030204" pitchFamily="49" charset="0"/>
              </a:rPr>
              <a:t>relu</a:t>
            </a:r>
            <a:r>
              <a:rPr lang="en-US" altLang="ko-KR" sz="1139">
                <a:latin typeface="Consolas" panose="020B0609020204030204" pitchFamily="49" charset="0"/>
              </a:rPr>
              <a:t>'))</a:t>
            </a:r>
          </a:p>
          <a:p>
            <a:r>
              <a:rPr lang="en-US" altLang="ko-KR" sz="1139">
                <a:latin typeface="Consolas" panose="020B0609020204030204" pitchFamily="49" charset="0"/>
              </a:rPr>
              <a:t>conv2.add(Dense(10, activation='</a:t>
            </a:r>
            <a:r>
              <a:rPr lang="en-US" altLang="ko-KR" sz="1139" err="1">
                <a:latin typeface="Consolas" panose="020B0609020204030204" pitchFamily="49" charset="0"/>
              </a:rPr>
              <a:t>softmax</a:t>
            </a:r>
            <a:r>
              <a:rPr lang="en-US" altLang="ko-KR" sz="1139">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03852" y="3976764"/>
            <a:ext cx="1963999"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2. </a:t>
            </a:r>
            <a:r>
              <a:rPr lang="ko-KR" altLang="en-US" sz="1328" err="1">
                <a:solidFill>
                  <a:srgbClr val="000000"/>
                </a:solidFill>
                <a:latin typeface="+mj-ea"/>
                <a:ea typeface="+mj-ea"/>
              </a:rPr>
              <a:t>드롭아웃층</a:t>
            </a:r>
            <a:r>
              <a:rPr lang="ko-KR" altLang="en-US" sz="1328">
                <a:solidFill>
                  <a:srgbClr val="000000"/>
                </a:solidFill>
                <a:latin typeface="+mj-ea"/>
                <a:ea typeface="+mj-ea"/>
              </a:rPr>
              <a:t> 확인하기</a:t>
            </a:r>
            <a:endParaRPr kumimoji="1" lang="ko-KR" altLang="en-US" sz="1328">
              <a:solidFill>
                <a:srgbClr val="000000"/>
              </a:solidFill>
              <a:latin typeface="+mj-ea"/>
              <a:ea typeface="+mj-ea"/>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190059" y="4302000"/>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03853" y="4758484"/>
            <a:ext cx="1055097"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3. </a:t>
            </a:r>
            <a:r>
              <a:rPr lang="ko-KR" altLang="en-US" sz="1328">
                <a:solidFill>
                  <a:srgbClr val="000000"/>
                </a:solidFill>
                <a:latin typeface="+mj-ea"/>
                <a:ea typeface="+mj-ea"/>
              </a:rPr>
              <a:t>훈련하기</a:t>
            </a:r>
            <a:endParaRPr kumimoji="1" lang="ko-KR" altLang="en-US" sz="1328">
              <a:solidFill>
                <a:srgbClr val="000000"/>
              </a:solidFill>
              <a:latin typeface="+mj-ea"/>
              <a:ea typeface="+mj-ea"/>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190059" y="5083721"/>
            <a:ext cx="8180678" cy="793551"/>
          </a:xfrm>
          <a:prstGeom prst="rect">
            <a:avLst/>
          </a:prstGeom>
          <a:solidFill>
            <a:srgbClr val="E2E2F6"/>
          </a:solidFill>
        </p:spPr>
        <p:txBody>
          <a:bodyPr wrap="square">
            <a:spAutoFit/>
          </a:bodyPr>
          <a:lstStyle/>
          <a:p>
            <a:r>
              <a:rPr lang="en-US" altLang="ko-KR" sz="1139">
                <a:latin typeface="Consolas" panose="020B0609020204030204" pitchFamily="49" charset="0"/>
              </a:rPr>
              <a:t>conv2.compile(optimizer='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categorical_crossentropy</a:t>
            </a:r>
            <a:r>
              <a:rPr lang="en-US" altLang="ko-KR" sz="1139">
                <a:latin typeface="Consolas" panose="020B0609020204030204" pitchFamily="49" charset="0"/>
              </a:rPr>
              <a:t>',</a:t>
            </a:r>
          </a:p>
          <a:p>
            <a:r>
              <a:rPr lang="en-US" altLang="ko-KR" sz="1139">
                <a:latin typeface="Consolas" panose="020B0609020204030204" pitchFamily="49" charset="0"/>
              </a:rPr>
              <a:t>              metrics=['accuracy'])</a:t>
            </a:r>
          </a:p>
          <a:p>
            <a:r>
              <a:rPr lang="en-US" altLang="ko-KR" sz="1139">
                <a:latin typeface="Consolas" panose="020B0609020204030204" pitchFamily="49" charset="0"/>
              </a:rPr>
              <a:t>history = conv2.fit(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epochs=20,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12DCD7B8-861C-4E93-984D-06DCB918AF58}"/>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C99B8743-82C9-4826-99F4-B821FB8E38C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69115417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316144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4. </a:t>
            </a:r>
            <a:r>
              <a:rPr lang="ko-KR" altLang="en-US" sz="1328">
                <a:solidFill>
                  <a:srgbClr val="000000"/>
                </a:solidFill>
                <a:latin typeface="+mj-ea"/>
                <a:ea typeface="+mj-ea"/>
              </a:rPr>
              <a:t>손실 그래프와 정확도 그래프 그리기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190059" y="4507930"/>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('accuracy')</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train_accuracy</a:t>
            </a:r>
            <a:r>
              <a:rPr lang="en-US" altLang="ko-KR" sz="1139">
                <a:latin typeface="Consolas" panose="020B0609020204030204" pitchFamily="49" charset="0"/>
              </a:rPr>
              <a:t>', '</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4055562"/>
            <a:ext cx="3542483"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577049"/>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72023F4-2606-4C0E-B92B-2DB4D51D870C}"/>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ABBEE030-A499-42FA-A270-3AB90D77D50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6102902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046EF690-2083-4027-90C5-9F4B314C2C7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6. </a:t>
            </a:r>
            <a:r>
              <a:rPr lang="ko-KR" altLang="en-US" b="1">
                <a:latin typeface="+mj-ea"/>
                <a:ea typeface="+mj-ea"/>
              </a:rPr>
              <a:t>순환 신경망 이해</a:t>
            </a:r>
          </a:p>
        </p:txBody>
      </p:sp>
      <p:sp>
        <p:nvSpPr>
          <p:cNvPr id="9" name="텍스트 개체 틀 8">
            <a:extLst>
              <a:ext uri="{FF2B5EF4-FFF2-40B4-BE49-F238E27FC236}">
                <a16:creationId xmlns:a16="http://schemas.microsoft.com/office/drawing/2014/main" id="{8B34BA77-CE1A-4A42-9921-3134775826F7}"/>
              </a:ext>
            </a:extLst>
          </p:cNvPr>
          <p:cNvSpPr>
            <a:spLocks noGrp="1"/>
          </p:cNvSpPr>
          <p:nvPr>
            <p:ph type="body" sz="quarter" idx="13"/>
          </p:nvPr>
        </p:nvSpPr>
        <p:spPr>
          <a:xfrm>
            <a:off x="4883150" y="3899844"/>
            <a:ext cx="4464050" cy="1667123"/>
          </a:xfrm>
        </p:spPr>
        <p:txBody>
          <a:bodyPr/>
          <a:lstStyle/>
          <a:p>
            <a:pPr>
              <a:lnSpc>
                <a:spcPts val="1500"/>
              </a:lnSpc>
            </a:pPr>
            <a:r>
              <a:rPr lang="ko-KR" altLang="en-US" sz="1600" b="1">
                <a:latin typeface="+mj-ea"/>
                <a:ea typeface="+mj-ea"/>
              </a:rPr>
              <a:t>순환 신경망</a:t>
            </a:r>
            <a:endParaRPr lang="en-US" altLang="ko-KR" sz="1600" b="1">
              <a:latin typeface="+mj-ea"/>
              <a:ea typeface="+mj-ea"/>
            </a:endParaRPr>
          </a:p>
          <a:p>
            <a:pPr>
              <a:lnSpc>
                <a:spcPts val="1500"/>
              </a:lnSpc>
            </a:pPr>
            <a:r>
              <a:rPr lang="ko-KR" altLang="en-US" sz="1600" b="1">
                <a:latin typeface="+mj-ea"/>
                <a:ea typeface="+mj-ea"/>
              </a:rPr>
              <a:t>순환 신경망의 오차역전파</a:t>
            </a:r>
            <a:endParaRPr lang="en-US" altLang="ko-KR" sz="1600" b="1">
              <a:latin typeface="+mj-ea"/>
              <a:ea typeface="+mj-ea"/>
            </a:endParaRPr>
          </a:p>
          <a:p>
            <a:pPr>
              <a:lnSpc>
                <a:spcPts val="1500"/>
              </a:lnSpc>
            </a:pPr>
            <a:r>
              <a:rPr lang="ko-KR" altLang="en-US" sz="1600" b="1">
                <a:latin typeface="+mj-ea"/>
                <a:ea typeface="+mj-ea"/>
              </a:rPr>
              <a:t>순환 신경망 구현</a:t>
            </a:r>
            <a:endParaRPr lang="en-US" altLang="ko-KR" sz="1600" b="1">
              <a:latin typeface="+mj-ea"/>
              <a:ea typeface="+mj-ea"/>
            </a:endParaRPr>
          </a:p>
          <a:p>
            <a:pPr>
              <a:lnSpc>
                <a:spcPts val="1500"/>
              </a:lnSpc>
            </a:pPr>
            <a:r>
              <a:rPr lang="ko-KR" altLang="en-US" sz="1600" b="1">
                <a:latin typeface="+mj-ea"/>
                <a:ea typeface="+mj-ea"/>
              </a:rPr>
              <a:t>케라스를 이용한 순환 신경망 구현</a:t>
            </a:r>
            <a:endParaRPr lang="en-US" altLang="ko-KR" sz="1600" b="1">
              <a:latin typeface="+mj-ea"/>
              <a:ea typeface="+mj-ea"/>
            </a:endParaRPr>
          </a:p>
          <a:p>
            <a:pPr>
              <a:lnSpc>
                <a:spcPts val="1500"/>
              </a:lnSpc>
            </a:pPr>
            <a:r>
              <a:rPr lang="en-US" altLang="ko-KR" sz="1600" b="1">
                <a:latin typeface="+mj-ea"/>
                <a:ea typeface="+mj-ea"/>
              </a:rPr>
              <a:t>LSTM </a:t>
            </a:r>
            <a:r>
              <a:rPr lang="ko-KR" altLang="en-US" sz="1600" b="1">
                <a:latin typeface="+mj-ea"/>
                <a:ea typeface="+mj-ea"/>
              </a:rPr>
              <a:t>신경망</a:t>
            </a:r>
            <a:endParaRPr lang="en-US" altLang="ko-KR" sz="1600" b="1">
              <a:latin typeface="+mj-ea"/>
              <a:ea typeface="+mj-ea"/>
            </a:endParaRPr>
          </a:p>
          <a:p>
            <a:pPr>
              <a:lnSpc>
                <a:spcPts val="1500"/>
              </a:lnSpc>
            </a:pPr>
            <a:r>
              <a:rPr lang="ko-KR" altLang="en-US" sz="1600" b="1">
                <a:latin typeface="+mj-ea"/>
                <a:ea typeface="+mj-ea"/>
              </a:rPr>
              <a:t>케라스를 이용한 </a:t>
            </a:r>
            <a:r>
              <a:rPr lang="en-US" altLang="ko-KR" sz="1600" b="1">
                <a:latin typeface="+mj-ea"/>
                <a:ea typeface="+mj-ea"/>
              </a:rPr>
              <a:t>LSTM </a:t>
            </a:r>
            <a:r>
              <a:rPr lang="ko-KR" altLang="en-US" sz="1600" b="1">
                <a:latin typeface="+mj-ea"/>
                <a:ea typeface="+mj-ea"/>
              </a:rPr>
              <a:t>신경망 구현</a:t>
            </a:r>
          </a:p>
        </p:txBody>
      </p:sp>
    </p:spTree>
    <p:extLst>
      <p:ext uri="{BB962C8B-B14F-4D97-AF65-F5344CB8AC3E}">
        <p14:creationId xmlns:p14="http://schemas.microsoft.com/office/powerpoint/2010/main" val="358084468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865A59-996B-422A-9F1B-9C8D6DCD8E02}"/>
              </a:ext>
            </a:extLst>
          </p:cNvPr>
          <p:cNvSpPr txBox="1"/>
          <p:nvPr/>
        </p:nvSpPr>
        <p:spPr>
          <a:xfrm>
            <a:off x="468881" y="1016732"/>
            <a:ext cx="8945409" cy="5463932"/>
          </a:xfrm>
          <a:prstGeom prst="rect">
            <a:avLst/>
          </a:prstGeom>
          <a:noFill/>
        </p:spPr>
        <p:txBody>
          <a:bodyPr wrap="squar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순차 데이터 소개</a:t>
            </a:r>
            <a:endParaRPr kumimoji="1" lang="en-US" altLang="ko-KR" b="1">
              <a:solidFill>
                <a:srgbClr val="000000"/>
              </a:solidFill>
              <a:latin typeface="+mj-ea"/>
              <a:ea typeface="+mj-ea"/>
            </a:endParaRP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우리가 다루는 데이터 중에는 독립적이지 않고 샘플이 서로 연관되어 있는 경우가 많다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예</a:t>
            </a:r>
            <a:r>
              <a:rPr lang="en-US" altLang="ko-KR" sz="1328" b="1">
                <a:solidFill>
                  <a:srgbClr val="000000"/>
                </a:solidFill>
                <a:latin typeface="+mj-ea"/>
                <a:ea typeface="+mj-ea"/>
              </a:rPr>
              <a:t>) </a:t>
            </a:r>
            <a:r>
              <a:rPr lang="ko-KR" altLang="en-US" sz="1328" b="1">
                <a:solidFill>
                  <a:srgbClr val="000000"/>
                </a:solidFill>
                <a:latin typeface="+mj-ea"/>
                <a:ea typeface="+mj-ea"/>
              </a:rPr>
              <a:t>날씨 </a:t>
            </a:r>
            <a:r>
              <a:rPr lang="en-US" altLang="ko-KR" sz="1328" b="1">
                <a:solidFill>
                  <a:srgbClr val="000000"/>
                </a:solidFill>
                <a:latin typeface="+mj-ea"/>
                <a:ea typeface="+mj-ea"/>
              </a:rPr>
              <a:t>-&gt; </a:t>
            </a:r>
            <a:r>
              <a:rPr lang="ko-KR" altLang="en-US" sz="1328" b="1">
                <a:solidFill>
                  <a:srgbClr val="000000"/>
                </a:solidFill>
                <a:latin typeface="+mj-ea"/>
                <a:ea typeface="+mj-ea"/>
              </a:rPr>
              <a:t>오후 </a:t>
            </a:r>
            <a:r>
              <a:rPr lang="en-US" altLang="ko-KR" sz="1328" b="1">
                <a:solidFill>
                  <a:srgbClr val="000000"/>
                </a:solidFill>
                <a:latin typeface="+mj-ea"/>
                <a:ea typeface="+mj-ea"/>
              </a:rPr>
              <a:t>3</a:t>
            </a:r>
            <a:r>
              <a:rPr lang="ko-KR" altLang="en-US" sz="1328" b="1">
                <a:solidFill>
                  <a:srgbClr val="000000"/>
                </a:solidFill>
                <a:latin typeface="+mj-ea"/>
                <a:ea typeface="+mj-ea"/>
              </a:rPr>
              <a:t>시의 온도를 알고 있다면 </a:t>
            </a:r>
            <a:r>
              <a:rPr lang="en-US" altLang="ko-KR" sz="1328" b="1">
                <a:solidFill>
                  <a:srgbClr val="000000"/>
                </a:solidFill>
                <a:latin typeface="+mj-ea"/>
                <a:ea typeface="+mj-ea"/>
              </a:rPr>
              <a:t>1</a:t>
            </a:r>
            <a:r>
              <a:rPr lang="ko-KR" altLang="en-US" sz="1328" b="1">
                <a:solidFill>
                  <a:srgbClr val="000000"/>
                </a:solidFill>
                <a:latin typeface="+mj-ea"/>
                <a:ea typeface="+mj-ea"/>
              </a:rPr>
              <a:t>시간 후의 온도를 비슷하게 예상할 수 있다</a:t>
            </a: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즉</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온도를 매시간 측정하여 데이터 세트를 만들었다면 각 시간의 온도는 이전 시간의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온도와 깊은 연관이 있다</a:t>
            </a:r>
            <a:r>
              <a:rPr kumimoji="1" lang="en-US" altLang="ko-KR" sz="1328" b="1">
                <a:solidFill>
                  <a:srgbClr val="000000"/>
                </a:solidFill>
                <a:latin typeface="+mj-ea"/>
                <a:ea typeface="+mj-ea"/>
              </a:rPr>
              <a:t>.</a:t>
            </a:r>
          </a:p>
          <a:p>
            <a:pPr defTabSz="867583" fontAlgn="base" latinLnBrk="1">
              <a:spcBef>
                <a:spcPct val="0"/>
              </a:spcBef>
              <a:spcAft>
                <a:spcPct val="0"/>
              </a:spcAft>
              <a:defRPr/>
            </a:pP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이렇게 일정 시간 간격으로 배치된 데이터를 시계열</a:t>
            </a:r>
            <a:r>
              <a:rPr kumimoji="1" lang="en-US" altLang="ko-KR" sz="1328" b="1">
                <a:solidFill>
                  <a:srgbClr val="000000"/>
                </a:solidFill>
                <a:latin typeface="+mj-ea"/>
                <a:ea typeface="+mj-ea"/>
              </a:rPr>
              <a:t>( time series ) </a:t>
            </a:r>
            <a:r>
              <a:rPr kumimoji="1" lang="ko-KR" altLang="en-US" sz="1328" b="1">
                <a:solidFill>
                  <a:srgbClr val="000000"/>
                </a:solidFill>
                <a:latin typeface="+mj-ea"/>
                <a:ea typeface="+mj-ea"/>
              </a:rPr>
              <a:t>데이터라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 </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시계열 데이터를 포함하여 샘플에 순서가 있는 데이터를 일반적으로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a:t>
            </a:r>
            <a:r>
              <a:rPr kumimoji="1" lang="en-US" altLang="ko-KR" sz="1328" b="1">
                <a:solidFill>
                  <a:srgbClr val="000000"/>
                </a:solidFill>
                <a:latin typeface="+mj-ea"/>
                <a:ea typeface="+mj-ea"/>
              </a:rPr>
              <a:t>( sequential data)</a:t>
            </a:r>
            <a:r>
              <a:rPr kumimoji="1" lang="ko-KR" altLang="en-US" sz="1328" b="1">
                <a:solidFill>
                  <a:srgbClr val="000000"/>
                </a:solidFill>
                <a:latin typeface="+mj-ea"/>
                <a:ea typeface="+mj-ea"/>
              </a:rPr>
              <a:t>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텍스트 </a:t>
            </a:r>
            <a:r>
              <a:rPr kumimoji="1" lang="en-US" altLang="ko-KR" sz="1328" b="1">
                <a:solidFill>
                  <a:srgbClr val="000000"/>
                </a:solidFill>
                <a:latin typeface="+mj-ea"/>
                <a:ea typeface="+mj-ea"/>
              </a:rPr>
              <a:t>: </a:t>
            </a:r>
          </a:p>
          <a:p>
            <a:pPr defTabSz="867583" fontAlgn="base" latinLnBrk="1">
              <a:spcBef>
                <a:spcPct val="0"/>
              </a:spcBef>
              <a:spcAft>
                <a:spcPct val="0"/>
              </a:spcAft>
              <a:defRPr/>
            </a:pPr>
            <a:r>
              <a:rPr lang="en-US" altLang="ko-KR" sz="1328" b="1">
                <a:solidFill>
                  <a:srgbClr val="000000"/>
                </a:solidFill>
                <a:latin typeface="+mj-ea"/>
                <a:ea typeface="+mj-ea"/>
              </a:rPr>
              <a:t>             - </a:t>
            </a:r>
            <a:r>
              <a:rPr kumimoji="1" lang="ko-KR" altLang="en-US" sz="1328" b="1">
                <a:solidFill>
                  <a:srgbClr val="000000"/>
                </a:solidFill>
                <a:latin typeface="+mj-ea"/>
                <a:ea typeface="+mj-ea"/>
              </a:rPr>
              <a:t>대표적인 순차 데이터</a:t>
            </a: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 </a:t>
            </a:r>
            <a:r>
              <a:rPr lang="ko-KR" altLang="en-US" sz="1328" b="1">
                <a:solidFill>
                  <a:srgbClr val="000000"/>
                </a:solidFill>
                <a:latin typeface="+mj-ea"/>
                <a:ea typeface="+mj-ea"/>
              </a:rPr>
              <a:t>글을 구성하는 글자와 단어들의 순서가 맞아야 의미가 제대로 전달되기 때문</a:t>
            </a: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모델에서 순차 데이터를 처리하는 각 단계를 타임 스텝</a:t>
            </a:r>
            <a:r>
              <a:rPr kumimoji="1" lang="en-US" altLang="ko-KR" sz="1328" b="1">
                <a:solidFill>
                  <a:srgbClr val="000000"/>
                </a:solidFill>
                <a:latin typeface="+mj-ea"/>
                <a:ea typeface="+mj-ea"/>
              </a:rPr>
              <a:t>(time step)</a:t>
            </a:r>
            <a:r>
              <a:rPr kumimoji="1" lang="ko-KR" altLang="en-US" sz="1328" b="1">
                <a:solidFill>
                  <a:srgbClr val="000000"/>
                </a:solidFill>
                <a:latin typeface="+mj-ea"/>
                <a:ea typeface="+mj-ea"/>
              </a:rPr>
              <a:t>이라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Hello Deep Learning</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다음은 </a:t>
            </a:r>
            <a:r>
              <a:rPr kumimoji="1" lang="en-US" altLang="ko-KR" sz="1328" b="1">
                <a:solidFill>
                  <a:srgbClr val="000000"/>
                </a:solidFill>
                <a:latin typeface="+mj-ea"/>
                <a:ea typeface="+mj-ea"/>
              </a:rPr>
              <a:t>3</a:t>
            </a:r>
            <a:r>
              <a:rPr kumimoji="1" lang="ko-KR" altLang="en-US" sz="1328" b="1">
                <a:solidFill>
                  <a:srgbClr val="000000"/>
                </a:solidFill>
                <a:latin typeface="+mj-ea"/>
                <a:ea typeface="+mj-ea"/>
              </a:rPr>
              <a:t>개의 단어로 이루어진 순차 데이터이다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데이터의 처리 단위가 단어라면 총 타임 스텝은 </a:t>
            </a:r>
            <a:r>
              <a:rPr lang="en-US" altLang="ko-KR" sz="1328" b="1">
                <a:solidFill>
                  <a:srgbClr val="000000"/>
                </a:solidFill>
                <a:latin typeface="+mj-ea"/>
                <a:ea typeface="+mj-ea"/>
              </a:rPr>
              <a:t>3</a:t>
            </a:r>
            <a:r>
              <a:rPr lang="ko-KR" altLang="en-US" sz="1328" b="1">
                <a:solidFill>
                  <a:srgbClr val="000000"/>
                </a:solidFill>
                <a:latin typeface="+mj-ea"/>
                <a:ea typeface="+mj-ea"/>
              </a:rPr>
              <a:t>이다</a:t>
            </a:r>
            <a:r>
              <a:rPr lang="en-US" altLang="ko-KR" sz="1328" b="1">
                <a:solidFill>
                  <a:srgbClr val="000000"/>
                </a:solidFill>
                <a:latin typeface="+mj-ea"/>
                <a:ea typeface="+mj-ea"/>
              </a:rPr>
              <a:t>. </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단어가 순서를 바꾸어 나열될 경우의 수는 </a:t>
            </a:r>
            <a:r>
              <a:rPr lang="en-US" altLang="ko-KR" sz="1328" b="1">
                <a:solidFill>
                  <a:srgbClr val="000000"/>
                </a:solidFill>
                <a:latin typeface="+mj-ea"/>
                <a:ea typeface="+mj-ea"/>
              </a:rPr>
              <a:t>3! </a:t>
            </a:r>
            <a:r>
              <a:rPr lang="ko-KR" altLang="en-US" sz="1328" b="1">
                <a:solidFill>
                  <a:srgbClr val="000000"/>
                </a:solidFill>
                <a:latin typeface="+mj-ea"/>
                <a:ea typeface="+mj-ea"/>
              </a:rPr>
              <a:t>인 </a:t>
            </a:r>
            <a:r>
              <a:rPr lang="en-US" altLang="ko-KR" sz="1328" b="1">
                <a:solidFill>
                  <a:srgbClr val="000000"/>
                </a:solidFill>
                <a:latin typeface="+mj-ea"/>
                <a:ea typeface="+mj-ea"/>
              </a:rPr>
              <a:t>6</a:t>
            </a:r>
            <a:r>
              <a:rPr lang="ko-KR" altLang="en-US" sz="1328" b="1">
                <a:solidFill>
                  <a:srgbClr val="000000"/>
                </a:solidFill>
                <a:latin typeface="+mj-ea"/>
                <a:ea typeface="+mj-ea"/>
              </a:rPr>
              <a:t>이다</a:t>
            </a:r>
            <a:r>
              <a:rPr lang="en-US" altLang="ko-KR" sz="1328" b="1">
                <a:solidFill>
                  <a:srgbClr val="000000"/>
                </a:solidFill>
                <a:latin typeface="+mj-ea"/>
                <a:ea typeface="+mj-ea"/>
              </a:rPr>
              <a:t>.</a:t>
            </a:r>
            <a:endParaRPr kumimoji="1" lang="en-US" altLang="ko-KR" sz="1328" b="1">
              <a:solidFill>
                <a:srgbClr val="000000"/>
              </a:solidFill>
              <a:latin typeface="+mj-ea"/>
              <a:ea typeface="+mj-ea"/>
            </a:endParaRPr>
          </a:p>
          <a:p>
            <a:pPr defTabSz="867583" fontAlgn="base" latinLnBrk="1">
              <a:spcBef>
                <a:spcPct val="0"/>
              </a:spcBef>
              <a:spcAft>
                <a:spcPct val="0"/>
              </a:spcAft>
              <a:defRPr/>
            </a:pPr>
            <a:endParaRPr kumimoji="1" lang="en-US" altLang="ko-KR" sz="1328" b="1">
              <a:solidFill>
                <a:srgbClr val="000000"/>
              </a:solidFill>
              <a:latin typeface="+mj-ea"/>
              <a:ea typeface="+mj-ea"/>
            </a:endParaRPr>
          </a:p>
        </p:txBody>
      </p:sp>
      <p:sp>
        <p:nvSpPr>
          <p:cNvPr id="2" name="텍스트 개체 틀 1">
            <a:extLst>
              <a:ext uri="{FF2B5EF4-FFF2-40B4-BE49-F238E27FC236}">
                <a16:creationId xmlns:a16="http://schemas.microsoft.com/office/drawing/2014/main" id="{F689DE1B-59D3-4B9B-B756-D9DC655E70F3}"/>
              </a:ext>
            </a:extLst>
          </p:cNvPr>
          <p:cNvSpPr>
            <a:spLocks noGrp="1"/>
          </p:cNvSpPr>
          <p:nvPr>
            <p:ph type="body" sz="quarter" idx="19"/>
          </p:nvPr>
        </p:nvSpPr>
        <p:spPr/>
        <p:txBody>
          <a:bodyPr/>
          <a:lstStyle/>
          <a:p>
            <a:r>
              <a:rPr lang="ko-KR" altLang="en-US"/>
              <a:t>순차 데이터</a:t>
            </a:r>
          </a:p>
        </p:txBody>
      </p:sp>
      <p:sp>
        <p:nvSpPr>
          <p:cNvPr id="3" name="텍스트 개체 틀 2">
            <a:extLst>
              <a:ext uri="{FF2B5EF4-FFF2-40B4-BE49-F238E27FC236}">
                <a16:creationId xmlns:a16="http://schemas.microsoft.com/office/drawing/2014/main" id="{90EE6CE0-7790-4F8E-8111-81EE792DE29D}"/>
              </a:ext>
            </a:extLst>
          </p:cNvPr>
          <p:cNvSpPr>
            <a:spLocks noGrp="1"/>
          </p:cNvSpPr>
          <p:nvPr>
            <p:ph type="body" sz="quarter" idx="20"/>
          </p:nvPr>
        </p:nvSpPr>
        <p:spPr>
          <a:xfrm>
            <a:off x="6330950" y="266849"/>
            <a:ext cx="3302000" cy="221599"/>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8472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172580" y="1338363"/>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단순함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특성 공학이 필요하지 않아 복잡하고 불안정한 많은 엔지니어링 과정을 엔드</a:t>
            </a:r>
            <a:r>
              <a:rPr lang="en-US" altLang="ko-KR" sz="1898" b="1">
                <a:latin typeface="+mj-ea"/>
                <a:ea typeface="+mj-ea"/>
              </a:rPr>
              <a:t>-</a:t>
            </a:r>
            <a:r>
              <a:rPr lang="ko-KR" altLang="en-US" sz="1898" b="1">
                <a:latin typeface="+mj-ea"/>
                <a:ea typeface="+mj-ea"/>
              </a:rPr>
              <a:t>투</a:t>
            </a:r>
            <a:r>
              <a:rPr lang="en-US" altLang="ko-KR" sz="1898" b="1">
                <a:latin typeface="+mj-ea"/>
                <a:ea typeface="+mj-ea"/>
              </a:rPr>
              <a:t>-</a:t>
            </a:r>
            <a:r>
              <a:rPr lang="ko-KR" altLang="en-US" sz="1898" b="1">
                <a:latin typeface="+mj-ea"/>
                <a:ea typeface="+mj-ea"/>
              </a:rPr>
              <a:t>엔드로 훈련시킬 수 있는 모델로 바꾸어 준다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확장성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a:t>
            </a:r>
            <a:r>
              <a:rPr lang="en-US" altLang="ko-KR" sz="1898" b="1">
                <a:latin typeface="+mj-ea"/>
                <a:ea typeface="+mj-ea"/>
              </a:rPr>
              <a:t>GPU </a:t>
            </a:r>
            <a:r>
              <a:rPr lang="ko-KR" altLang="en-US" sz="1898" b="1">
                <a:latin typeface="+mj-ea"/>
                <a:ea typeface="+mj-ea"/>
              </a:rPr>
              <a:t>또는 </a:t>
            </a:r>
            <a:r>
              <a:rPr lang="en-US" altLang="ko-KR" sz="1898" b="1">
                <a:latin typeface="+mj-ea"/>
                <a:ea typeface="+mj-ea"/>
              </a:rPr>
              <a:t>TPU </a:t>
            </a:r>
            <a:r>
              <a:rPr lang="ko-KR" altLang="en-US" sz="1898" b="1">
                <a:latin typeface="+mj-ea"/>
                <a:ea typeface="+mj-ea"/>
              </a:rPr>
              <a:t>에서 쉽게 </a:t>
            </a:r>
            <a:r>
              <a:rPr lang="ko-KR" altLang="en-US" sz="1898" b="1" err="1">
                <a:latin typeface="+mj-ea"/>
                <a:ea typeface="+mj-ea"/>
              </a:rPr>
              <a:t>병렬화할</a:t>
            </a:r>
            <a:r>
              <a:rPr lang="ko-KR" altLang="en-US" sz="1898" b="1">
                <a:latin typeface="+mj-ea"/>
                <a:ea typeface="+mj-ea"/>
              </a:rPr>
              <a:t> 수 있기 때문에 무어의 법칙 혜택을 크게 볼 수 이다</a:t>
            </a:r>
            <a:r>
              <a:rPr lang="en-US" altLang="ko-KR" sz="1898" b="1">
                <a:latin typeface="+mj-ea"/>
                <a:ea typeface="+mj-ea"/>
              </a:rPr>
              <a:t>. </a:t>
            </a:r>
            <a:r>
              <a:rPr lang="ko-KR" altLang="en-US" sz="1898" b="1">
                <a:latin typeface="+mj-ea"/>
                <a:ea typeface="+mj-ea"/>
              </a:rPr>
              <a:t>또한 딥러닝 모델은 작은 배치 데이터에서 반복적으로 훈련되기 때문에 어떤 크기의 데이터셋에서도 훈련될 수 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다용도와 재사용성 </a:t>
            </a:r>
            <a:r>
              <a:rPr lang="en-US" altLang="ko-KR" sz="1898" b="1">
                <a:latin typeface="+mj-ea"/>
                <a:ea typeface="+mj-ea"/>
              </a:rPr>
              <a:t>: </a:t>
            </a:r>
            <a:r>
              <a:rPr lang="ko-KR" altLang="en-US" sz="1898" b="1">
                <a:latin typeface="+mj-ea"/>
                <a:ea typeface="+mj-ea"/>
              </a:rPr>
              <a:t>이전에 많은 머신 러닝 방법과는 다르게 딥러닝 모델은 처음부터 다시 시작하지 않고 추가되는 데이터로도 훈련할 수 있다</a:t>
            </a:r>
            <a:r>
              <a:rPr lang="en-US" altLang="ko-KR" sz="1898" b="1">
                <a:latin typeface="+mj-ea"/>
                <a:ea typeface="+mj-ea"/>
              </a:rPr>
              <a:t>.</a:t>
            </a:r>
          </a:p>
        </p:txBody>
      </p:sp>
      <p:sp>
        <p:nvSpPr>
          <p:cNvPr id="3" name="텍스트 개체 틀 2">
            <a:extLst>
              <a:ext uri="{FF2B5EF4-FFF2-40B4-BE49-F238E27FC236}">
                <a16:creationId xmlns:a16="http://schemas.microsoft.com/office/drawing/2014/main" id="{9DD4E30A-BC26-415F-AD98-9721DFF30165}"/>
              </a:ext>
            </a:extLst>
          </p:cNvPr>
          <p:cNvSpPr>
            <a:spLocks noGrp="1"/>
          </p:cNvSpPr>
          <p:nvPr>
            <p:ph type="body" sz="quarter" idx="19"/>
          </p:nvPr>
        </p:nvSpPr>
        <p:spPr/>
        <p:txBody>
          <a:bodyPr/>
          <a:lstStyle/>
          <a:p>
            <a:r>
              <a:rPr lang="ko-KR" altLang="en-US"/>
              <a:t>지속성</a:t>
            </a:r>
          </a:p>
        </p:txBody>
      </p:sp>
      <p:sp>
        <p:nvSpPr>
          <p:cNvPr id="4" name="텍스트 개체 틀 3">
            <a:extLst>
              <a:ext uri="{FF2B5EF4-FFF2-40B4-BE49-F238E27FC236}">
                <a16:creationId xmlns:a16="http://schemas.microsoft.com/office/drawing/2014/main" id="{167F8709-DBFE-4250-AEF8-986C9BA522C1}"/>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6915784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236513" y="202986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236513" y="2029864"/>
                <a:ext cx="307083" cy="307082"/>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236513" y="2574859"/>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236513" y="2574859"/>
                <a:ext cx="307083" cy="307082"/>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542548" y="2191378"/>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542548"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6849630" y="2271140"/>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684963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7787436"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10341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543595" y="2183405"/>
            <a:ext cx="998953" cy="1615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543595" y="2728401"/>
            <a:ext cx="998953" cy="568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543595" y="2344921"/>
            <a:ext cx="998953" cy="38348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543595" y="2183405"/>
            <a:ext cx="998953" cy="11134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6997188" y="2344920"/>
            <a:ext cx="790248" cy="951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6997188" y="3296842"/>
            <a:ext cx="79024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250969" y="329684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542548" y="406641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6849631" y="4146175"/>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6997188" y="3296843"/>
            <a:ext cx="790248" cy="9231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236513" y="311985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236513" y="3119854"/>
                <a:ext cx="307083" cy="307082"/>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236512" y="418974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236512" y="4189743"/>
                <a:ext cx="307083" cy="307082"/>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543595" y="2728401"/>
            <a:ext cx="998953" cy="14915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543595" y="2183405"/>
            <a:ext cx="998953" cy="20365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543594" y="2344920"/>
            <a:ext cx="998953" cy="92847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543593" y="3273395"/>
            <a:ext cx="998954" cy="234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543593" y="3273395"/>
            <a:ext cx="998954" cy="9465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543593" y="2344920"/>
            <a:ext cx="998954" cy="1998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543593" y="3296843"/>
            <a:ext cx="998954" cy="1046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543593" y="4219956"/>
            <a:ext cx="998954" cy="1233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286337" y="3638001"/>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286337" y="3638001"/>
                <a:ext cx="251672" cy="350417"/>
              </a:xfrm>
              <a:prstGeom prst="rect">
                <a:avLst/>
              </a:prstGeom>
              <a:blipFill>
                <a:blip r:embed="rId7"/>
                <a:stretch>
                  <a:fillRect l="-4878" r="-7317" b="-5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600259" y="357736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600259" y="357736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7787436" y="2549696"/>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7787436" y="3738502"/>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6997188" y="2344920"/>
            <a:ext cx="790248" cy="15471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100774" y="262785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248332" y="2701631"/>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8833020" y="2577799"/>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8833020" y="2577799"/>
                <a:ext cx="517065" cy="355162"/>
              </a:xfrm>
              <a:prstGeom prst="rect">
                <a:avLst/>
              </a:prstGeom>
              <a:blipFill>
                <a:blip r:embed="rId9"/>
                <a:stretch>
                  <a:fillRect r="-14118" b="-6897"/>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100774" y="382003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248332" y="389381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6997188" y="2344919"/>
            <a:ext cx="790248" cy="35831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6997188" y="2703238"/>
            <a:ext cx="790248" cy="5936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6997188" y="2703238"/>
            <a:ext cx="790248" cy="15167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6997188" y="3296842"/>
            <a:ext cx="790248" cy="5952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6997188" y="3892044"/>
            <a:ext cx="790248" cy="3279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8833018" y="3125889"/>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8833018" y="3125889"/>
                <a:ext cx="522131" cy="355162"/>
              </a:xfrm>
              <a:prstGeom prst="rect">
                <a:avLst/>
              </a:prstGeom>
              <a:blipFill>
                <a:blip r:embed="rId10"/>
                <a:stretch>
                  <a:fillRect r="-12791"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8833018" y="3744538"/>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8833018" y="3744538"/>
                <a:ext cx="522131" cy="355162"/>
              </a:xfrm>
              <a:prstGeom prst="rect">
                <a:avLst/>
              </a:prstGeom>
              <a:blipFill>
                <a:blip r:embed="rId11"/>
                <a:stretch>
                  <a:fillRect r="-12791" b="-6780"/>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112577" y="435082"/>
            <a:ext cx="210515" cy="391624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20608" y="3437191"/>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Hello Deep Learning</a:t>
            </a:r>
            <a:endParaRPr lang="ko-KR" altLang="en-US" sz="1328">
              <a:latin typeface="Consolas" panose="020B0609020204030204" pitchFamily="49" charset="0"/>
            </a:endParaRPr>
          </a:p>
        </p:txBody>
      </p:sp>
      <p:sp>
        <p:nvSpPr>
          <p:cNvPr id="65" name="직사각형 64">
            <a:extLst>
              <a:ext uri="{FF2B5EF4-FFF2-40B4-BE49-F238E27FC236}">
                <a16:creationId xmlns:a16="http://schemas.microsoft.com/office/drawing/2014/main" id="{E1689DD0-A7C5-42A4-A856-057CB4D0BA93}"/>
              </a:ext>
            </a:extLst>
          </p:cNvPr>
          <p:cNvSpPr/>
          <p:nvPr/>
        </p:nvSpPr>
        <p:spPr>
          <a:xfrm>
            <a:off x="2361409" y="261954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Learning Deep Hello</a:t>
            </a:r>
            <a:endParaRPr lang="ko-KR" altLang="en-US" sz="1328">
              <a:latin typeface="Consolas" panose="020B0609020204030204" pitchFamily="49" charset="0"/>
            </a:endParaRPr>
          </a:p>
        </p:txBody>
      </p:sp>
      <p:sp>
        <p:nvSpPr>
          <p:cNvPr id="66" name="직사각형 65">
            <a:extLst>
              <a:ext uri="{FF2B5EF4-FFF2-40B4-BE49-F238E27FC236}">
                <a16:creationId xmlns:a16="http://schemas.microsoft.com/office/drawing/2014/main" id="{A78B0ED9-7412-4B5C-98D4-0EA62D4BDAC2}"/>
              </a:ext>
            </a:extLst>
          </p:cNvPr>
          <p:cNvSpPr/>
          <p:nvPr/>
        </p:nvSpPr>
        <p:spPr>
          <a:xfrm>
            <a:off x="2324488" y="408659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Deep Hello Learning</a:t>
            </a:r>
            <a:endParaRPr lang="ko-KR" altLang="en-US" sz="1328">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1981162" y="3050816"/>
            <a:ext cx="378149" cy="3591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1983135" y="3730707"/>
            <a:ext cx="340642" cy="4085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247931" y="2775303"/>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247931" y="4254208"/>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478393" y="1939645"/>
            <a:ext cx="1923925" cy="267637"/>
          </a:xfrm>
          <a:prstGeom prst="rect">
            <a:avLst/>
          </a:prstGeom>
          <a:noFill/>
        </p:spPr>
        <p:txBody>
          <a:bodyPr wrap="none" rtlCol="0">
            <a:spAutoFit/>
          </a:bodyPr>
          <a:lstStyle/>
          <a:p>
            <a:pPr algn="l"/>
            <a:r>
              <a:rPr lang="ko-KR" altLang="en-US" sz="1139" b="1">
                <a:latin typeface="+mj-ea"/>
                <a:ea typeface="+mj-ea"/>
              </a:rPr>
              <a:t>샘플을 무작위로 주입한다</a:t>
            </a:r>
            <a:r>
              <a:rPr lang="en-US" altLang="ko-KR" sz="1139" b="1">
                <a:latin typeface="+mj-ea"/>
                <a:ea typeface="+mj-ea"/>
              </a:rPr>
              <a:t>.</a:t>
            </a:r>
            <a:endParaRPr lang="ko-KR" altLang="en-US" sz="1139" b="1">
              <a:latin typeface="+mj-ea"/>
              <a:ea typeface="+mj-ea"/>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300075" y="1224364"/>
            <a:ext cx="3273653" cy="338554"/>
          </a:xfrm>
          <a:prstGeom prst="rect">
            <a:avLst/>
          </a:prstGeom>
          <a:noFill/>
        </p:spPr>
        <p:txBody>
          <a:bodyPr wrap="none" rtlCol="0">
            <a:spAutoFit/>
          </a:bodyPr>
          <a:lstStyle/>
          <a:p>
            <a:pPr algn="l"/>
            <a:r>
              <a:rPr lang="ko-KR" altLang="en-US" sz="1600" b="1">
                <a:latin typeface="+mj-ea"/>
                <a:ea typeface="+mj-ea"/>
              </a:rPr>
              <a:t>완전 신경망에 순차데이터를 주입</a:t>
            </a:r>
          </a:p>
        </p:txBody>
      </p:sp>
      <p:sp>
        <p:nvSpPr>
          <p:cNvPr id="2" name="텍스트 개체 틀 1">
            <a:extLst>
              <a:ext uri="{FF2B5EF4-FFF2-40B4-BE49-F238E27FC236}">
                <a16:creationId xmlns:a16="http://schemas.microsoft.com/office/drawing/2014/main" id="{05B2DB5A-1116-4695-AA7C-E496BAABCDD6}"/>
              </a:ext>
            </a:extLst>
          </p:cNvPr>
          <p:cNvSpPr>
            <a:spLocks noGrp="1"/>
          </p:cNvSpPr>
          <p:nvPr>
            <p:ph type="body" sz="quarter" idx="19"/>
          </p:nvPr>
        </p:nvSpPr>
        <p:spPr/>
        <p:txBody>
          <a:bodyPr/>
          <a:lstStyle/>
          <a:p>
            <a:r>
              <a:rPr lang="ko-KR" altLang="en-US"/>
              <a:t>순차 데이터</a:t>
            </a:r>
          </a:p>
        </p:txBody>
      </p:sp>
      <p:sp>
        <p:nvSpPr>
          <p:cNvPr id="61" name="텍스트 개체 틀 2">
            <a:extLst>
              <a:ext uri="{FF2B5EF4-FFF2-40B4-BE49-F238E27FC236}">
                <a16:creationId xmlns:a16="http://schemas.microsoft.com/office/drawing/2014/main" id="{897D851D-1D25-4504-8A73-BDBED12735C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79128965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607627" y="223927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607627" y="2239272"/>
                <a:ext cx="399032" cy="39903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607627" y="294745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607627" y="2947454"/>
                <a:ext cx="399032" cy="39903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304726" y="2449149"/>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304728"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703758" y="255279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703759"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5922370"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332956"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006658" y="2438787"/>
            <a:ext cx="1298068" cy="2098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006658" y="3146970"/>
            <a:ext cx="1298068" cy="7386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006658" y="2648666"/>
            <a:ext cx="1298068" cy="4983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006658" y="2438787"/>
            <a:ext cx="1298068" cy="1446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4895501" y="2648663"/>
            <a:ext cx="1026870" cy="12369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4895501" y="3885619"/>
            <a:ext cx="1026870"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524698" y="3885620"/>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304728" y="488562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703759" y="49892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4895501" y="3885620"/>
            <a:ext cx="1026870" cy="11995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607627" y="3655636"/>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607627" y="3655636"/>
                <a:ext cx="399032" cy="39903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607626" y="504588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607626" y="5045880"/>
                <a:ext cx="399032" cy="39903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006658" y="3146971"/>
            <a:ext cx="1298068" cy="193816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006658" y="2438787"/>
            <a:ext cx="1298068" cy="26463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006657" y="2648665"/>
            <a:ext cx="1298068" cy="12064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006657" y="3855152"/>
            <a:ext cx="1298070" cy="304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006657" y="3855151"/>
            <a:ext cx="1298070" cy="122998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006657" y="2648665"/>
            <a:ext cx="1298070" cy="25967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006657" y="3885620"/>
            <a:ext cx="1298070" cy="13597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006657" y="5085139"/>
            <a:ext cx="1298070" cy="1602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672372" y="4328930"/>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672372" y="4328930"/>
                <a:ext cx="251671"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379719" y="4250141"/>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379719" y="4250141"/>
                <a:ext cx="251671" cy="350417"/>
              </a:xfrm>
              <a:prstGeom prst="rect">
                <a:avLst/>
              </a:prstGeom>
              <a:blipFill>
                <a:blip r:embed="rId8"/>
                <a:stretch>
                  <a:fillRect l="-4762" r="-4762" b="-5172"/>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5922370" y="2914757"/>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5922370" y="4459525"/>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4895501" y="2648664"/>
            <a:ext cx="1026870" cy="20103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329529" y="301631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521272" y="3112184"/>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281031" y="2951275"/>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281031" y="2951275"/>
                <a:ext cx="517065" cy="355162"/>
              </a:xfrm>
              <a:prstGeom prst="rect">
                <a:avLst/>
              </a:prstGeom>
              <a:blipFill>
                <a:blip r:embed="rId9"/>
                <a:stretch>
                  <a:fillRect r="-15294" b="-8621"/>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329529" y="45654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521272" y="4661339"/>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4895501" y="2648664"/>
            <a:ext cx="1026870" cy="4656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4895501" y="3114272"/>
            <a:ext cx="1026870" cy="771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4895501" y="3114272"/>
            <a:ext cx="1026870" cy="19708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4895501" y="3885619"/>
            <a:ext cx="1026870" cy="77342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4895501" y="4659041"/>
            <a:ext cx="1026870" cy="42609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281029" y="3663478"/>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281029" y="3663478"/>
                <a:ext cx="522130"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281029" y="4467369"/>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281029" y="4467369"/>
                <a:ext cx="522130" cy="355162"/>
              </a:xfrm>
              <a:prstGeom prst="rect">
                <a:avLst/>
              </a:prstGeom>
              <a:blipFill>
                <a:blip r:embed="rId11"/>
                <a:stretch>
                  <a:fillRect r="-13953" b="-6897"/>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600113" y="2353278"/>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600115" y="3590233"/>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600115" y="4789751"/>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545735" y="5116496"/>
            <a:ext cx="138094" cy="5358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328769" y="5600611"/>
            <a:ext cx="646331" cy="276999"/>
          </a:xfrm>
          <a:prstGeom prst="rect">
            <a:avLst/>
          </a:prstGeom>
          <a:noFill/>
        </p:spPr>
        <p:txBody>
          <a:bodyPr wrap="none" rtlCol="0">
            <a:spAutoFit/>
          </a:bodyPr>
          <a:lstStyle/>
          <a:p>
            <a:pPr algn="l"/>
            <a:r>
              <a:rPr lang="ko-KR" altLang="en-US" sz="1200" b="1" err="1">
                <a:latin typeface="+mj-ea"/>
                <a:ea typeface="+mj-ea"/>
              </a:rPr>
              <a:t>순환층</a:t>
            </a:r>
            <a:endParaRPr lang="ko-KR" altLang="en-US" sz="1200" b="1">
              <a:latin typeface="+mj-ea"/>
              <a:ea typeface="+mj-ea"/>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079748" y="1892221"/>
            <a:ext cx="1162498" cy="276999"/>
          </a:xfrm>
          <a:prstGeom prst="rect">
            <a:avLst/>
          </a:prstGeom>
          <a:noFill/>
        </p:spPr>
        <p:txBody>
          <a:bodyPr wrap="none" rtlCol="0">
            <a:spAutoFit/>
          </a:bodyPr>
          <a:lstStyle/>
          <a:p>
            <a:pPr algn="l"/>
            <a:r>
              <a:rPr lang="ko-KR" altLang="en-US" sz="1200" b="1">
                <a:latin typeface="+mj-ea"/>
                <a:ea typeface="+mj-ea"/>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807142" y="1239564"/>
            <a:ext cx="4406925" cy="40795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5BC948A9-CF19-46C4-9FEF-500AA12DE5A9}"/>
              </a:ext>
            </a:extLst>
          </p:cNvPr>
          <p:cNvSpPr>
            <a:spLocks noGrp="1"/>
          </p:cNvSpPr>
          <p:nvPr>
            <p:ph type="body" sz="quarter" idx="19"/>
          </p:nvPr>
        </p:nvSpPr>
        <p:spPr/>
        <p:txBody>
          <a:bodyPr/>
          <a:lstStyle/>
          <a:p>
            <a:r>
              <a:rPr lang="ko-KR" altLang="en-US"/>
              <a:t>순환 신경망</a:t>
            </a:r>
          </a:p>
        </p:txBody>
      </p:sp>
      <p:sp>
        <p:nvSpPr>
          <p:cNvPr id="58" name="텍스트 개체 틀 2">
            <a:extLst>
              <a:ext uri="{FF2B5EF4-FFF2-40B4-BE49-F238E27FC236}">
                <a16:creationId xmlns:a16="http://schemas.microsoft.com/office/drawing/2014/main" id="{F4FCEFEB-8B6E-4A21-B5A1-56E53910DC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2203848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타원 11">
            <a:extLst>
              <a:ext uri="{FF2B5EF4-FFF2-40B4-BE49-F238E27FC236}">
                <a16:creationId xmlns:a16="http://schemas.microsoft.com/office/drawing/2014/main" id="{A99667E3-9477-4A16-B2C7-AE6FBA2C7520}"/>
              </a:ext>
            </a:extLst>
          </p:cNvPr>
          <p:cNvSpPr/>
          <p:nvPr/>
        </p:nvSpPr>
        <p:spPr>
          <a:xfrm>
            <a:off x="3991743" y="23648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390775" y="25643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4815487" y="23648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4815487" y="2364839"/>
                <a:ext cx="430439" cy="355162"/>
              </a:xfrm>
              <a:prstGeom prst="rect">
                <a:avLst/>
              </a:prstGeom>
              <a:blipFill>
                <a:blip r:embed="rId3"/>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094471" y="1306524"/>
            <a:ext cx="4035079" cy="369332"/>
          </a:xfrm>
          <a:prstGeom prst="rect">
            <a:avLst/>
          </a:prstGeom>
          <a:noFill/>
        </p:spPr>
        <p:txBody>
          <a:bodyPr wrap="none" rtlCol="0">
            <a:spAutoFit/>
          </a:bodyPr>
          <a:lstStyle/>
          <a:p>
            <a:pPr algn="l"/>
            <a:r>
              <a:rPr lang="ko-KR" altLang="en-US" b="1">
                <a:latin typeface="+mj-ea"/>
                <a:ea typeface="+mj-ea"/>
              </a:rPr>
              <a:t>순환 신경망은 뉴런을 셀이라 부른다</a:t>
            </a:r>
            <a:r>
              <a:rPr lang="en-US" altLang="ko-KR" b="1">
                <a:latin typeface="+mj-ea"/>
                <a:ea typeface="+mj-ea"/>
              </a:rPr>
              <a:t>.</a:t>
            </a:r>
            <a:endParaRPr lang="ko-KR" altLang="en-US" b="1">
              <a:latin typeface="+mj-ea"/>
              <a:ea typeface="+mj-ea"/>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147852" y="23648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147852" y="2364839"/>
                <a:ext cx="428579" cy="355162"/>
              </a:xfrm>
              <a:prstGeom prst="rect">
                <a:avLst/>
              </a:prstGeom>
              <a:blipFill>
                <a:blip r:embed="rId4"/>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514590" y="25643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297274" y="22588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562984" y="25646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3991743" y="38222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390775" y="40217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4815487" y="38222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4815487" y="3822239"/>
                <a:ext cx="43043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147852" y="38222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147852" y="3822239"/>
                <a:ext cx="428579" cy="355162"/>
              </a:xfrm>
              <a:prstGeom prst="rect">
                <a:avLst/>
              </a:prstGeom>
              <a:blipFill>
                <a:blip r:embed="rId6"/>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514590" y="40217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297274" y="37162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562984" y="40220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198379" y="3137725"/>
                <a:ext cx="538737"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h</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198379" y="3137725"/>
                <a:ext cx="538737" cy="375744"/>
              </a:xfrm>
              <a:prstGeom prst="rect">
                <a:avLst/>
              </a:prstGeom>
              <a:blipFill>
                <a:blip r:embed="rId7"/>
                <a:stretch>
                  <a:fillRect b="-3279"/>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3999910" y="549044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398942" y="5689960"/>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823654" y="549044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823654" y="5490444"/>
                <a:ext cx="470000" cy="35516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173030" y="5485004"/>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173030" y="5485004"/>
                <a:ext cx="451277" cy="355162"/>
              </a:xfrm>
              <a:prstGeom prst="rect">
                <a:avLst/>
              </a:prstGeom>
              <a:blipFill>
                <a:blip r:embed="rId9"/>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522757" y="5689959"/>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305441" y="5384430"/>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571151" y="5690288"/>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206545" y="480592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206545" y="4805929"/>
                <a:ext cx="562782"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469126" y="4816088"/>
                <a:ext cx="5967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469126" y="4816088"/>
                <a:ext cx="596702"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100416" y="5131795"/>
                <a:ext cx="5741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oMath>
                  </m:oMathPara>
                </a14:m>
                <a:endParaRPr lang="ko-KR" altLang="en-US" sz="1708">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100416" y="5131795"/>
                <a:ext cx="574132" cy="3551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377091" y="5939174"/>
                <a:ext cx="42832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377091" y="5939174"/>
                <a:ext cx="428322" cy="355162"/>
              </a:xfrm>
              <a:prstGeom prst="rect">
                <a:avLst/>
              </a:prstGeom>
              <a:blipFill>
                <a:blip r:embed="rId13"/>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664719" y="5831038"/>
            <a:ext cx="393629" cy="21306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522756" y="5380833"/>
            <a:ext cx="465965" cy="24944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3802154" y="5145498"/>
            <a:ext cx="326173" cy="35514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226579" y="5480630"/>
                <a:ext cx="167828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m:t>
                      </m:r>
                      <m:r>
                        <a:rPr lang="en-US" altLang="ko-KR" sz="1708" i="1">
                          <a:latin typeface="Cambria Math" panose="02040503050406030204" pitchFamily="18" charset="0"/>
                        </a:rPr>
                        <m:t>𝐻</m:t>
                      </m:r>
                      <m:r>
                        <a:rPr lang="en-US" altLang="ko-KR" sz="1708" i="1">
                          <a:latin typeface="Cambria Math" panose="02040503050406030204" pitchFamily="18" charset="0"/>
                        </a:rPr>
                        <m:t>=</m:t>
                      </m:r>
                      <m:func>
                        <m:funcPr>
                          <m:ctrlPr>
                            <a:rPr lang="en-US" altLang="ko-KR" sz="1708" i="1">
                              <a:latin typeface="Cambria Math" panose="02040503050406030204" pitchFamily="18" charset="0"/>
                            </a:rPr>
                          </m:ctrlPr>
                        </m:funcPr>
                        <m:fName>
                          <m:r>
                            <m:rPr>
                              <m:sty m:val="p"/>
                            </m:rPr>
                            <a:rPr lang="en-US" altLang="ko-KR" sz="1708">
                              <a:latin typeface="Cambria Math" panose="02040503050406030204" pitchFamily="18" charset="0"/>
                            </a:rPr>
                            <m:t>tanh</m:t>
                          </m:r>
                        </m:fName>
                        <m:e>
                          <m:d>
                            <m:dPr>
                              <m:ctrlPr>
                                <a:rPr lang="en-US" altLang="ko-KR" sz="1708" i="1">
                                  <a:latin typeface="Cambria Math" panose="02040503050406030204" pitchFamily="18" charset="0"/>
                                </a:rPr>
                              </m:ctrlPr>
                            </m:dPr>
                            <m:e>
                              <m:r>
                                <a:rPr lang="en-US" altLang="ko-KR" sz="1708" i="1">
                                  <a:latin typeface="Cambria Math" panose="02040503050406030204" pitchFamily="18" charset="0"/>
                                </a:rPr>
                                <m:t>𝑍</m:t>
                              </m:r>
                            </m:e>
                          </m:d>
                        </m:e>
                      </m:func>
                      <m:r>
                        <a:rPr lang="en-US" altLang="ko-KR"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226579" y="5480630"/>
                <a:ext cx="1678280" cy="355162"/>
              </a:xfrm>
              <a:prstGeom prst="rect">
                <a:avLst/>
              </a:prstGeom>
              <a:blipFill>
                <a:blip r:embed="rId1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6793195" y="4904516"/>
                <a:ext cx="2336088"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𝑍</m:t>
                      </m:r>
                      <m:r>
                        <a:rPr lang="en-US" altLang="ko-KR" sz="1708" i="1">
                          <a:latin typeface="Cambria Math" panose="02040503050406030204" pitchFamily="18" charset="0"/>
                        </a:rPr>
                        <m:t>=</m:t>
                      </m:r>
                      <m:r>
                        <a:rPr lang="en-US" altLang="ko-KR" sz="1708" i="1">
                          <a:latin typeface="Cambria Math" panose="02040503050406030204" pitchFamily="18" charset="0"/>
                        </a:rPr>
                        <m:t>𝑋</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r>
                        <a:rPr lang="en-US" altLang="ko-KR" sz="1708" i="1">
                          <a:latin typeface="Cambria Math" panose="02040503050406030204" pitchFamily="18" charset="0"/>
                        </a:rPr>
                        <m:t>+</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r>
                        <a:rPr lang="en-US" altLang="ko-KR" sz="1708" i="1">
                          <a:latin typeface="Cambria Math" panose="02040503050406030204" pitchFamily="18" charset="0"/>
                        </a:rPr>
                        <m:t>+</m:t>
                      </m:r>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6793195" y="4904516"/>
                <a:ext cx="2336088" cy="375744"/>
              </a:xfrm>
              <a:prstGeom prst="rect">
                <a:avLst/>
              </a:prstGeom>
              <a:blipFill>
                <a:blip r:embed="rId15"/>
                <a:stretch>
                  <a:fillRect b="-3279"/>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496635" y="5092388"/>
            <a:ext cx="296561" cy="473302"/>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BA39DAF-3191-40E9-B5F3-7E8BA1E45487}"/>
              </a:ext>
            </a:extLst>
          </p:cNvPr>
          <p:cNvSpPr>
            <a:spLocks noGrp="1"/>
          </p:cNvSpPr>
          <p:nvPr>
            <p:ph type="body" sz="quarter" idx="19"/>
          </p:nvPr>
        </p:nvSpPr>
        <p:spPr/>
        <p:txBody>
          <a:bodyPr/>
          <a:lstStyle/>
          <a:p>
            <a:r>
              <a:rPr lang="ko-KR" altLang="en-US"/>
              <a:t>순환 신경망</a:t>
            </a:r>
          </a:p>
        </p:txBody>
      </p:sp>
      <p:sp>
        <p:nvSpPr>
          <p:cNvPr id="39" name="텍스트 개체 틀 2">
            <a:extLst>
              <a:ext uri="{FF2B5EF4-FFF2-40B4-BE49-F238E27FC236}">
                <a16:creationId xmlns:a16="http://schemas.microsoft.com/office/drawing/2014/main" id="{30EEE53E-C4F7-463A-B494-BFC7B2C5994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3364951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3861963" y="2736627"/>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3861963" y="2736627"/>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667765" y="1542545"/>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3815273" y="2730200"/>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798889" y="1547862"/>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798889" y="1547862"/>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266669" y="1596406"/>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266669" y="1596406"/>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599698" y="1925815"/>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757842"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38" name="타원 37">
            <a:extLst>
              <a:ext uri="{FF2B5EF4-FFF2-40B4-BE49-F238E27FC236}">
                <a16:creationId xmlns:a16="http://schemas.microsoft.com/office/drawing/2014/main" id="{0BB4AA29-7204-4ED3-8413-6AB1ED3FEA6E}"/>
              </a:ext>
            </a:extLst>
          </p:cNvPr>
          <p:cNvSpPr/>
          <p:nvPr/>
        </p:nvSpPr>
        <p:spPr>
          <a:xfrm>
            <a:off x="1476696"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564717"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893475" y="2755868"/>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025924" y="2397432"/>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214261" y="300417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842540" y="20130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842540" y="2013031"/>
                <a:ext cx="366767" cy="384401"/>
              </a:xfrm>
              <a:prstGeom prst="rect">
                <a:avLst/>
              </a:prstGeom>
              <a:blipFill>
                <a:blip r:embed="rId6"/>
                <a:stretch>
                  <a:fillRect r="-5166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526708" y="2567280"/>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893475" y="32732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893475" y="3273206"/>
                <a:ext cx="366767" cy="384401"/>
              </a:xfrm>
              <a:prstGeom prst="rect">
                <a:avLst/>
              </a:prstGeom>
              <a:blipFill>
                <a:blip r:embed="rId7"/>
                <a:stretch>
                  <a:fillRect r="-3333"/>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241968" y="2733614"/>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305292" y="275647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305292" y="2756476"/>
                <a:ext cx="366767" cy="384401"/>
              </a:xfrm>
              <a:prstGeom prst="rect">
                <a:avLst/>
              </a:prstGeom>
              <a:blipFill>
                <a:blip r:embed="rId8"/>
                <a:stretch>
                  <a:fillRect r="-500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7628769"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069486" y="2514608"/>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069486" y="2514608"/>
                <a:ext cx="366767" cy="442750"/>
              </a:xfrm>
              <a:prstGeom prst="rect">
                <a:avLst/>
              </a:prstGeom>
              <a:blipFill>
                <a:blip r:embed="rId9"/>
                <a:stretch>
                  <a:fillRect l="-1667" t="-5556" r="-18333" b="-9722"/>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394041" y="2733614"/>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6847682" y="2733614"/>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2826030" y="2533703"/>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7648542" y="2531445"/>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7648542" y="2531445"/>
                <a:ext cx="776238" cy="408702"/>
              </a:xfrm>
              <a:prstGeom prst="rect">
                <a:avLst/>
              </a:prstGeom>
              <a:blipFill>
                <a:blip r:embed="rId10"/>
                <a:stretch>
                  <a:fillRect l="-1575" r="-1575"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473435" y="2585285"/>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473435" y="2585285"/>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523114" y="2733614"/>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082410" y="235136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329990" y="2733614"/>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069776" y="251106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069776" y="2511068"/>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309343" y="2083565"/>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3887734" y="173312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3887734" y="1733129"/>
                <a:ext cx="366767" cy="384401"/>
              </a:xfrm>
              <a:prstGeom prst="rect">
                <a:avLst/>
              </a:prstGeom>
              <a:blipFill>
                <a:blip r:embed="rId13"/>
                <a:stretch>
                  <a:fillRect r="-23333"/>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377463" y="303593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056677" y="330496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056677" y="3304960"/>
                <a:ext cx="366767" cy="384401"/>
              </a:xfrm>
              <a:prstGeom prst="rect">
                <a:avLst/>
              </a:prstGeom>
              <a:blipFill>
                <a:blip r:embed="rId14"/>
                <a:stretch>
                  <a:fillRect r="-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579423" y="272605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579423" y="272605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057859" y="272229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057859" y="2722297"/>
                <a:ext cx="366767" cy="384401"/>
              </a:xfrm>
              <a:prstGeom prst="rect">
                <a:avLst/>
              </a:prstGeom>
              <a:blipFill>
                <a:blip r:embed="rId16"/>
                <a:stretch>
                  <a:fillRect r="-11667"/>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651753" y="2648790"/>
            <a:ext cx="162697" cy="174754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322775" y="3663985"/>
            <a:ext cx="843501" cy="355162"/>
          </a:xfrm>
          <a:prstGeom prst="rect">
            <a:avLst/>
          </a:prstGeom>
          <a:noFill/>
        </p:spPr>
        <p:txBody>
          <a:bodyPr wrap="none" rtlCol="0">
            <a:spAutoFit/>
          </a:bodyPr>
          <a:lstStyle/>
          <a:p>
            <a:pPr algn="l"/>
            <a:r>
              <a:rPr lang="ko-KR" altLang="en-US" sz="1708" b="1" err="1">
                <a:latin typeface="+mj-ea"/>
                <a:ea typeface="+mj-ea"/>
              </a:rPr>
              <a:t>순환층</a:t>
            </a:r>
            <a:endParaRPr lang="ko-KR" altLang="en-US" sz="1708" b="1">
              <a:latin typeface="+mj-ea"/>
              <a:ea typeface="+mj-ea"/>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260131" y="2284179"/>
            <a:ext cx="141637" cy="25956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5882484" y="3716619"/>
            <a:ext cx="967537" cy="355162"/>
          </a:xfrm>
          <a:prstGeom prst="rect">
            <a:avLst/>
          </a:prstGeom>
          <a:noFill/>
        </p:spPr>
        <p:txBody>
          <a:bodyPr wrap="square" rtlCol="0">
            <a:spAutoFit/>
          </a:bodyPr>
          <a:lstStyle/>
          <a:p>
            <a:pPr algn="l"/>
            <a:r>
              <a:rPr lang="ko-KR" altLang="en-US" sz="1708" b="1" err="1">
                <a:latin typeface="+mj-ea"/>
                <a:ea typeface="+mj-ea"/>
              </a:rPr>
              <a:t>출력층</a:t>
            </a:r>
            <a:endParaRPr lang="ko-KR" altLang="en-US" sz="1708" b="1">
              <a:latin typeface="+mj-ea"/>
              <a:ea typeface="+mj-ea"/>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1</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𝑋</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1</m:t>
                                    </m:r>
                                    <m:r>
                                      <a:rPr lang="en-US" altLang="ko-KR" sz="1700" b="0" i="1" smtClean="0">
                                        <a:solidFill>
                                          <a:schemeClr val="tx1"/>
                                        </a:solidFill>
                                        <a:latin typeface="Cambria Math" panose="02040503050406030204" pitchFamily="18" charset="0"/>
                                      </a:rPr>
                                      <m:t>𝑥</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𝐻</m:t>
                                    </m:r>
                                  </m:e>
                                  <m:sub>
                                    <m:r>
                                      <a:rPr lang="en-US" altLang="ko-KR" sz="1700" b="0" i="1" smtClean="0">
                                        <a:solidFill>
                                          <a:srgbClr val="FF0000"/>
                                        </a:solidFill>
                                        <a:latin typeface="Cambria Math" panose="02040503050406030204" pitchFamily="18" charset="0"/>
                                      </a:rPr>
                                      <m:t>𝑝</m:t>
                                    </m:r>
                                  </m:sub>
                                </m:sSub>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𝑊</m:t>
                                    </m:r>
                                  </m:e>
                                  <m:sub>
                                    <m:r>
                                      <a:rPr lang="en-US" altLang="ko-KR" sz="1700" b="0" i="1" smtClean="0">
                                        <a:solidFill>
                                          <a:srgbClr val="FF0000"/>
                                        </a:solidFill>
                                        <a:latin typeface="Cambria Math" panose="02040503050406030204" pitchFamily="18" charset="0"/>
                                      </a:rPr>
                                      <m:t>1</m:t>
                                    </m:r>
                                    <m:r>
                                      <a:rPr lang="en-US" altLang="ko-KR" sz="1700" b="0" i="1" smtClean="0">
                                        <a:solidFill>
                                          <a:srgbClr val="FF0000"/>
                                        </a:solidFill>
                                        <a:latin typeface="Cambria Math" panose="02040503050406030204" pitchFamily="18" charset="0"/>
                                      </a:rPr>
                                      <m:t>h</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1</m:t>
                                    </m:r>
                                  </m:sub>
                                </m:sSub>
                              </m:oMath>
                            </m:oMathPara>
                          </a14:m>
                          <a:endParaRPr lang="ko-KR" altLang="en-US" sz="17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700" b="0" i="1" smtClean="0">
                                    <a:solidFill>
                                      <a:schemeClr val="tx1"/>
                                    </a:solidFill>
                                    <a:latin typeface="Cambria Math" panose="02040503050406030204" pitchFamily="18" charset="0"/>
                                  </a:rPr>
                                  <m:t>𝐻</m:t>
                                </m:r>
                                <m:r>
                                  <a:rPr lang="en-US" altLang="ko-KR" sz="1700" b="0" i="1" smtClean="0">
                                    <a:solidFill>
                                      <a:schemeClr val="tx1"/>
                                    </a:solidFill>
                                    <a:latin typeface="Cambria Math" panose="02040503050406030204" pitchFamily="18" charset="0"/>
                                  </a:rPr>
                                  <m:t>=</m:t>
                                </m:r>
                                <m:func>
                                  <m:funcPr>
                                    <m:ctrlPr>
                                      <a:rPr lang="en-US" altLang="ko-KR" sz="1700" b="0" i="1" smtClean="0">
                                        <a:solidFill>
                                          <a:srgbClr val="FF0000"/>
                                        </a:solidFill>
                                        <a:latin typeface="Cambria Math" panose="02040503050406030204" pitchFamily="18" charset="0"/>
                                      </a:rPr>
                                    </m:ctrlPr>
                                  </m:funcPr>
                                  <m:fName>
                                    <m:r>
                                      <m:rPr>
                                        <m:sty m:val="p"/>
                                      </m:rPr>
                                      <a:rPr lang="en-US" altLang="ko-KR" sz="1700" b="0" i="0" smtClean="0">
                                        <a:solidFill>
                                          <a:srgbClr val="FF0000"/>
                                        </a:solidFill>
                                        <a:latin typeface="Cambria Math" panose="02040503050406030204" pitchFamily="18" charset="0"/>
                                      </a:rPr>
                                      <m:t>tanh</m:t>
                                    </m:r>
                                  </m:fName>
                                  <m:e>
                                    <m:d>
                                      <m:dPr>
                                        <m:ctrlPr>
                                          <a:rPr lang="en-US" altLang="ko-KR" sz="1700" b="0" i="1" smtClean="0">
                                            <a:solidFill>
                                              <a:srgbClr val="FF0000"/>
                                            </a:solidFill>
                                            <a:latin typeface="Cambria Math" panose="02040503050406030204" pitchFamily="18" charset="0"/>
                                          </a:rPr>
                                        </m:ctrlPr>
                                      </m:dPr>
                                      <m:e>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𝑍</m:t>
                                            </m:r>
                                          </m:e>
                                          <m:sub>
                                            <m:r>
                                              <a:rPr lang="en-US" altLang="ko-KR" sz="1700" b="0" i="1" smtClean="0">
                                                <a:solidFill>
                                                  <a:srgbClr val="FF0000"/>
                                                </a:solidFill>
                                                <a:latin typeface="Cambria Math" panose="02040503050406030204" pitchFamily="18" charset="0"/>
                                              </a:rPr>
                                              <m:t>1</m:t>
                                            </m:r>
                                          </m:sub>
                                        </m:sSub>
                                      </m:e>
                                    </m:d>
                                  </m:e>
                                </m:func>
                              </m:oMath>
                            </m:oMathPara>
                          </a14:m>
                          <a:endParaRPr lang="ko-KR" altLang="en-US" sz="1400"/>
                        </a:p>
                      </a:txBody>
                      <a:tcPr marL="86755" marR="86755" marT="43377" marB="43377"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𝐻</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2</m:t>
                                    </m:r>
                                  </m:sub>
                                </m:sSub>
                              </m:oMath>
                            </m:oMathPara>
                          </a14:m>
                          <a:endParaRPr lang="en-US" altLang="ko-KR" sz="1400"/>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𝐴</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func>
                                  <m:funcPr>
                                    <m:ctrlPr>
                                      <a:rPr lang="en-US" altLang="ko-KR" sz="1700" b="0" i="1" smtClean="0">
                                        <a:solidFill>
                                          <a:schemeClr val="tx1"/>
                                        </a:solidFill>
                                        <a:latin typeface="Cambria Math" panose="02040503050406030204" pitchFamily="18" charset="0"/>
                                      </a:rPr>
                                    </m:ctrlPr>
                                  </m:funcPr>
                                  <m:fName>
                                    <m:r>
                                      <a:rPr lang="en-US" altLang="ko-KR" sz="1700" b="0" i="1" smtClean="0">
                                        <a:solidFill>
                                          <a:schemeClr val="tx1"/>
                                        </a:solidFill>
                                        <a:latin typeface="Cambria Math" panose="02040503050406030204" pitchFamily="18" charset="0"/>
                                      </a:rPr>
                                      <m:t>𝑠𝑖𝑔𝑚𝑜𝑖𝑑</m:t>
                                    </m:r>
                                  </m:fName>
                                  <m:e>
                                    <m:d>
                                      <m:dPr>
                                        <m:ctrlPr>
                                          <a:rPr lang="en-US" altLang="ko-KR" sz="1700" b="0" i="1" smtClean="0">
                                            <a:solidFill>
                                              <a:schemeClr val="tx1"/>
                                            </a:solidFill>
                                            <a:latin typeface="Cambria Math" panose="02040503050406030204" pitchFamily="18" charset="0"/>
                                          </a:rPr>
                                        </m:ctrlPr>
                                      </m:dPr>
                                      <m:e>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e>
                                    </m:d>
                                  </m:e>
                                </m:func>
                              </m:oMath>
                            </m:oMathPara>
                          </a14:m>
                          <a:endParaRPr lang="ko-KR" altLang="en-US" sz="1400"/>
                        </a:p>
                      </a:txBody>
                      <a:tcPr marL="86755" marR="86755" marT="43377" marB="43377"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endParaRPr lang="ko-KR"/>
                        </a:p>
                      </a:txBody>
                      <a:tcPr marL="86755" marR="86755" marT="43377" marB="43377" anchor="ctr">
                        <a:blipFill>
                          <a:blip r:embed="rId17"/>
                          <a:stretch>
                            <a:fillRect l="-184" t="-44156" r="-100184" b="-1299"/>
                          </a:stretch>
                        </a:blipFill>
                      </a:tcPr>
                    </a:tc>
                    <a:tc>
                      <a:txBody>
                        <a:bodyPr/>
                        <a:lstStyle/>
                        <a:p>
                          <a:endParaRPr lang="ko-KR"/>
                        </a:p>
                      </a:txBody>
                      <a:tcPr marL="86755" marR="86755" marT="43377" marB="43377" anchor="ctr">
                        <a:blipFill>
                          <a:blip r:embed="rId17"/>
                          <a:stretch>
                            <a:fillRect l="-100369" t="-44156" r="-369" b="-1299"/>
                          </a:stretch>
                        </a:blipFill>
                      </a:tcPr>
                    </a:tc>
                    <a:extLst>
                      <a:ext uri="{0D108BD9-81ED-4DB2-BD59-A6C34878D82A}">
                        <a16:rowId xmlns:a16="http://schemas.microsoft.com/office/drawing/2014/main" val="3663913131"/>
                      </a:ext>
                    </a:extLst>
                  </a:tr>
                </a:tbl>
              </a:graphicData>
            </a:graphic>
          </p:graphicFrame>
        </mc:Fallback>
      </mc:AlternateContent>
      <p:sp>
        <p:nvSpPr>
          <p:cNvPr id="2" name="텍스트 개체 틀 1">
            <a:extLst>
              <a:ext uri="{FF2B5EF4-FFF2-40B4-BE49-F238E27FC236}">
                <a16:creationId xmlns:a16="http://schemas.microsoft.com/office/drawing/2014/main" id="{7EBBEB5F-7F8A-4E06-84B9-511DBD9BC5E7}"/>
              </a:ext>
            </a:extLst>
          </p:cNvPr>
          <p:cNvSpPr>
            <a:spLocks noGrp="1"/>
          </p:cNvSpPr>
          <p:nvPr>
            <p:ph type="body" sz="quarter" idx="19"/>
          </p:nvPr>
        </p:nvSpPr>
        <p:spPr/>
        <p:txBody>
          <a:bodyPr/>
          <a:lstStyle/>
          <a:p>
            <a:r>
              <a:rPr lang="ko-KR" altLang="en-US"/>
              <a:t>순환 신경망의 정방향 계산</a:t>
            </a:r>
          </a:p>
        </p:txBody>
      </p:sp>
      <p:sp>
        <p:nvSpPr>
          <p:cNvPr id="52" name="텍스트 개체 틀 2">
            <a:extLst>
              <a:ext uri="{FF2B5EF4-FFF2-40B4-BE49-F238E27FC236}">
                <a16:creationId xmlns:a16="http://schemas.microsoft.com/office/drawing/2014/main" id="{A26BECC2-005A-47D1-B97D-D2BDBC2559A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962611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35041" y="1341759"/>
                <a:ext cx="6328912" cy="3308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은 샘플 개수 이고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a14:m>
                <a:r>
                  <a:rPr lang="ko-KR" altLang="en-US" sz="1328" b="1">
                    <a:latin typeface="+mj-ea"/>
                    <a:ea typeface="+mj-ea"/>
                  </a:rPr>
                  <a:t>는 특성 개수 이다</a:t>
                </a:r>
                <a:r>
                  <a:rPr lang="en-US" altLang="ko-KR" sz="1328" b="1">
                    <a:latin typeface="+mj-ea"/>
                    <a:ea typeface="+mj-ea"/>
                  </a:rPr>
                  <a:t>.</a:t>
                </a:r>
                <a:endParaRPr lang="ko-KR" altLang="en-US" sz="1328"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35041" y="1341759"/>
                <a:ext cx="6328912" cy="330860"/>
              </a:xfrm>
              <a:prstGeom prst="rect">
                <a:avLst/>
              </a:prstGeom>
              <a:blipFill>
                <a:blip r:embed="rId3"/>
                <a:stretch>
                  <a:fillRect l="-192"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256011" y="1832213"/>
                <a:ext cx="1951368" cy="7963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256011" y="1832213"/>
                <a:ext cx="1951368" cy="79637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081785" y="2089857"/>
                <a:ext cx="1120820" cy="296684"/>
              </a:xfrm>
              <a:prstGeom prst="rect">
                <a:avLst/>
              </a:prstGeom>
            </p:spPr>
            <p:txBody>
              <a:bodyPr wrap="none">
                <a:spAutoFit/>
              </a:bodyPr>
              <a:lstStyle/>
              <a:p>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 </a:t>
                </a:r>
                <a:r>
                  <a:rPr lang="en-US" altLang="ko-KR" sz="1044" b="1">
                    <a:latin typeface="+mj-ea"/>
                    <a:ea typeface="+mj-ea"/>
                  </a:rPr>
                  <a:t>(</a:t>
                </a:r>
                <a:r>
                  <a:rPr lang="ko-KR" altLang="en-US" sz="1044" b="1">
                    <a:latin typeface="+mj-ea"/>
                    <a:ea typeface="+mj-ea"/>
                  </a:rPr>
                  <a:t>샘플 개수</a:t>
                </a:r>
                <a:r>
                  <a:rPr lang="en-US" altLang="ko-KR" sz="1044" b="1">
                    <a:latin typeface="+mj-ea"/>
                    <a:ea typeface="+mj-ea"/>
                  </a:rPr>
                  <a:t>)</a:t>
                </a:r>
                <a:endParaRPr lang="ko-KR" altLang="en-US" sz="1328" b="1">
                  <a:latin typeface="+mj-ea"/>
                  <a:ea typeface="+mj-ea"/>
                </a:endParaRPr>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081785" y="2089857"/>
                <a:ext cx="1120820" cy="296684"/>
              </a:xfrm>
              <a:prstGeom prst="rect">
                <a:avLst/>
              </a:prstGeom>
              <a:blipFill>
                <a:blip r:embed="rId5"/>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017345" y="2602397"/>
                <a:ext cx="865943" cy="47699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특성 개수</a:t>
                </a:r>
                <a:r>
                  <a:rPr lang="en-US" altLang="ko-KR" sz="1044" b="1">
                    <a:latin typeface="+mj-ea"/>
                    <a:ea typeface="+mj-ea"/>
                  </a:rPr>
                  <a:t>)</a:t>
                </a:r>
                <a:endParaRPr lang="ko-KR" altLang="en-US" sz="1044" b="1">
                  <a:latin typeface="+mj-ea"/>
                  <a:ea typeface="+mj-ea"/>
                </a:endParaRPr>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017345" y="2602397"/>
                <a:ext cx="865943" cy="476990"/>
              </a:xfrm>
              <a:prstGeom prst="rect">
                <a:avLst/>
              </a:prstGeom>
              <a:blipFill>
                <a:blip r:embed="rId6"/>
                <a:stretch>
                  <a:fillRect b="-64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971512" y="3154661"/>
                <a:ext cx="7100790" cy="330860"/>
              </a:xfrm>
              <a:prstGeom prst="rect">
                <a:avLst/>
              </a:prstGeom>
              <a:noFill/>
            </p:spPr>
            <p:txBody>
              <a:bodyPr wrap="none" rtlCol="0">
                <a:spAutoFit/>
              </a:bodyPr>
              <a:lstStyle/>
              <a:p>
                <a:r>
                  <a:rPr lang="ko-KR" altLang="en-US" sz="1328" b="1">
                    <a:latin typeface="+mj-ea"/>
                    <a:ea typeface="+mj-ea"/>
                  </a:rPr>
                  <a:t>입력에 곱해지는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a14:m>
                <a:r>
                  <a:rPr lang="ko-KR" altLang="en-US" sz="1328" b="1">
                    <a:latin typeface="+mj-ea"/>
                    <a:ea typeface="+mj-ea"/>
                  </a:rPr>
                  <a:t>는 순환층에 있는 셀의 개수 이다</a:t>
                </a:r>
                <a:r>
                  <a:rPr lang="en-US" altLang="ko-KR" sz="1328" b="1">
                    <a:latin typeface="+mj-ea"/>
                    <a:ea typeface="+mj-ea"/>
                  </a:rPr>
                  <a:t>.</a:t>
                </a:r>
                <a:endParaRPr lang="ko-KR" altLang="en-US" sz="1328"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971512" y="3154661"/>
                <a:ext cx="7100790" cy="330860"/>
              </a:xfrm>
              <a:prstGeom prst="rect">
                <a:avLst/>
              </a:prstGeom>
              <a:blipFill>
                <a:blip r:embed="rId7"/>
                <a:stretch>
                  <a:fillRect l="-172"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014122" y="3645115"/>
                <a:ext cx="2207336" cy="796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014122" y="3645115"/>
                <a:ext cx="2207336" cy="79637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118256" y="3902759"/>
                <a:ext cx="396327" cy="313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328" i="1">
                              <a:latin typeface="Cambria Math" panose="02040503050406030204" pitchFamily="18" charset="0"/>
                              <a:ea typeface="고도 M" panose="02000503000000020004" pitchFamily="2" charset="-127"/>
                            </a:rPr>
                          </m:ctrlPr>
                        </m:sSubPr>
                        <m:e>
                          <m:r>
                            <a:rPr lang="en-US" altLang="ko-KR" sz="1328" i="1">
                              <a:latin typeface="Cambria Math" panose="02040503050406030204" pitchFamily="18" charset="0"/>
                              <a:ea typeface="고도 M" panose="02000503000000020004" pitchFamily="2" charset="-127"/>
                            </a:rPr>
                            <m:t>𝑛</m:t>
                          </m:r>
                        </m:e>
                        <m:sub>
                          <m:r>
                            <a:rPr lang="en-US" altLang="ko-KR" sz="1328" i="1">
                              <a:latin typeface="Cambria Math" panose="02040503050406030204" pitchFamily="18" charset="0"/>
                              <a:ea typeface="고도 M" panose="02000503000000020004" pitchFamily="2" charset="-127"/>
                            </a:rPr>
                            <m:t>𝑓</m:t>
                          </m:r>
                        </m:sub>
                      </m:sSub>
                    </m:oMath>
                  </m:oMathPara>
                </a14:m>
                <a:endParaRPr lang="ko-KR" altLang="en-US" sz="1328"/>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118256" y="3902759"/>
                <a:ext cx="396327" cy="313291"/>
              </a:xfrm>
              <a:prstGeom prst="rect">
                <a:avLst/>
              </a:prstGeom>
              <a:blipFill>
                <a:blip r:embed="rId9"/>
                <a:stretch>
                  <a:fillRect b="-192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761268" y="4415299"/>
                <a:ext cx="1451039" cy="45736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순환층의 뉴런 개수</a:t>
                </a:r>
                <a:r>
                  <a:rPr lang="en-US" altLang="ko-KR" sz="1044" b="1">
                    <a:latin typeface="+mj-ea"/>
                    <a:ea typeface="+mj-ea"/>
                  </a:rPr>
                  <a:t>)</a:t>
                </a:r>
                <a:endParaRPr lang="ko-KR" altLang="en-US" sz="1044" b="1">
                  <a:latin typeface="+mj-ea"/>
                  <a:ea typeface="+mj-ea"/>
                </a:endParaRPr>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761268" y="4415299"/>
                <a:ext cx="1451039" cy="457369"/>
              </a:xfrm>
              <a:prstGeom prst="rect">
                <a:avLst/>
              </a:prstGeom>
              <a:blipFill>
                <a:blip r:embed="rId10"/>
                <a:stretch>
                  <a:fillRect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971512" y="5008931"/>
                <a:ext cx="6494727" cy="3006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와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에 점 곱 연산을 적용한 결과의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971512" y="5008931"/>
                <a:ext cx="6494727" cy="300660"/>
              </a:xfrm>
              <a:prstGeom prst="rect">
                <a:avLst/>
              </a:prstGeom>
              <a:blipFill>
                <a:blip r:embed="rId11"/>
                <a:stretch>
                  <a:fillRect l="-188" t="-4082"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215662" y="5522558"/>
                <a:ext cx="4016549" cy="4289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solidFill>
                            <a:srgbClr val="3399FF"/>
                          </a:solidFill>
                          <a:latin typeface="Cambria Math" panose="02040503050406030204" pitchFamily="18" charset="0"/>
                          <a:ea typeface="고도 M" panose="02000503000000020004" pitchFamily="2" charset="-127"/>
                        </a:rPr>
                        <m:t>m</m:t>
                      </m:r>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215662" y="5522558"/>
                <a:ext cx="4016549" cy="428900"/>
              </a:xfrm>
              <a:prstGeom prst="rect">
                <a:avLst/>
              </a:prstGeom>
              <a:blipFill>
                <a:blip r:embed="rId12"/>
                <a:stretch>
                  <a:fillRect b="-857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0142A61-7227-4165-87BD-27F760314542}"/>
              </a:ext>
            </a:extLst>
          </p:cNvPr>
          <p:cNvSpPr>
            <a:spLocks noGrp="1"/>
          </p:cNvSpPr>
          <p:nvPr>
            <p:ph type="body" sz="quarter" idx="19"/>
          </p:nvPr>
        </p:nvSpPr>
        <p:spPr>
          <a:xfrm>
            <a:off x="276742" y="164294"/>
            <a:ext cx="6640500" cy="327848"/>
          </a:xfrm>
        </p:spPr>
        <p:txBody>
          <a:bodyPr/>
          <a:lstStyle/>
          <a:p>
            <a:r>
              <a:rPr lang="ko-KR" altLang="en-US"/>
              <a:t>정방향 계산에 필요한 입력과 가중치의 구조</a:t>
            </a:r>
          </a:p>
        </p:txBody>
      </p:sp>
      <p:sp>
        <p:nvSpPr>
          <p:cNvPr id="16" name="텍스트 개체 틀 2">
            <a:extLst>
              <a:ext uri="{FF2B5EF4-FFF2-40B4-BE49-F238E27FC236}">
                <a16:creationId xmlns:a16="http://schemas.microsoft.com/office/drawing/2014/main" id="{F3432CB1-9D76-4014-AA09-8C4835549D8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3872749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084067" y="1376772"/>
                <a:ext cx="7236148" cy="796565"/>
              </a:xfrm>
              <a:prstGeom prst="rect">
                <a:avLst/>
              </a:prstGeom>
              <a:noFill/>
            </p:spPr>
            <p:txBody>
              <a:bodyPr wrap="none" rtlCol="0">
                <a:spAutoFit/>
              </a:bodyPr>
              <a:lstStyle/>
              <a:p>
                <a14:m>
                  <m:oMath xmlns:m="http://schemas.openxmlformats.org/officeDocument/2006/math">
                    <m:r>
                      <a:rPr lang="en-US" altLang="ko-KR" sz="1400" b="1" i="1">
                        <a:latin typeface="Cambria Math" panose="02040503050406030204" pitchFamily="18" charset="0"/>
                        <a:ea typeface="+mj-ea"/>
                      </a:rPr>
                      <m:t>𝑿</m:t>
                    </m:r>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𝒙</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a:t>
                </a:r>
                <a:r>
                  <a:rPr lang="en-US" altLang="ko-KR" sz="1400" b="1">
                    <a:latin typeface="+mj-ea"/>
                    <a:ea typeface="+mj-ea"/>
                  </a:rPr>
                  <a:t>,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𝒁</m:t>
                        </m:r>
                      </m:e>
                      <m:sub>
                        <m:r>
                          <a:rPr lang="en-US" altLang="ko-KR" sz="1400" b="1" i="1">
                            <a:solidFill>
                              <a:srgbClr val="000000"/>
                            </a:solidFill>
                            <a:latin typeface="Cambria Math" panose="02040503050406030204" pitchFamily="18" charset="0"/>
                            <a:ea typeface="+mj-ea"/>
                          </a:rPr>
                          <m:t>𝟏</m:t>
                        </m:r>
                      </m:sub>
                    </m:sSub>
                  </m:oMath>
                </a14:m>
                <a:r>
                  <a:rPr lang="ko-KR" altLang="en-US" sz="1400" b="1">
                    <a:latin typeface="+mj-ea"/>
                    <a:ea typeface="+mj-ea"/>
                  </a:rPr>
                  <a:t>과 </a:t>
                </a:r>
                <a14:m>
                  <m:oMath xmlns:m="http://schemas.openxmlformats.org/officeDocument/2006/math">
                    <m:r>
                      <a:rPr lang="en-US" altLang="ko-KR" sz="1400" b="1" i="1">
                        <a:latin typeface="Cambria Math" panose="02040503050406030204" pitchFamily="18" charset="0"/>
                        <a:ea typeface="+mj-ea"/>
                      </a:rPr>
                      <m:t>𝑯</m:t>
                    </m:r>
                    <m:r>
                      <a:rPr lang="en-US" altLang="ko-KR" sz="1400" b="1" i="1">
                        <a:latin typeface="Cambria Math" panose="02040503050406030204" pitchFamily="18" charset="0"/>
                        <a:ea typeface="+mj-ea"/>
                      </a:rPr>
                      <m:t> </m:t>
                    </m:r>
                  </m:oMath>
                </a14:m>
                <a:r>
                  <a:rPr lang="ko-KR" altLang="en-US" sz="1400" b="1">
                    <a:latin typeface="+mj-ea"/>
                    <a:ea typeface="+mj-ea"/>
                  </a:rPr>
                  <a:t>그리고 이전 은닉상태인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a:t>
                </a:r>
                <a:r>
                  <a:rPr lang="en-US" altLang="ko-KR" sz="1400" b="1">
                    <a:latin typeface="+mj-ea"/>
                    <a:ea typeface="+mj-ea"/>
                  </a:rPr>
                  <a:t>.</a:t>
                </a:r>
              </a:p>
              <a:p>
                <a:r>
                  <a:rPr lang="ko-KR" altLang="en-US" sz="1400" b="1">
                    <a:latin typeface="+mj-ea"/>
                    <a:ea typeface="+mj-ea"/>
                  </a:rPr>
                  <a:t>두 행렬을 곱한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크기도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가 된다</a:t>
                </a:r>
                <a:r>
                  <a:rPr lang="en-US" altLang="ko-KR" sz="1400" b="1">
                    <a:latin typeface="+mj-ea"/>
                    <a:ea typeface="+mj-ea"/>
                  </a:rPr>
                  <a:t>.</a:t>
                </a:r>
                <a:r>
                  <a:rPr lang="ko-KR" altLang="en-US" sz="1400" b="1">
                    <a:latin typeface="+mj-ea"/>
                    <a:ea typeface="+mj-ea"/>
                  </a:rPr>
                  <a:t> </a:t>
                </a:r>
                <a:endParaRPr lang="en-US" altLang="ko-KR" sz="1400" b="1">
                  <a:latin typeface="+mj-ea"/>
                  <a:ea typeface="+mj-ea"/>
                </a:endParaRPr>
              </a:p>
              <a:p>
                <a:r>
                  <a:rPr lang="ko-KR" altLang="en-US" sz="1400" b="1">
                    <a:latin typeface="+mj-ea"/>
                    <a:ea typeface="+mj-ea"/>
                  </a:rPr>
                  <a:t>이를 통해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된다는 것을 알 수 있다</a:t>
                </a:r>
                <a:r>
                  <a:rPr lang="en-US" altLang="ko-KR" sz="1400" b="1">
                    <a:latin typeface="+mj-ea"/>
                    <a:ea typeface="+mj-ea"/>
                  </a:rPr>
                  <a:t>.</a:t>
                </a:r>
                <a:endParaRPr lang="ko-KR" altLang="en-US" sz="1400"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084067" y="1376772"/>
                <a:ext cx="7236148" cy="796565"/>
              </a:xfrm>
              <a:prstGeom prst="rect">
                <a:avLst/>
              </a:prstGeom>
              <a:blipFill>
                <a:blip r:embed="rId3"/>
                <a:stretch>
                  <a:fillRect l="-253" t="-2290" b="-30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20538" y="3068960"/>
                <a:ext cx="7179594" cy="962186"/>
              </a:xfrm>
              <a:prstGeom prst="rect">
                <a:avLst/>
              </a:prstGeom>
              <a:noFill/>
            </p:spPr>
            <p:txBody>
              <a:bodyPr wrap="none" rtlCol="0">
                <a:spAutoFit/>
              </a:bodyPr>
              <a:lstStyle/>
              <a:p>
                <a:r>
                  <a:rPr lang="ko-KR" altLang="en-US" sz="1400" b="1">
                    <a:latin typeface="+mj-ea"/>
                    <a:ea typeface="+mj-ea"/>
                  </a:rPr>
                  <a:t>출력층으로 전달되는 </a:t>
                </a:r>
                <a14:m>
                  <m:oMath xmlns:m="http://schemas.openxmlformats.org/officeDocument/2006/math">
                    <m:r>
                      <a:rPr lang="en-US" altLang="ko-KR" sz="1400" b="1" i="1">
                        <a:latin typeface="Cambria Math" panose="02040503050406030204" pitchFamily="18" charset="0"/>
                        <a:ea typeface="+mj-ea"/>
                      </a:rPr>
                      <m:t>𝑯</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 이와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𝟐</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크기는 </a:t>
                </a:r>
                <a:endParaRPr lang="en-US" altLang="ko-KR" sz="1400" b="1" i="1">
                  <a:latin typeface="+mj-ea"/>
                  <a:ea typeface="+mj-ea"/>
                </a:endParaRPr>
              </a:p>
              <a:p>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따라서 </a:t>
                </a:r>
                <a:r>
                  <a:rPr lang="en-US" altLang="ko-KR" sz="1400" b="1">
                    <a:latin typeface="+mj-ea"/>
                    <a:ea typeface="+mj-ea"/>
                  </a:rPr>
                  <a:t>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𝒁</m:t>
                        </m:r>
                      </m:e>
                      <m:sub>
                        <m:r>
                          <a:rPr lang="en-US" altLang="ko-KR" sz="1400" b="1" i="1">
                            <a:latin typeface="Cambria Math" panose="02040503050406030204" pitchFamily="18" charset="0"/>
                            <a:ea typeface="+mj-ea"/>
                          </a:rPr>
                          <m:t>𝟐</m:t>
                        </m:r>
                      </m:sub>
                    </m:sSub>
                  </m:oMath>
                </a14:m>
                <a:r>
                  <a:rPr lang="ko-KR" altLang="en-US" sz="1400" b="1">
                    <a:latin typeface="+mj-ea"/>
                    <a:ea typeface="+mj-ea"/>
                  </a:rPr>
                  <a:t>와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𝑨</m:t>
                        </m:r>
                      </m:e>
                      <m:sub>
                        <m:r>
                          <a:rPr lang="en-US" altLang="ko-KR" sz="1400" b="1" i="1">
                            <a:latin typeface="Cambria Math" panose="02040503050406030204" pitchFamily="18" charset="0"/>
                            <a:ea typeface="+mj-ea"/>
                          </a:rPr>
                          <m:t>𝟐</m:t>
                        </m:r>
                      </m:sub>
                    </m:sSub>
                  </m:oMath>
                </a14:m>
                <a:r>
                  <a:rPr lang="ko-KR" altLang="en-US" sz="1400" b="1">
                    <a:latin typeface="+mj-ea"/>
                    <a:ea typeface="+mj-ea"/>
                  </a:rPr>
                  <a:t> 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이진 분류를 다루므로 </a:t>
                </a:r>
                <a14:m>
                  <m:oMath xmlns:m="http://schemas.openxmlformats.org/officeDocument/2006/math">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oMath>
                </a14:m>
                <a:r>
                  <a:rPr lang="ko-KR" altLang="en-US" sz="1400" b="1">
                    <a:latin typeface="+mj-ea"/>
                    <a:ea typeface="+mj-ea"/>
                  </a:rPr>
                  <a:t>는 </a:t>
                </a:r>
                <a:r>
                  <a:rPr lang="en-US" altLang="ko-KR" sz="1400" b="1">
                    <a:latin typeface="+mj-ea"/>
                    <a:ea typeface="+mj-ea"/>
                  </a:rPr>
                  <a:t>1</a:t>
                </a:r>
                <a:r>
                  <a:rPr lang="ko-KR" altLang="en-US" sz="1400" b="1">
                    <a:latin typeface="+mj-ea"/>
                    <a:ea typeface="+mj-ea"/>
                  </a:rPr>
                  <a:t>이다</a:t>
                </a:r>
                <a:r>
                  <a:rPr lang="en-US" altLang="ko-KR" sz="1400" b="1">
                    <a:latin typeface="+mj-ea"/>
                    <a:ea typeface="+mj-ea"/>
                  </a:rPr>
                  <a:t>.</a:t>
                </a:r>
                <a:endParaRPr lang="ko-KR" altLang="en-US" sz="1400"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20538" y="3068960"/>
                <a:ext cx="7179594" cy="962186"/>
              </a:xfrm>
              <a:prstGeom prst="rect">
                <a:avLst/>
              </a:prstGeom>
              <a:blipFill>
                <a:blip r:embed="rId4"/>
                <a:stretch>
                  <a:fillRect l="-255" t="-633" b="-5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20539" y="5301208"/>
                <a:ext cx="8368316" cy="307777"/>
              </a:xfrm>
              <a:prstGeom prst="rect">
                <a:avLst/>
              </a:prstGeom>
              <a:noFill/>
            </p:spPr>
            <p:txBody>
              <a:bodyPr wrap="none" rtlCol="0">
                <a:spAutoFit/>
              </a:bodyPr>
              <a:lstStyle/>
              <a:p>
                <a:r>
                  <a:rPr lang="ko-KR" altLang="en-US" sz="1400" b="1">
                    <a:latin typeface="+mj-ea"/>
                    <a:ea typeface="+mj-ea"/>
                  </a:rPr>
                  <a:t>각 층의 뉴런마다 절편이 하나씩 필요하므로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𝟏</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𝟏</m:t>
                        </m:r>
                      </m:e>
                    </m:d>
                  </m:oMath>
                </a14:m>
                <a:r>
                  <a:rPr lang="ko-KR" altLang="en-US" sz="1400" b="1">
                    <a:latin typeface="+mj-ea"/>
                    <a:ea typeface="+mj-ea"/>
                  </a:rPr>
                  <a:t> 이고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𝟐</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r>
                          <a:rPr lang="en-US" altLang="ko-KR" sz="1400" b="1">
                            <a:latin typeface="Cambria Math" panose="02040503050406030204" pitchFamily="18" charset="0"/>
                            <a:ea typeface="+mj-ea"/>
                          </a:rPr>
                          <m:t>,</m:t>
                        </m:r>
                      </m:e>
                    </m:d>
                  </m:oMath>
                </a14:m>
                <a:r>
                  <a:rPr lang="ko-KR" altLang="en-US" sz="1400" b="1">
                    <a:latin typeface="+mj-ea"/>
                    <a:ea typeface="+mj-ea"/>
                  </a:rPr>
                  <a:t>이다</a:t>
                </a:r>
                <a:r>
                  <a:rPr lang="en-US" altLang="ko-KR" sz="1400" b="1">
                    <a:latin typeface="+mj-ea"/>
                    <a:ea typeface="+mj-ea"/>
                  </a:rPr>
                  <a:t>.</a:t>
                </a:r>
                <a:r>
                  <a:rPr lang="ko-KR" altLang="en-US" sz="1400"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20539" y="5301208"/>
                <a:ext cx="8368316" cy="307777"/>
              </a:xfrm>
              <a:prstGeom prst="rect">
                <a:avLst/>
              </a:prstGeom>
              <a:blipFill>
                <a:blip r:embed="rId5"/>
                <a:stretch>
                  <a:fillRect l="-218"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122745" y="2278544"/>
                <a:ext cx="4110484" cy="407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m:t>
                          </m:r>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122745" y="2278544"/>
                <a:ext cx="4110484" cy="407291"/>
              </a:xfrm>
              <a:prstGeom prst="rect">
                <a:avLst/>
              </a:prstGeom>
              <a:blipFill>
                <a:blip r:embed="rId6"/>
                <a:stretch>
                  <a:fillRect b="-89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234562" y="4113836"/>
                <a:ext cx="359604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a:latin typeface="Cambria Math" panose="02040503050406030204" pitchFamily="18" charset="0"/>
                              <a:ea typeface="고도 M" panose="02000503000000020004" pitchFamily="2" charset="-127"/>
                            </a:rPr>
                            <m:t>,1</m:t>
                          </m:r>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r>
                        <a:rPr lang="en-US" altLang="ko-KR" sz="1898" i="1">
                          <a:latin typeface="Cambria Math" panose="02040503050406030204" pitchFamily="18" charset="0"/>
                          <a:ea typeface="고도 M" panose="02000503000000020004" pitchFamily="2" charset="-127"/>
                        </a:rPr>
                        <m:t>,1)</m:t>
                      </m:r>
                    </m:oMath>
                  </m:oMathPara>
                </a14:m>
                <a:endParaRPr lang="ko-KR" altLang="en-US" sz="1898"/>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234562" y="4113836"/>
                <a:ext cx="3596049" cy="384401"/>
              </a:xfrm>
              <a:prstGeom prst="rect">
                <a:avLst/>
              </a:prstGeom>
              <a:blipFill>
                <a:blip r:embed="rId7"/>
                <a:stretch>
                  <a:fillRect b="-1428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4D2B30A-00B8-416D-A987-341620FF058D}"/>
              </a:ext>
            </a:extLst>
          </p:cNvPr>
          <p:cNvSpPr>
            <a:spLocks noGrp="1"/>
          </p:cNvSpPr>
          <p:nvPr>
            <p:ph type="body" sz="quarter" idx="19"/>
          </p:nvPr>
        </p:nvSpPr>
        <p:spPr>
          <a:xfrm>
            <a:off x="276742" y="164294"/>
            <a:ext cx="6224429" cy="348470"/>
          </a:xfrm>
        </p:spPr>
        <p:txBody>
          <a:bodyPr/>
          <a:lstStyle/>
          <a:p>
            <a:r>
              <a:rPr lang="ko-KR" altLang="en-US"/>
              <a:t>정방향 계산에 필요한 입력과 가중치의 구조</a:t>
            </a:r>
          </a:p>
        </p:txBody>
      </p:sp>
      <p:sp>
        <p:nvSpPr>
          <p:cNvPr id="11" name="텍스트 개체 틀 2">
            <a:extLst>
              <a:ext uri="{FF2B5EF4-FFF2-40B4-BE49-F238E27FC236}">
                <a16:creationId xmlns:a16="http://schemas.microsoft.com/office/drawing/2014/main" id="{A23A0B93-80CD-49B3-B450-5DB19D42A80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2433452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977132" cy="355162"/>
              </a:xfrm>
              <a:prstGeom prst="rect">
                <a:avLst/>
              </a:prstGeom>
              <a:noFill/>
            </p:spPr>
            <p:txBody>
              <a:bodyPr wrap="none" rtlCol="0">
                <a:spAutoFit/>
              </a:bodyPr>
              <a:lstStyle/>
              <a:p>
                <a:r>
                  <a:rPr lang="ko-KR" altLang="en-US" sz="1708" b="1">
                    <a:latin typeface="+mj-ea"/>
                    <a:ea typeface="+mj-ea"/>
                  </a:rPr>
                  <a:t>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𝟐</m:t>
                        </m:r>
                      </m:sub>
                    </m:sSub>
                  </m:oMath>
                </a14:m>
                <a:r>
                  <a:rPr lang="ko-KR" altLang="en-US" sz="1708" b="1">
                    <a:latin typeface="+mj-ea"/>
                    <a:ea typeface="+mj-ea"/>
                  </a:rPr>
                  <a:t>에 대한 손실 함수의 도함수를 구한다</a:t>
                </a:r>
                <a:r>
                  <a:rPr lang="en-US" altLang="ko-KR" sz="1708" b="1">
                    <a:latin typeface="+mj-ea"/>
                    <a:ea typeface="+mj-ea"/>
                  </a:rPr>
                  <a:t>.</a:t>
                </a:r>
                <a:endParaRPr lang="ko-KR" altLang="en-US" sz="1708"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977132" cy="355162"/>
              </a:xfrm>
              <a:prstGeom prst="rect">
                <a:avLst/>
              </a:prstGeom>
              <a:blipFill>
                <a:blip r:embed="rId3"/>
                <a:stretch>
                  <a:fillRect l="-858"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9"/>
                <a:stretch>
                  <a:fillRect/>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321642" y="5041598"/>
                <a:ext cx="315406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m:rPr>
                                  <m:sty m:val="p"/>
                                </m:rPr>
                                <a:rPr kumimoji="1" lang="en-US" altLang="ko-KR" i="1">
                                  <a:solidFill>
                                    <a:srgbClr val="000000"/>
                                  </a:solidFill>
                                  <a:latin typeface="Cambria Math" panose="02040503050406030204" pitchFamily="18" charset="0"/>
                                </a:rPr>
                                <m:t>W</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321642" y="5041598"/>
                <a:ext cx="3154069" cy="572016"/>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321642" y="5794672"/>
                <a:ext cx="302024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a:rPr kumimoji="1" lang="en-US" altLang="ko-KR" i="1">
                                  <a:solidFill>
                                    <a:srgbClr val="000000"/>
                                  </a:solidFill>
                                  <a:latin typeface="Cambria Math" panose="02040503050406030204" pitchFamily="18" charset="0"/>
                                </a:rPr>
                                <m:t>𝑏</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321642" y="5794672"/>
                <a:ext cx="3020249" cy="572016"/>
              </a:xfrm>
              <a:prstGeom prst="rect">
                <a:avLst/>
              </a:prstGeom>
              <a:blipFill>
                <a:blip r:embed="rId22"/>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A5FC0E1-6D7E-45DA-84AA-9DA718A5A714}"/>
              </a:ext>
            </a:extLst>
          </p:cNvPr>
          <p:cNvSpPr>
            <a:spLocks noGrp="1"/>
          </p:cNvSpPr>
          <p:nvPr>
            <p:ph type="body" sz="quarter" idx="19"/>
          </p:nvPr>
        </p:nvSpPr>
        <p:spPr/>
        <p:txBody>
          <a:bodyPr/>
          <a:lstStyle/>
          <a:p>
            <a:r>
              <a:rPr lang="ko-KR" altLang="en-US"/>
              <a:t>순환 신경망의 역방향 계산</a:t>
            </a:r>
          </a:p>
        </p:txBody>
      </p:sp>
      <p:sp>
        <p:nvSpPr>
          <p:cNvPr id="52" name="텍스트 개체 틀 2">
            <a:extLst>
              <a:ext uri="{FF2B5EF4-FFF2-40B4-BE49-F238E27FC236}">
                <a16:creationId xmlns:a16="http://schemas.microsoft.com/office/drawing/2014/main" id="{AC17D8A3-C073-4FCC-B961-1E24BD44090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274274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3549305" cy="369332"/>
              </a:xfrm>
              <a:prstGeom prst="rect">
                <a:avLst/>
              </a:prstGeom>
              <a:noFill/>
            </p:spPr>
            <p:txBody>
              <a:bodyPr wrap="none" rtlCol="0">
                <a:spAutoFit/>
              </a:bodyPr>
              <a:lstStyle/>
              <a:p>
                <a:pPr lvl="0"/>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𝟐</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3549305" cy="369332"/>
              </a:xfrm>
              <a:prstGeom prst="rect">
                <a:avLst/>
              </a:prstGeom>
              <a:blipFill>
                <a:blip r:embed="rId3"/>
                <a:stretch>
                  <a:fillRect t="-8197" r="-68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0" y="1816123"/>
                <a:ext cx="3061414" cy="55579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𝐻</m:t>
                          </m:r>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0" y="1816123"/>
                <a:ext cx="3061414" cy="555793"/>
              </a:xfrm>
              <a:prstGeom prst="rect">
                <a:avLst/>
              </a:prstGeom>
              <a:blipFill>
                <a:blip r:embed="rId4"/>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38990" y="3399503"/>
                <a:ext cx="3549305" cy="369332"/>
              </a:xfrm>
              <a:prstGeom prst="rect">
                <a:avLst/>
              </a:prstGeom>
              <a:noFill/>
            </p:spPr>
            <p:txBody>
              <a:bodyPr wrap="none" rtlCol="0">
                <a:spAutoFit/>
              </a:bodyPr>
              <a:lstStyle/>
              <a:p>
                <a:pPr lvl="0"/>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38990" y="3399503"/>
                <a:ext cx="3549305" cy="369332"/>
              </a:xfrm>
              <a:prstGeom prst="rect">
                <a:avLst/>
              </a:prstGeom>
              <a:blipFill>
                <a:blip r:embed="rId5"/>
                <a:stretch>
                  <a:fillRect t="-10000" r="-687"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724600" y="3941433"/>
                <a:ext cx="5026376"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func>
                        <m:funcPr>
                          <m:ctrlPr>
                            <a:rPr kumimoji="1" lang="en-US" altLang="ko-KR" sz="1898" i="1">
                              <a:solidFill>
                                <a:srgbClr val="000000"/>
                              </a:solidFill>
                              <a:latin typeface="Cambria Math" panose="02040503050406030204" pitchFamily="18" charset="0"/>
                            </a:rPr>
                          </m:ctrlPr>
                        </m:funcPr>
                        <m:fName>
                          <m:r>
                            <m:rPr>
                              <m:sty m:val="p"/>
                            </m:rPr>
                            <a:rPr kumimoji="1" lang="en-US" altLang="ko-KR" sz="1898">
                              <a:solidFill>
                                <a:srgbClr val="000000"/>
                              </a:solidFill>
                              <a:latin typeface="Cambria Math" panose="02040503050406030204" pitchFamily="18" charset="0"/>
                            </a:rPr>
                            <m:t>tanh</m:t>
                          </m:r>
                        </m:fName>
                        <m:e>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e>
                      </m:func>
                      <m:r>
                        <a:rPr kumimoji="1" lang="en-US" altLang="ko-KR" sz="1898">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𝑡𝑎𝑛h</m:t>
                          </m:r>
                        </m:e>
                        <m:sup>
                          <m:r>
                            <a:rPr kumimoji="1" lang="en-US" altLang="ko-KR" sz="1898" i="1">
                              <a:solidFill>
                                <a:srgbClr val="000000"/>
                              </a:solidFill>
                              <a:latin typeface="Cambria Math" panose="02040503050406030204" pitchFamily="18" charset="0"/>
                            </a:rPr>
                            <m:t>2</m:t>
                          </m:r>
                        </m:sup>
                      </m:sSup>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r>
                        <a:rPr kumimoji="1" lang="en-US" altLang="ko-KR" sz="1898" i="1">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𝐻</m:t>
                          </m:r>
                        </m:e>
                        <m:sup>
                          <m:r>
                            <a:rPr kumimoji="1" lang="en-US" altLang="ko-KR" sz="1898" i="1">
                              <a:solidFill>
                                <a:srgbClr val="000000"/>
                              </a:solidFill>
                              <a:latin typeface="Cambria Math" panose="02040503050406030204" pitchFamily="18" charset="0"/>
                            </a:rPr>
                            <m:t>2</m:t>
                          </m:r>
                        </m:sup>
                      </m:sSup>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724600" y="3941433"/>
                <a:ext cx="5026376" cy="603691"/>
              </a:xfrm>
              <a:prstGeom prst="rect">
                <a:avLst/>
              </a:prstGeom>
              <a:blipFill>
                <a:blip r:embed="rId6"/>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0306C25-1146-4F09-92D3-DEB9D7752912}"/>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D3CB7331-24F3-4B0C-B2F1-E7818A7DA84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4786417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373248" cy="369332"/>
              </a:xfrm>
              <a:prstGeom prst="rect">
                <a:avLst/>
              </a:prstGeom>
              <a:noFill/>
            </p:spPr>
            <p:txBody>
              <a:bodyPr wrap="none" rtlCol="0">
                <a:spAutoFit/>
              </a:bodyPr>
              <a:lstStyle/>
              <a:p>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𝒁</m:t>
                        </m:r>
                      </m:e>
                      <m:sub>
                        <m:r>
                          <a:rPr lang="en-US" altLang="ko-KR" b="1" i="1" smtClean="0">
                            <a:solidFill>
                              <a:srgbClr val="000000"/>
                            </a:solidFill>
                            <a:latin typeface="Cambria Math" panose="02040503050406030204" pitchFamily="18" charset="0"/>
                            <a:ea typeface="+mj-ea"/>
                          </a:rPr>
                          <m:t>𝟏</m:t>
                        </m:r>
                      </m:sub>
                    </m:sSub>
                  </m:oMath>
                </a14:m>
                <a:r>
                  <a:rPr lang="ko-KR" altLang="en-US" b="1">
                    <a:latin typeface="+mj-ea"/>
                    <a:ea typeface="+mj-ea"/>
                  </a:rPr>
                  <a:t>에 대한 손실 함수의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373248" cy="369332"/>
              </a:xfrm>
              <a:prstGeom prst="rect">
                <a:avLst/>
              </a:prstGeom>
              <a:blipFill>
                <a:blip r:embed="rId3"/>
                <a:stretch>
                  <a:fillRect t="-8197" r="-418"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9"/>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43380" y="5158985"/>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43380" y="5158985"/>
                <a:ext cx="4746812" cy="603691"/>
              </a:xfrm>
              <a:prstGeom prst="rect">
                <a:avLst/>
              </a:prstGeom>
              <a:blipFill>
                <a:blip r:embed="rId21"/>
                <a:stretch>
                  <a:fillRect b="-1010"/>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BEDF8584-CCE3-4A61-896E-800C423016C9}"/>
              </a:ext>
            </a:extLst>
          </p:cNvPr>
          <p:cNvSpPr>
            <a:spLocks noGrp="1"/>
          </p:cNvSpPr>
          <p:nvPr>
            <p:ph type="body" sz="quarter" idx="19"/>
          </p:nvPr>
        </p:nvSpPr>
        <p:spPr/>
        <p:txBody>
          <a:bodyPr/>
          <a:lstStyle/>
          <a:p>
            <a:r>
              <a:rPr lang="ko-KR" altLang="en-US"/>
              <a:t>순환 신경망의 역방향 계산</a:t>
            </a:r>
          </a:p>
        </p:txBody>
      </p:sp>
      <p:sp>
        <p:nvSpPr>
          <p:cNvPr id="53" name="텍스트 개체 틀 2">
            <a:extLst>
              <a:ext uri="{FF2B5EF4-FFF2-40B4-BE49-F238E27FC236}">
                <a16:creationId xmlns:a16="http://schemas.microsoft.com/office/drawing/2014/main" id="{6C63F5A9-FC0F-4EBD-98C7-75E753F05C1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657937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86384" cy="369332"/>
              </a:xfrm>
              <a:prstGeom prst="rect">
                <a:avLst/>
              </a:prstGeom>
              <a:blipFill>
                <a:blip r:embed="rId3"/>
                <a:stretch>
                  <a:fillRect l="-1197"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952836"/>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952836"/>
                <a:ext cx="4541371" cy="605230"/>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1AA3396-C71F-4EB4-81B4-72B88BAE1CA1}"/>
              </a:ext>
            </a:extLst>
          </p:cNvPr>
          <p:cNvSpPr>
            <a:spLocks noGrp="1"/>
          </p:cNvSpPr>
          <p:nvPr>
            <p:ph type="body" sz="quarter" idx="19"/>
          </p:nvPr>
        </p:nvSpPr>
        <p:spPr/>
        <p:txBody>
          <a:bodyPr/>
          <a:lstStyle/>
          <a:p>
            <a:r>
              <a:rPr lang="ko-KR" altLang="en-US"/>
              <a:t>순환 신경망의 역방향 계산</a:t>
            </a:r>
          </a:p>
        </p:txBody>
      </p:sp>
      <p:sp>
        <p:nvSpPr>
          <p:cNvPr id="8" name="텍스트 개체 틀 2">
            <a:extLst>
              <a:ext uri="{FF2B5EF4-FFF2-40B4-BE49-F238E27FC236}">
                <a16:creationId xmlns:a16="http://schemas.microsoft.com/office/drawing/2014/main" id="{484A82FF-301C-4092-B3E9-3D4FA9FCEAF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3" name="TextBox 2">
            <a:extLst>
              <a:ext uri="{FF2B5EF4-FFF2-40B4-BE49-F238E27FC236}">
                <a16:creationId xmlns:a16="http://schemas.microsoft.com/office/drawing/2014/main" id="{CF6A8C5E-F450-4A05-89C8-E6A2F28F3938}"/>
              </a:ext>
            </a:extLst>
          </p:cNvPr>
          <p:cNvSpPr txBox="1"/>
          <p:nvPr/>
        </p:nvSpPr>
        <p:spPr>
          <a:xfrm>
            <a:off x="884548" y="3284984"/>
            <a:ext cx="3760773" cy="1477328"/>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BPTT : </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en-US" altLang="ko-KR" b="1">
                <a:solidFill>
                  <a:srgbClr val="000000"/>
                </a:solidFill>
                <a:latin typeface="+mj-ea"/>
                <a:ea typeface="+mj-ea"/>
              </a:rPr>
              <a:t>Back Propagation Through Time</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ko-KR" altLang="en-US" b="1">
                <a:solidFill>
                  <a:srgbClr val="000000"/>
                </a:solidFill>
                <a:latin typeface="+mj-ea"/>
                <a:ea typeface="+mj-ea"/>
              </a:rPr>
              <a:t>시간을 거슬러 역전파 한다</a:t>
            </a:r>
            <a:r>
              <a:rPr kumimoji="1" lang="en-US" altLang="ko-KR" b="1">
                <a:solidFill>
                  <a:srgbClr val="000000"/>
                </a:solidFill>
                <a:latin typeface="+mj-ea"/>
                <a:ea typeface="+mj-ea"/>
              </a:rPr>
              <a:t>.</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556099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딥러닝을 위한 수학</a:t>
            </a:r>
            <a:endParaRPr lang="ko-KR" altLang="en-US" b="1" dirty="0">
              <a:latin typeface="+mn-ea"/>
            </a:endParaRPr>
          </a:p>
        </p:txBody>
      </p:sp>
      <p:sp>
        <p:nvSpPr>
          <p:cNvPr id="3" name="Text Placeholder 2"/>
          <p:cNvSpPr>
            <a:spLocks noGrp="1"/>
          </p:cNvSpPr>
          <p:nvPr>
            <p:ph type="body" sz="quarter" idx="13"/>
          </p:nvPr>
        </p:nvSpPr>
        <p:spPr>
          <a:xfrm>
            <a:off x="4883150" y="4067004"/>
            <a:ext cx="4464050" cy="1990288"/>
          </a:xfrm>
        </p:spPr>
        <p:txBody>
          <a:bodyPr/>
          <a:lstStyle/>
          <a:p>
            <a:r>
              <a:rPr lang="en-US" altLang="ko-KR" sz="1600" b="1">
                <a:latin typeface="+mn-ea"/>
              </a:rPr>
              <a:t>MSE(Mean Squared Error)</a:t>
            </a:r>
          </a:p>
          <a:p>
            <a:r>
              <a:rPr lang="en-US" altLang="ko-KR" sz="1600" b="1">
                <a:latin typeface="+mn-ea"/>
              </a:rPr>
              <a:t>SGD (Stochastic Gradient Descent)</a:t>
            </a:r>
          </a:p>
          <a:p>
            <a:r>
              <a:rPr lang="ko-KR" altLang="en-US" sz="1600" b="1">
                <a:latin typeface="+mn-ea"/>
              </a:rPr>
              <a:t>역전파 구현</a:t>
            </a:r>
            <a:endParaRPr lang="en-US" altLang="ko-KR" sz="1600" b="1">
              <a:latin typeface="+mn-ea"/>
            </a:endParaRPr>
          </a:p>
          <a:p>
            <a:r>
              <a:rPr lang="ko-KR" altLang="en-US" sz="1600" b="1">
                <a:latin typeface="+mn-ea"/>
              </a:rPr>
              <a:t>선형회귀 구현</a:t>
            </a:r>
            <a:endParaRPr lang="en-US" altLang="ko-KR" sz="1600" b="1">
              <a:latin typeface="+mn-ea"/>
            </a:endParaRPr>
          </a:p>
          <a:p>
            <a:r>
              <a:rPr lang="ko-KR" altLang="en-US" sz="1600" b="1">
                <a:solidFill>
                  <a:prstClr val="black">
                    <a:lumMod val="75000"/>
                    <a:lumOff val="25000"/>
                  </a:prstClr>
                </a:solidFill>
                <a:latin typeface="맑은 고딕" pitchFamily="50" charset="-127"/>
                <a:ea typeface="맑은 고딕" pitchFamily="50" charset="-127"/>
              </a:rPr>
              <a:t>시그모이드 함수</a:t>
            </a:r>
            <a:endParaRPr lang="en-US" altLang="ko-KR" sz="1600" b="1">
              <a:solidFill>
                <a:prstClr val="black">
                  <a:lumMod val="75000"/>
                  <a:lumOff val="25000"/>
                </a:prstClr>
              </a:solidFill>
              <a:latin typeface="+mn-ea"/>
              <a:ea typeface="맑은 고딕" pitchFamily="50" charset="-127"/>
            </a:endParaRPr>
          </a:p>
          <a:p>
            <a:r>
              <a:rPr lang="ko-KR" altLang="en-US" sz="1600" b="1">
                <a:solidFill>
                  <a:prstClr val="black">
                    <a:lumMod val="75000"/>
                    <a:lumOff val="25000"/>
                  </a:prstClr>
                </a:solidFill>
                <a:latin typeface="맑은 고딕" pitchFamily="50" charset="-127"/>
                <a:ea typeface="맑은 고딕" pitchFamily="50" charset="-127"/>
              </a:rPr>
              <a:t>로지스틱 회귀 구현</a:t>
            </a:r>
            <a:endParaRPr lang="en-US" altLang="ko-KR" sz="1600" b="1" dirty="0">
              <a:latin typeface="+mn-ea"/>
            </a:endParaRPr>
          </a:p>
        </p:txBody>
      </p:sp>
    </p:spTree>
    <p:extLst>
      <p:ext uri="{BB962C8B-B14F-4D97-AF65-F5344CB8AC3E}">
        <p14:creationId xmlns:p14="http://schemas.microsoft.com/office/powerpoint/2010/main" val="146121117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88894" y="4683185"/>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88894" y="4683185"/>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576253" y="465862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93487" y="359860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93487" y="3598601"/>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04846" y="3906576"/>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87630"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89848"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44577" y="4682617"/>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968407" y="4343278"/>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44490" y="4914770"/>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96956" y="39881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96956" y="3988116"/>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01675" y="4506300"/>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44577" y="516629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44577" y="5166291"/>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05325" y="466181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64527" y="468318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64527" y="4683185"/>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51380" y="447490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03107" y="466181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87447" y="5253964"/>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87447" y="5253964"/>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079936" y="4294389"/>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15833" y="3972319"/>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17280" y="44537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41749" y="3292656"/>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41749" y="3292656"/>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58344" y="2994026"/>
                <a:ext cx="694484"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58344" y="2994026"/>
                <a:ext cx="694484" cy="605230"/>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11"/>
                <a:stretch>
                  <a:fillRect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58680"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𝐻</m:t>
                              </m:r>
                            </m:e>
                            <m:sub>
                              <m:r>
                                <a:rPr lang="en-US" altLang="ko-KR" sz="1898" i="1">
                                  <a:solidFill>
                                    <a:srgbClr val="FF0000"/>
                                  </a:solidFill>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58680"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13694" y="4126984"/>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13694" y="4126984"/>
                <a:ext cx="552267" cy="377155"/>
              </a:xfrm>
              <a:prstGeom prst="rect">
                <a:avLst/>
              </a:prstGeom>
              <a:blipFill>
                <a:blip r:embed="rId13"/>
                <a:stretch>
                  <a:fillRect l="-4396" b="-17742"/>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891233"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8BE57DB7-14AE-4014-BE6E-6A13FB356D78}"/>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C08905D1-E706-470A-A4D8-CF7DBC8C4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6370597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9728" y="5265853"/>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9728" y="5265853"/>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7087" y="5241288"/>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88463"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0681"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45411" y="5265285"/>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69240" y="4925946"/>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45324" y="5497438"/>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97789" y="45707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97789" y="4570784"/>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02509" y="5088968"/>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45411" y="574895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45411" y="5748959"/>
                <a:ext cx="342902" cy="355162"/>
              </a:xfrm>
              <a:prstGeom prst="rect">
                <a:avLst/>
              </a:prstGeom>
              <a:blipFill>
                <a:blip r:embed="rId6"/>
                <a:stretch>
                  <a:fillRect r="-1754"/>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06158" y="5244478"/>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65361" y="526585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65361" y="5265853"/>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52214" y="5057575"/>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03940" y="5244478"/>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88281" y="5836632"/>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88281" y="5836632"/>
                <a:ext cx="1199046" cy="292068"/>
              </a:xfrm>
              <a:prstGeom prst="rect">
                <a:avLst/>
              </a:prstGeom>
              <a:blipFill>
                <a:blip r:embed="rId8"/>
                <a:stretch>
                  <a:fillRect r="-1523" b="-8333"/>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0770" y="4877057"/>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16667" y="4554987"/>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18114" y="503641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03269" y="2455335"/>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03269" y="2455335"/>
                <a:ext cx="562782"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44935" y="2975962"/>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18179" y="2697407"/>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33002" y="1676765"/>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33002" y="1676765"/>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35413" y="172215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35413" y="1722151"/>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46771" y="203012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29555"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31773"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86503" y="2793653"/>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710333" y="2466827"/>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86416" y="303831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8882" y="211166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8882" y="2111665"/>
                <a:ext cx="342902" cy="355162"/>
              </a:xfrm>
              <a:prstGeom prst="rect">
                <a:avLst/>
              </a:prstGeom>
              <a:blipFill>
                <a:blip r:embed="rId12"/>
                <a:stretch>
                  <a:fillRect r="-456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86503" y="328984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86503" y="3289840"/>
                <a:ext cx="342902" cy="355162"/>
              </a:xfrm>
              <a:prstGeom prst="rect">
                <a:avLst/>
              </a:prstGeom>
              <a:blipFill>
                <a:blip r:embed="rId13"/>
                <a:stretch>
                  <a:fillRect r="-1754"/>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47250" y="278536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70040" y="2759252"/>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70040" y="2759252"/>
                <a:ext cx="342902" cy="375744"/>
              </a:xfrm>
              <a:prstGeom prst="rect">
                <a:avLst/>
              </a:prstGeom>
              <a:blipFill>
                <a:blip r:embed="rId14"/>
                <a:stretch>
                  <a:fillRect r="-33929" b="-4918"/>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93306" y="259845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45032" y="278536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26632" y="349757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26632" y="3497577"/>
                <a:ext cx="562782" cy="375744"/>
              </a:xfrm>
              <a:prstGeom prst="rect">
                <a:avLst/>
              </a:prstGeom>
              <a:blipFill>
                <a:blip r:embed="rId15"/>
                <a:stretch>
                  <a:fillRect b="-3279"/>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01362" y="212622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489512" y="2163756"/>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198660" y="257652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198660" y="2576525"/>
                <a:ext cx="342902" cy="375744"/>
              </a:xfrm>
              <a:prstGeom prst="rect">
                <a:avLst/>
              </a:prstGeom>
              <a:blipFill>
                <a:blip r:embed="rId16"/>
                <a:stretch>
                  <a:fillRect r="-8929"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18114" y="25110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750380" y="3222949"/>
                <a:ext cx="2571923" cy="65178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750380" y="3222949"/>
                <a:ext cx="2571923" cy="65178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750380" y="1787515"/>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750380" y="1787515"/>
                <a:ext cx="1848584" cy="407291"/>
              </a:xfrm>
              <a:prstGeom prst="rect">
                <a:avLst/>
              </a:prstGeom>
              <a:blipFill>
                <a:blip r:embed="rId18"/>
                <a:stretch>
                  <a:fillRect r="-1316"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778626" y="1328955"/>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778626" y="1328955"/>
                <a:ext cx="3432325" cy="407291"/>
              </a:xfrm>
              <a:prstGeom prst="rect">
                <a:avLst/>
              </a:prstGeom>
              <a:blipFill>
                <a:blip r:embed="rId19"/>
                <a:stretch>
                  <a:fillRect t="-5970" r="-1421"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54846" y="4850735"/>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54846" y="4850735"/>
                <a:ext cx="2576859" cy="402418"/>
              </a:xfrm>
              <a:prstGeom prst="rect">
                <a:avLst/>
              </a:prstGeom>
              <a:blipFill>
                <a:blip r:embed="rId20"/>
                <a:stretch>
                  <a:fillRect l="-473"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06844" y="537242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571678" y="227069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m:rPr>
                                  <m:sty m:val="p"/>
                                </m:rPr>
                                <a:rPr lang="en-US" altLang="ko-KR" sz="1898" i="1">
                                  <a:solidFill>
                                    <a:srgbClr val="FF0000"/>
                                  </a:solidFill>
                                  <a:latin typeface="Cambria Math" panose="02040503050406030204" pitchFamily="18" charset="0"/>
                                </a:rPr>
                                <m:t>W</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571678" y="2270690"/>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E1498E52-C884-42FA-8742-BCE1D1B745FA}"/>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7DBE997B-41B9-4097-90D7-3073C8E542D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B4E423-977C-4C6A-8E88-44D9009C7A44}"/>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27B4E423-977C-4C6A-8E88-44D9009C7A44}"/>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2"/>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55972" y="3090485"/>
                <a:ext cx="3866251"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55972" y="3090485"/>
                <a:ext cx="3866251"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848924" y="1363000"/>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848924" y="1363000"/>
                <a:ext cx="2527637" cy="407291"/>
              </a:xfrm>
              <a:prstGeom prst="rect">
                <a:avLst/>
              </a:prstGeom>
              <a:blipFill>
                <a:blip r:embed="rId4"/>
                <a:stretch>
                  <a:fillRect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4831167" y="1028197"/>
                <a:ext cx="405884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4831167" y="1028197"/>
                <a:ext cx="4058847" cy="407291"/>
              </a:xfrm>
              <a:prstGeom prst="rect">
                <a:avLst/>
              </a:prstGeom>
              <a:blipFill>
                <a:blip r:embed="rId5"/>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𝑝𝑝𝑝</m:t>
                              </m:r>
                              <m:r>
                                <a:rPr lang="en-US" altLang="ko-KR" sz="2277" i="1">
                                  <a:solidFill>
                                    <a:srgbClr val="FFC000"/>
                                  </a:solidFill>
                                  <a:latin typeface="Cambria Math" panose="02040503050406030204" pitchFamily="18" charset="0"/>
                                </a:rPr>
                                <m:t> </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979184"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44603" y="5039597"/>
            <a:ext cx="965329" cy="954107"/>
          </a:xfrm>
          <a:prstGeom prst="rect">
            <a:avLst/>
          </a:prstGeom>
          <a:noFill/>
        </p:spPr>
        <p:txBody>
          <a:bodyPr wrap="none" rtlCol="0">
            <a:spAutoFit/>
          </a:bodyPr>
          <a:lstStyle/>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타임 스텝</a:t>
            </a:r>
            <a:endParaRPr kumimoji="1"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01516" y="2118234"/>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01516" y="2118234"/>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4985479" y="1759166"/>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4985479" y="1759166"/>
                <a:ext cx="3432325" cy="407291"/>
              </a:xfrm>
              <a:prstGeom prst="rect">
                <a:avLst/>
              </a:prstGeom>
              <a:blipFill>
                <a:blip r:embed="rId8"/>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3126" y="5755588"/>
            <a:ext cx="359854" cy="213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45573" y="55736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4101" y="5607246"/>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현재</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56916" y="393230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592083" y="2294830"/>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4916996" y="247065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4916996" y="2470650"/>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2D9C389-7A21-4FBA-92D1-0D4098EEEAB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6E3DD7B-D76E-41E7-85A2-10A29FF6312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F50ADB-AACE-4D7A-A9D4-FEC2506AF3D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D6F50ADB-AACE-4D7A-A9D4-FEC2506AF3D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8"/>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67917" y="4610147"/>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67917" y="4610147"/>
                <a:ext cx="4979184"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7348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2995371" y="5713449"/>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2995371" y="5713449"/>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2986928" y="569704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344408" y="49287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344408" y="4928749"/>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603428" y="519475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326623"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526621"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170809" y="5699174"/>
            <a:ext cx="3558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289335" y="5517953"/>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362745" y="5868125"/>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130627" y="524921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130627" y="5249211"/>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941784" y="5550832"/>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162432" y="603611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162432" y="6036117"/>
                <a:ext cx="229025" cy="296684"/>
              </a:xfrm>
              <a:prstGeom prst="rect">
                <a:avLst/>
              </a:prstGeom>
              <a:blipFill>
                <a:blip r:embed="rId7"/>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004489" y="5699172"/>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044031" y="571345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044031" y="5713450"/>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369202" y="5574340"/>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2804492" y="5699172"/>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1913577" y="6048007"/>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1913577" y="6048007"/>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678476" y="5490201"/>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543976" y="5238659"/>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2711" y="55602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629647" y="4184024"/>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2880792" y="399797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1892446" y="2853747"/>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1892446" y="2853747"/>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289335" y="334660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289335" y="3346600"/>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497293" y="3552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220488"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420485"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056297" y="406225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197584" y="38735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256610" y="422567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024491" y="3606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024491" y="3606757"/>
                <a:ext cx="229025" cy="296684"/>
              </a:xfrm>
              <a:prstGeom prst="rect">
                <a:avLst/>
              </a:prstGeom>
              <a:blipFill>
                <a:blip r:embed="rId12"/>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056297" y="439366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056297" y="4393664"/>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1898355" y="405672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1913577" y="4039283"/>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1913577" y="4039283"/>
                <a:ext cx="229025" cy="312714"/>
              </a:xfrm>
              <a:prstGeom prst="rect">
                <a:avLst/>
              </a:prstGeom>
              <a:blipFill>
                <a:blip r:embed="rId14"/>
                <a:stretch>
                  <a:fillRect r="-70270"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263067" y="393188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698356" y="405672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021919" y="4471960"/>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021919" y="4471960"/>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068077" y="361648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797256" y="391723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797256" y="3917239"/>
                <a:ext cx="229025" cy="312714"/>
              </a:xfrm>
              <a:prstGeom prst="rect">
                <a:avLst/>
              </a:prstGeom>
              <a:blipFill>
                <a:blip r:embed="rId16"/>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32711" y="38735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528276" y="2539407"/>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779421" y="235336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520306" y="1671670"/>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520306" y="1671670"/>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187965" y="170198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187965" y="1701984"/>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395922" y="190768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119117"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319114"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954926" y="2417643"/>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134887" y="223632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155239" y="2581057"/>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923121" y="196214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923121" y="1962141"/>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954926" y="2749048"/>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954926" y="2749048"/>
                <a:ext cx="229025" cy="296684"/>
              </a:xfrm>
              <a:prstGeom prst="rect">
                <a:avLst/>
              </a:prstGeom>
              <a:blipFill>
                <a:blip r:embed="rId20"/>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1796984" y="2412104"/>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768242" y="2433616"/>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768242" y="2433616"/>
                <a:ext cx="229025" cy="312714"/>
              </a:xfrm>
              <a:prstGeom prst="rect">
                <a:avLst/>
              </a:prstGeom>
              <a:blipFill>
                <a:blip r:embed="rId21"/>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161696" y="2287271"/>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596986" y="2412104"/>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1966706" y="1971863"/>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558049" y="1996933"/>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695885" y="227262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695885" y="2272622"/>
                <a:ext cx="229025" cy="312714"/>
              </a:xfrm>
              <a:prstGeom prst="rect">
                <a:avLst/>
              </a:prstGeom>
              <a:blipFill>
                <a:blip r:embed="rId22"/>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1341" y="2228889"/>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764380" y="4917737"/>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79312" y="2328299"/>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79312" y="2328299"/>
                <a:ext cx="552267" cy="377155"/>
              </a:xfrm>
              <a:prstGeom prst="rect">
                <a:avLst/>
              </a:prstGeom>
              <a:blipFill>
                <a:blip r:embed="rId24"/>
                <a:stretch>
                  <a:fillRect l="-4444" b="-1774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79948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40113" y="3317512"/>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40113" y="3317512"/>
                <a:ext cx="2576859" cy="402418"/>
              </a:xfrm>
              <a:prstGeom prst="rect">
                <a:avLst/>
              </a:prstGeom>
              <a:blipFill>
                <a:blip r:embed="rId25"/>
                <a:stretch>
                  <a:fillRect l="-236"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79948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67917" y="1259947"/>
                <a:ext cx="844385" cy="6975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67917" y="1259947"/>
                <a:ext cx="844385" cy="69756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4837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48370" y="2792640"/>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7931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79311" y="3947329"/>
                <a:ext cx="467985" cy="442750"/>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1450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14509" y="5157297"/>
                <a:ext cx="467985" cy="442750"/>
              </a:xfrm>
              <a:prstGeom prst="rect">
                <a:avLst/>
              </a:prstGeom>
              <a:blipFill>
                <a:blip r:embed="rId2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2169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21690" y="5683776"/>
                <a:ext cx="467985" cy="442750"/>
              </a:xfrm>
              <a:prstGeom prst="rect">
                <a:avLst/>
              </a:prstGeom>
              <a:blipFill>
                <a:blip r:embed="rId30"/>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29C27BA9-1567-4D35-9FB7-A95B9F55E771}"/>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8C218397-301C-46E1-ABD6-5BFCB491936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CDE7A4E-708A-400D-B103-E06C3B1AA0AD}"/>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0CDE7A4E-708A-400D-B103-E06C3B1AA0AD}"/>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31"/>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614643" y="4701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614643" y="4701984"/>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602002" y="467741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219236" y="3617400"/>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219236" y="3617400"/>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30595" y="392537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613379"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415597"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70326" y="470141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2073733" y="4338079"/>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70239" y="493356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822705" y="400691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822705" y="4006915"/>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27424" y="452509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70326" y="518509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70326" y="5185090"/>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31074" y="4680609"/>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90276" y="47019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90276" y="4701984"/>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77129" y="449370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28856" y="4680609"/>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813196" y="5272763"/>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813196" y="5272763"/>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105685" y="4313188"/>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41582" y="3991118"/>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43029" y="4472546"/>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67498" y="3311455"/>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67498" y="3311455"/>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691379"/>
                <a:ext cx="688329"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691379"/>
                <a:ext cx="688329" cy="605294"/>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5496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𝑋</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54969" cy="350417"/>
              </a:xfrm>
              <a:prstGeom prst="rect">
                <a:avLst/>
              </a:prstGeom>
              <a:blipFill>
                <a:blip r:embed="rId13"/>
                <a:stretch>
                  <a:fillRect l="-5085" r="-1695"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EDB357D8-30AC-4F26-A688-25FE1CF3B87E}"/>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DDFB846E-4669-47D9-B432-07499119E84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A5FACB-5962-4EE4-9640-8CD1A8A201D5}"/>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10" name="TextBox 9">
                <a:extLst>
                  <a:ext uri="{FF2B5EF4-FFF2-40B4-BE49-F238E27FC236}">
                    <a16:creationId xmlns:a16="http://schemas.microsoft.com/office/drawing/2014/main" id="{E1A5FACB-5962-4EE4-9640-8CD1A8A201D5}"/>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14"/>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487599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03805"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03805"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91164"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02540"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04758"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9488"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flipH="1">
            <a:off x="1958769" y="5085434"/>
            <a:ext cx="4125" cy="25989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9401"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1866"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1866" y="4658737"/>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6586"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9488"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9488"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20235"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9438"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9438"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6291"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8017"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02358"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02358"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94847"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30744"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32191"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17346"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17346"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59012"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32256"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47079"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47079"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49490"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49490"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60848"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43632"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45850"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600580" y="288160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flipH="1">
            <a:off x="1797170" y="2623777"/>
            <a:ext cx="8458" cy="2415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900493"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52959"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52959" y="2199618"/>
                <a:ext cx="342902" cy="355162"/>
              </a:xfrm>
              <a:prstGeom prst="rect">
                <a:avLst/>
              </a:prstGeom>
              <a:blipFill>
                <a:blip r:embed="rId12"/>
                <a:stretch>
                  <a:fillRect r="-464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600580"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600580"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61327"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84117"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84117"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407383"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59109"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40709"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40709"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15439"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503589"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12737" y="266447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12737" y="2664478"/>
                <a:ext cx="342902" cy="375744"/>
              </a:xfrm>
              <a:prstGeom prst="rect">
                <a:avLst/>
              </a:prstGeom>
              <a:blipFill>
                <a:blip r:embed="rId16"/>
                <a:stretch>
                  <a:fillRect r="-8929" b="-1613"/>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32191"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39399" y="2950849"/>
                <a:ext cx="2569742"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39399" y="2950849"/>
                <a:ext cx="2569742"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39399"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39399"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553123" y="1040290"/>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553123" y="1040290"/>
                <a:ext cx="3432325" cy="407291"/>
              </a:xfrm>
              <a:prstGeom prst="rect">
                <a:avLst/>
              </a:prstGeom>
              <a:blipFill>
                <a:blip r:embed="rId19"/>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420855" cy="402418"/>
              </a:xfrm>
              <a:prstGeom prst="rect">
                <a:avLst/>
              </a:prstGeom>
              <a:blipFill>
                <a:blip r:embed="rId20"/>
                <a:stretch>
                  <a:fillRect l="-504"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60697"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60697"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04CE2B3E-AC67-4DD4-B366-312F26E18BA6}"/>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A901CB3C-4B72-4CDA-94B8-191EC302FB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BB365A-B920-483E-A086-FB4AB7708DAF}"/>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5" name="TextBox 4">
                <a:extLst>
                  <a:ext uri="{FF2B5EF4-FFF2-40B4-BE49-F238E27FC236}">
                    <a16:creationId xmlns:a16="http://schemas.microsoft.com/office/drawing/2014/main" id="{AFBB365A-B920-483E-A086-FB4AB7708DAF}"/>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0"/>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86009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86009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3" y="4445029"/>
                <a:ext cx="4776692"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𝑝𝑝</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3" y="4445029"/>
                <a:ext cx="4776692"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1745" y="5752783"/>
            <a:ext cx="361235" cy="4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0325" y="5558956"/>
            <a:ext cx="0" cy="1679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03889" y="5262272"/>
                <a:ext cx="352871"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03889" y="5262272"/>
                <a:ext cx="352871" cy="296684"/>
              </a:xfrm>
              <a:prstGeom prst="rect">
                <a:avLst/>
              </a:prstGeom>
              <a:blipFill>
                <a:blip r:embed="rId11"/>
                <a:stretch>
                  <a:fillRect r="-1896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2720" y="5604441"/>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53770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701414" y="393883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1"/>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7"/>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8"/>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0"/>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53770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03889" y="2289566"/>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3"/>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4"/>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5"/>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8"/>
                <a:stretch>
                  <a:fillRect b="-4478"/>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31682F37-1F8E-4111-9D91-366250D6F518}"/>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D6C4375D-7F9F-4F74-9A04-45A0CB4AD7C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2BEBD2-9E20-4C36-A054-ED088DF1907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9" name="TextBox 8">
                <a:extLst>
                  <a:ext uri="{FF2B5EF4-FFF2-40B4-BE49-F238E27FC236}">
                    <a16:creationId xmlns:a16="http://schemas.microsoft.com/office/drawing/2014/main" id="{1C2BEBD2-9E20-4C36-A054-ED088DF1907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9"/>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82348" y="4510949"/>
                <a:ext cx="482318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82348" y="4510949"/>
                <a:ext cx="4823180"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87912" y="4343572"/>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05564" y="565470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05564" y="565470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197121" y="563829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554601" y="487000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554601" y="487000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813621" y="513600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536816"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736814"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404657" y="5640429"/>
            <a:ext cx="3321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25789" y="5456201"/>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572938" y="580938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340820" y="519046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340820" y="519046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75632" y="5492087"/>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372625" y="597737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372625" y="597737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214682" y="564042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254224" y="565470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254224" y="5654705"/>
                <a:ext cx="229025" cy="296684"/>
              </a:xfrm>
              <a:prstGeom prst="rect">
                <a:avLst/>
              </a:prstGeom>
              <a:blipFill>
                <a:blip r:embed="rId8"/>
                <a:stretch>
                  <a:fillRect r="-2973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579395" y="551559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014685" y="564042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123770" y="598926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123770" y="5989262"/>
                <a:ext cx="1085232" cy="262829"/>
              </a:xfrm>
              <a:prstGeom prst="rect">
                <a:avLst/>
              </a:prstGeom>
              <a:blipFill>
                <a:blip r:embed="rId9"/>
                <a:stretch>
                  <a:fillRect r="-1685" b="-681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888669" y="543145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754169" y="517991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42904" y="55014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839840" y="412527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090985" y="393923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02639" y="279500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02639" y="279500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439582" y="322877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439582" y="322877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07486" y="349355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430681"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630678"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266490" y="400351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09467" y="38196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466803" y="416692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34684" y="354801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34684" y="3548012"/>
                <a:ext cx="229025" cy="296684"/>
              </a:xfrm>
              <a:prstGeom prst="rect">
                <a:avLst/>
              </a:prstGeom>
              <a:blipFill>
                <a:blip r:embed="rId6"/>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266490" y="433491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266490" y="4334919"/>
                <a:ext cx="229025" cy="296684"/>
              </a:xfrm>
              <a:prstGeom prst="rect">
                <a:avLst/>
              </a:prstGeom>
              <a:blipFill>
                <a:blip r:embed="rId11"/>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108548" y="399797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123770" y="398053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123770" y="3980538"/>
                <a:ext cx="229025" cy="312714"/>
              </a:xfrm>
              <a:prstGeom prst="rect">
                <a:avLst/>
              </a:prstGeom>
              <a:blipFill>
                <a:blip r:embed="rId12"/>
                <a:stretch>
                  <a:fillRect r="-65789"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473260" y="387314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908549" y="399797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232112" y="441321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232112" y="4413215"/>
                <a:ext cx="436723" cy="281231"/>
              </a:xfrm>
              <a:prstGeom prst="rect">
                <a:avLst/>
              </a:prstGeom>
              <a:blipFill>
                <a:blip r:embed="rId13"/>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278270" y="355773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07449" y="385849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07449" y="3858494"/>
                <a:ext cx="229025" cy="312714"/>
              </a:xfrm>
              <a:prstGeom prst="rect">
                <a:avLst/>
              </a:prstGeom>
              <a:blipFill>
                <a:blip r:embed="rId14"/>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42904" y="38147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738469" y="248066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989614" y="229461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730499" y="161292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730499" y="1612925"/>
                <a:ext cx="571375"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311409" y="1586963"/>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311409" y="1586963"/>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06115" y="184893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329310"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529307"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165119" y="235889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16091" y="2181703"/>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365432" y="252231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133314" y="19033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133314" y="1903396"/>
                <a:ext cx="229025" cy="296684"/>
              </a:xfrm>
              <a:prstGeom prst="rect">
                <a:avLst/>
              </a:prstGeom>
              <a:blipFill>
                <a:blip r:embed="rId17"/>
                <a:stretch>
                  <a:fillRect r="-837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165119" y="2690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165119" y="2690303"/>
                <a:ext cx="229025" cy="296684"/>
              </a:xfrm>
              <a:prstGeom prst="rect">
                <a:avLst/>
              </a:prstGeom>
              <a:blipFill>
                <a:blip r:embed="rId11"/>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07177" y="235335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978435" y="237487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978435" y="2374871"/>
                <a:ext cx="229025" cy="312714"/>
              </a:xfrm>
              <a:prstGeom prst="rect">
                <a:avLst/>
              </a:prstGeom>
              <a:blipFill>
                <a:blip r:embed="rId18"/>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371889" y="222852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07179" y="235335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176899" y="191311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768242" y="193818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06078" y="2213877"/>
                <a:ext cx="348918"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06078" y="2213877"/>
                <a:ext cx="348918" cy="312714"/>
              </a:xfrm>
              <a:prstGeom prst="rect">
                <a:avLst/>
              </a:prstGeom>
              <a:blipFill>
                <a:blip r:embed="rId19"/>
                <a:stretch>
                  <a:fillRect r="-14035"/>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1534" y="217014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974573" y="485899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93742" y="2229101"/>
                <a:ext cx="47769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93742" y="2229101"/>
                <a:ext cx="477695" cy="350417"/>
              </a:xfrm>
              <a:prstGeom prst="rect">
                <a:avLst/>
              </a:prstGeom>
              <a:blipFill>
                <a:blip r:embed="rId20"/>
                <a:stretch>
                  <a:fillRect l="-3797"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813919" y="201644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54544" y="3218314"/>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54544" y="3218314"/>
                <a:ext cx="2420855" cy="402418"/>
              </a:xfrm>
              <a:prstGeom prst="rect">
                <a:avLst/>
              </a:prstGeom>
              <a:blipFill>
                <a:blip r:embed="rId21"/>
                <a:stretch>
                  <a:fillRect l="-504"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813919" y="305991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82347" y="1160748"/>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82347" y="1160748"/>
                <a:ext cx="844385" cy="697627"/>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62800" y="2693442"/>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62800" y="2693442"/>
                <a:ext cx="467985" cy="442750"/>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93741" y="3848131"/>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93741" y="3848131"/>
                <a:ext cx="467985" cy="442750"/>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28939" y="505809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28939" y="5058099"/>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36120" y="5584578"/>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36120" y="5584578"/>
                <a:ext cx="467985" cy="442750"/>
              </a:xfrm>
              <a:prstGeom prst="rect">
                <a:avLst/>
              </a:prstGeom>
              <a:blipFill>
                <a:blip r:embed="rId26"/>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0292EE83-5BAC-4C43-B8EA-B4C758FBE17E}"/>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FE2876DB-3D86-4F0F-BD62-29C28D4C42F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026F832-50B2-42E3-9017-2BD826B30F3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5026F832-50B2-42E3-9017-2BD826B30F3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7"/>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97826" y="4601901"/>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97826" y="4601901"/>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85185" y="4577336"/>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2419" y="351731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2419" y="3517317"/>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3778" y="3825292"/>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96562"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8780"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3509" y="4601333"/>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77339" y="4261994"/>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3422" y="4833486"/>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05888" y="390683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05888" y="3906832"/>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0607" y="4425016"/>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3509" y="50850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3509" y="5085007"/>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14257" y="4580526"/>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3459" y="460190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3459" y="4601901"/>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0312" y="4393623"/>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2039" y="4580526"/>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96379" y="5172680"/>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96379" y="5172680"/>
                <a:ext cx="1199046" cy="292068"/>
              </a:xfrm>
              <a:prstGeom prst="rect">
                <a:avLst/>
              </a:prstGeom>
              <a:blipFill>
                <a:blip r:embed="rId8"/>
                <a:stretch>
                  <a:fillRect r="-2030" b="-8511"/>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8868" y="4213105"/>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24765" y="3891035"/>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95310" y="435027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450681" y="3211372"/>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450681" y="3211372"/>
                <a:ext cx="533129"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994027"/>
                <a:ext cx="51809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994027"/>
                <a:ext cx="518091" cy="603691"/>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11"/>
                <a:stretch>
                  <a:fillRect l="-272"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latin typeface="Cambria Math" panose="02040503050406030204" pitchFamily="18" charset="0"/>
                        </a:rPr>
                        <m:t>𝑋</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22203"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1</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22203" cy="350417"/>
              </a:xfrm>
              <a:prstGeom prst="rect">
                <a:avLst/>
              </a:prstGeom>
              <a:blipFill>
                <a:blip r:embed="rId13"/>
                <a:stretch>
                  <a:fillRect l="-5660" r="-5660"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0163F3BD-184A-4705-90E8-5897D1A0640C}"/>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81C0B3ED-A8CB-49A3-B271-BC86E213B50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8111642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235616"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235616"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222975"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34351"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6569"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491299"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615128" y="501389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791212"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43677"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43677" y="4658737"/>
                <a:ext cx="342902" cy="355162"/>
              </a:xfrm>
              <a:prstGeom prst="rect">
                <a:avLst/>
              </a:prstGeom>
              <a:blipFill>
                <a:blip r:embed="rId5"/>
                <a:stretch>
                  <a:fillRect r="-4464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48397"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91299"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91299"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52046"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11249"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11249"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98102"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949828"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34169"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34169"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726658"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62555"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4002"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249157"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249157"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90823"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064067"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78890"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78890"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681301"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681301"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992659"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75443"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877661"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a:stCxn id="55" idx="3"/>
            <a:endCxn id="39" idx="2"/>
          </p:cNvCxnSpPr>
          <p:nvPr/>
        </p:nvCxnSpPr>
        <p:spPr>
          <a:xfrm>
            <a:off x="1330850" y="2873313"/>
            <a:ext cx="54681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512965" y="2515575"/>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632304"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84770"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84770" y="2199618"/>
                <a:ext cx="342902" cy="355162"/>
              </a:xfrm>
              <a:prstGeom prst="rect">
                <a:avLst/>
              </a:prstGeom>
              <a:blipFill>
                <a:blip r:embed="rId12"/>
                <a:stretch>
                  <a:fillRect r="-446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32391"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32391"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593138"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15928"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15928"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39194"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790920"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772520"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772520"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47250"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235400"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87948" y="2685441"/>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87948" y="2685441"/>
                <a:ext cx="342902" cy="375744"/>
              </a:xfrm>
              <a:prstGeom prst="rect">
                <a:avLst/>
              </a:prstGeom>
              <a:blipFill>
                <a:blip r:embed="rId16"/>
                <a:stretch>
                  <a:fillRect r="-10714"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4002"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71210" y="2950849"/>
                <a:ext cx="2343655"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71210" y="2950849"/>
                <a:ext cx="2343655"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371210"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371210"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399455" y="1056856"/>
                <a:ext cx="393066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399455" y="1056856"/>
                <a:ext cx="3930665" cy="407291"/>
              </a:xfrm>
              <a:prstGeom prst="rect">
                <a:avLst/>
              </a:prstGeom>
              <a:blipFill>
                <a:blip r:embed="rId19"/>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050240" cy="402418"/>
              </a:xfrm>
              <a:prstGeom prst="rect">
                <a:avLst/>
              </a:prstGeom>
              <a:blipFill>
                <a:blip r:embed="rId20"/>
                <a:stretch>
                  <a:fillRect l="-595"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192508"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192508"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F84D50F-FFCB-427B-AAEE-56DC57583487}"/>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979B2263-CFA7-4D8D-AE50-7DA5A0C8C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FFDD4C-B65B-4FF6-84D5-F805F5C2C460}"/>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5" name="TextBox 4">
                <a:extLst>
                  <a:ext uri="{FF2B5EF4-FFF2-40B4-BE49-F238E27FC236}">
                    <a16:creationId xmlns:a16="http://schemas.microsoft.com/office/drawing/2014/main" id="{5BFFDD4C-B65B-4FF6-84D5-F805F5C2C460}"/>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2"/>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1028427" y="1378176"/>
            <a:ext cx="3132485" cy="501227"/>
          </a:xfrm>
          <a:prstGeom prst="rect">
            <a:avLst/>
          </a:prstGeom>
        </p:spPr>
        <p:txBody>
          <a:bodyPr wrap="square">
            <a:spAutoFit/>
          </a:bodyPr>
          <a:lstStyle/>
          <a:p>
            <a:r>
              <a:rPr lang="en-US" altLang="ko-KR" sz="2657" b="1">
                <a:latin typeface="+mj-ea"/>
                <a:ea typeface="+mj-ea"/>
              </a:rPr>
              <a:t>Regression - </a:t>
            </a:r>
            <a:r>
              <a:rPr lang="ko-KR" altLang="en-US" sz="2657" b="1">
                <a:latin typeface="+mj-ea"/>
                <a:ea typeface="+mj-ea"/>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28427" y="2531245"/>
            <a:ext cx="7038680" cy="501227"/>
          </a:xfrm>
          <a:prstGeom prst="rect">
            <a:avLst/>
          </a:prstGeom>
        </p:spPr>
        <p:txBody>
          <a:bodyPr wrap="square">
            <a:spAutoFit/>
          </a:bodyPr>
          <a:lstStyle/>
          <a:p>
            <a:r>
              <a:rPr lang="en-US" altLang="ko-KR" sz="2657" b="1">
                <a:latin typeface="+mj-ea"/>
                <a:ea typeface="+mj-ea"/>
              </a:rPr>
              <a:t>"Regression</a:t>
            </a:r>
            <a:r>
              <a:rPr lang="ko-KR" altLang="en-US" sz="2657" b="1">
                <a:latin typeface="+mj-ea"/>
                <a:ea typeface="+mj-ea"/>
              </a:rPr>
              <a:t> </a:t>
            </a:r>
            <a:r>
              <a:rPr lang="en-US" altLang="ko-KR" sz="2657" b="1">
                <a:latin typeface="+mj-ea"/>
                <a:ea typeface="+mj-ea"/>
              </a:rPr>
              <a:t>toward</a:t>
            </a:r>
            <a:r>
              <a:rPr lang="ko-KR" altLang="en-US" sz="2657" b="1">
                <a:latin typeface="+mj-ea"/>
                <a:ea typeface="+mj-ea"/>
              </a:rPr>
              <a:t> </a:t>
            </a:r>
            <a:r>
              <a:rPr lang="en-US" altLang="ko-KR" sz="2657" b="1">
                <a:latin typeface="+mj-ea"/>
                <a:ea typeface="+mj-ea"/>
              </a:rPr>
              <a:t>the</a:t>
            </a:r>
            <a:r>
              <a:rPr lang="ko-KR" altLang="en-US" sz="2657" b="1">
                <a:latin typeface="+mj-ea"/>
                <a:ea typeface="+mj-ea"/>
              </a:rPr>
              <a:t> </a:t>
            </a:r>
            <a:r>
              <a:rPr lang="en-US" altLang="ko-KR" sz="2657" b="1">
                <a:latin typeface="+mj-ea"/>
                <a:ea typeface="+mj-ea"/>
              </a:rPr>
              <a:t>mean"</a:t>
            </a:r>
            <a:endParaRPr lang="ko-KR" altLang="en-US" sz="2657" b="1">
              <a:latin typeface="+mj-ea"/>
              <a:ea typeface="+mj-ea"/>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9020" y="1671086"/>
            <a:ext cx="1988128" cy="2033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609021" y="3747843"/>
            <a:ext cx="1994329" cy="617990"/>
          </a:xfrm>
          <a:prstGeom prst="rect">
            <a:avLst/>
          </a:prstGeom>
          <a:noFill/>
        </p:spPr>
        <p:txBody>
          <a:bodyPr wrap="none" rtlCol="0">
            <a:spAutoFit/>
          </a:bodyPr>
          <a:lstStyle/>
          <a:p>
            <a:r>
              <a:rPr lang="en-US" altLang="ko-KR" sz="1708">
                <a:latin typeface="+mj-ea"/>
                <a:ea typeface="+mj-ea"/>
              </a:rPr>
              <a:t>Sir Francis Galton</a:t>
            </a:r>
          </a:p>
          <a:p>
            <a:r>
              <a:rPr lang="en-US" altLang="ko-KR" sz="1708">
                <a:latin typeface="+mj-ea"/>
                <a:ea typeface="+mj-ea"/>
              </a:rPr>
              <a:t>(1822 ~ 1911)</a:t>
            </a:r>
            <a:endParaRPr lang="ko-KR" altLang="en-US" sz="1708">
              <a:latin typeface="+mj-ea"/>
              <a:ea typeface="+mj-ea"/>
            </a:endParaRPr>
          </a:p>
        </p:txBody>
      </p:sp>
      <p:sp>
        <p:nvSpPr>
          <p:cNvPr id="3" name="텍스트 개체 틀 2">
            <a:extLst>
              <a:ext uri="{FF2B5EF4-FFF2-40B4-BE49-F238E27FC236}">
                <a16:creationId xmlns:a16="http://schemas.microsoft.com/office/drawing/2014/main" id="{DEF5307C-DDBC-498B-9926-C10F3E26FD9E}"/>
              </a:ext>
            </a:extLst>
          </p:cNvPr>
          <p:cNvSpPr>
            <a:spLocks noGrp="1"/>
          </p:cNvSpPr>
          <p:nvPr>
            <p:ph type="body" sz="quarter" idx="19"/>
          </p:nvPr>
        </p:nvSpPr>
        <p:spPr/>
        <p:txBody>
          <a:bodyPr/>
          <a:lstStyle/>
          <a:p>
            <a:r>
              <a:rPr lang="en-US" altLang="ko-KR"/>
              <a:t>Regression</a:t>
            </a:r>
            <a:endParaRPr lang="ko-KR" altLang="en-US"/>
          </a:p>
        </p:txBody>
      </p:sp>
      <p:sp>
        <p:nvSpPr>
          <p:cNvPr id="4" name="텍스트 개체 틀 3">
            <a:extLst>
              <a:ext uri="{FF2B5EF4-FFF2-40B4-BE49-F238E27FC236}">
                <a16:creationId xmlns:a16="http://schemas.microsoft.com/office/drawing/2014/main" id="{C3065F20-6453-45C1-9DF0-9BA8DB31F5F8}"/>
              </a:ext>
            </a:extLst>
          </p:cNvPr>
          <p:cNvSpPr>
            <a:spLocks noGrp="1"/>
          </p:cNvSpPr>
          <p:nvPr>
            <p:ph type="body" sz="quarter" idx="20"/>
          </p:nvPr>
        </p:nvSpPr>
        <p:spPr>
          <a:xfrm>
            <a:off x="6330950" y="266849"/>
            <a:ext cx="3302000" cy="229843"/>
          </a:xfrm>
        </p:spPr>
        <p:txBody>
          <a:bodyPr/>
          <a:lstStyle/>
          <a:p>
            <a:r>
              <a:rPr lang="en-US" altLang="ko-KR">
                <a:latin typeface="+mj-ea"/>
                <a:ea typeface="+mj-ea"/>
              </a:rPr>
              <a:t>2. </a:t>
            </a:r>
            <a:r>
              <a:rPr lang="ko-KR" altLang="en-US">
                <a:latin typeface="+mj-ea"/>
                <a:ea typeface="+mj-ea"/>
              </a:rPr>
              <a:t>딥러닝을 위한 수학</a:t>
            </a:r>
          </a:p>
          <a:p>
            <a:endParaRPr lang="ko-KR" altLang="en-US">
              <a:latin typeface="+mj-ea"/>
              <a:ea typeface="+mj-ea"/>
            </a:endParaRPr>
          </a:p>
        </p:txBody>
      </p:sp>
    </p:spTree>
    <p:extLst>
      <p:ext uri="{BB962C8B-B14F-4D97-AF65-F5344CB8AC3E}">
        <p14:creationId xmlns:p14="http://schemas.microsoft.com/office/powerpoint/2010/main" val="250681153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68985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68985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𝑝𝑝</m:t>
                        </m:r>
                      </m:sub>
                    </m:sSub>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C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317913"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9582" y="5757720"/>
            <a:ext cx="35339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95694" y="5580725"/>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50557" y="5609378"/>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99104" y="393205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13357" y="230240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12261B1-4060-4D42-9579-2E6D2D2D251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48A5E78D-236A-40E6-A752-DF1D897D62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7D189C-5408-465D-8D46-0E446B0B80C4}"/>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9" name="TextBox 8">
                <a:extLst>
                  <a:ext uri="{FF2B5EF4-FFF2-40B4-BE49-F238E27FC236}">
                    <a16:creationId xmlns:a16="http://schemas.microsoft.com/office/drawing/2014/main" id="{AF7D189C-5408-465D-8D46-0E446B0B80C4}"/>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8"/>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315607" y="4610147"/>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315607" y="4610147"/>
                <a:ext cx="4317913" cy="402418"/>
              </a:xfrm>
              <a:prstGeom prst="rect">
                <a:avLst/>
              </a:prstGeom>
              <a:blipFill>
                <a:blip r:embed="rId3"/>
                <a:stretch>
                  <a:fillRect l="-141"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22117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97893" y="569831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97893" y="569831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289450" y="568190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646930" y="491361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646930" y="491361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905950" y="517961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629145"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829143"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flipV="1">
            <a:off x="1461358" y="5684039"/>
            <a:ext cx="367785" cy="14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72231" y="55068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665267" y="585299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33149" y="523407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33149" y="523407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333" y="5537150"/>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64954" y="602098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64954" y="602098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307011" y="568403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346553" y="569831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346553" y="5698315"/>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671724" y="555920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107014" y="568403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216099" y="603287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216099" y="6032872"/>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980998" y="547506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846498" y="522352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35233" y="55450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932169" y="416888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183314" y="398284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94968" y="283861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94968" y="283861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591857" y="333146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591857" y="3331465"/>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99815" y="353716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523010"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723007"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358819" y="404712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77620" y="3853161"/>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559132" y="421053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27013" y="359162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27013" y="3591622"/>
                <a:ext cx="229025" cy="296684"/>
              </a:xfrm>
              <a:prstGeom prst="rect">
                <a:avLst/>
              </a:prstGeom>
              <a:blipFill>
                <a:blip r:embed="rId12"/>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58819" y="437852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58819" y="4378529"/>
                <a:ext cx="229025" cy="296684"/>
              </a:xfrm>
              <a:prstGeom prst="rect">
                <a:avLst/>
              </a:prstGeom>
              <a:blipFill>
                <a:blip r:embed="rId13"/>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200877" y="404158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216099" y="402414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216099" y="4024148"/>
                <a:ext cx="229025" cy="312714"/>
              </a:xfrm>
              <a:prstGeom prst="rect">
                <a:avLst/>
              </a:prstGeom>
              <a:blipFill>
                <a:blip r:embed="rId14"/>
                <a:stretch>
                  <a:fillRect r="-70270" b="-3922"/>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565589" y="391675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000878" y="404158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324441" y="445682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324441" y="4456825"/>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370599" y="360134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99778" y="390210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99778" y="3902104"/>
                <a:ext cx="229025" cy="312714"/>
              </a:xfrm>
              <a:prstGeom prst="rect">
                <a:avLst/>
              </a:prstGeom>
              <a:blipFill>
                <a:blip r:embed="rId16"/>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435233" y="38583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830798" y="252427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081943" y="233822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822828" y="165653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822828" y="1656535"/>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490487" y="16868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490487" y="1686849"/>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98444" y="189254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421639"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621636"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257448" y="240250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79844" y="2213754"/>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457761" y="256592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225643" y="194700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225643" y="1947006"/>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257448" y="273391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257448" y="2733913"/>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99506" y="239696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070764" y="241848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070764" y="2418481"/>
                <a:ext cx="229025" cy="312714"/>
              </a:xfrm>
              <a:prstGeom prst="rect">
                <a:avLst/>
              </a:prstGeom>
              <a:blipFill>
                <a:blip r:embed="rId20"/>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464218" y="227213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99508" y="239696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269228" y="195672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860571" y="198179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98407" y="2257487"/>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98407" y="2257487"/>
                <a:ext cx="229025" cy="312714"/>
              </a:xfrm>
              <a:prstGeom prst="rect">
                <a:avLst/>
              </a:prstGeom>
              <a:blipFill>
                <a:blip r:embed="rId21"/>
                <a:stretch>
                  <a:fillRect r="-75676"/>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33863" y="221375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066902" y="490260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427001" y="2328299"/>
                <a:ext cx="44492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1</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427001" y="2328299"/>
                <a:ext cx="444929" cy="350417"/>
              </a:xfrm>
              <a:prstGeom prst="rect">
                <a:avLst/>
              </a:prstGeom>
              <a:blipFill>
                <a:blip r:embed="rId22"/>
                <a:stretch>
                  <a:fillRect l="-4110"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24717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387804" y="3317512"/>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387804" y="3317512"/>
                <a:ext cx="2050240" cy="402418"/>
              </a:xfrm>
              <a:prstGeom prst="rect">
                <a:avLst/>
              </a:prstGeom>
              <a:blipFill>
                <a:blip r:embed="rId23"/>
                <a:stretch>
                  <a:fillRect l="-595"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24717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315607" y="1259946"/>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315607" y="1259946"/>
                <a:ext cx="844385" cy="697627"/>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39606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396060" y="2792640"/>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42700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427001" y="3947329"/>
                <a:ext cx="467985" cy="442750"/>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46219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462199" y="5157297"/>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46938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469380" y="5683776"/>
                <a:ext cx="467985" cy="442750"/>
              </a:xfrm>
              <a:prstGeom prst="rect">
                <a:avLst/>
              </a:prstGeom>
              <a:blipFill>
                <a:blip r:embed="rId28"/>
                <a:stretch>
                  <a:fillRect/>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891903BE-3594-424D-A40C-2E331913FE4F}"/>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980C0D4-DAD8-4213-9426-ECD6294DEB6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138032-FF1E-4D75-A1CB-23BD777C3F12}"/>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4" name="TextBox 23">
                <a:extLst>
                  <a:ext uri="{FF2B5EF4-FFF2-40B4-BE49-F238E27FC236}">
                    <a16:creationId xmlns:a16="http://schemas.microsoft.com/office/drawing/2014/main" id="{30138032-FF1E-4D75-A1CB-23BD777C3F12}"/>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9"/>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384767" y="471297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384767" y="471297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372126" y="468841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398308" y="190245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398308" y="1902458"/>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89360" y="362839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89360" y="3628392"/>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00718" y="393636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383502"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85720"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072804"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40450" y="471240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64279" y="437306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0363" y="494456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92828" y="40179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92828" y="4017907"/>
                <a:ext cx="342902" cy="355162"/>
              </a:xfrm>
              <a:prstGeom prst="rect">
                <a:avLst/>
              </a:prstGeom>
              <a:blipFill>
                <a:blip r:embed="rId6"/>
                <a:stretch>
                  <a:fillRect r="-45614"/>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97548" y="453609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40450" y="519608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40450" y="5196082"/>
                <a:ext cx="342902" cy="355162"/>
              </a:xfrm>
              <a:prstGeom prst="rect">
                <a:avLst/>
              </a:prstGeom>
              <a:blipFill>
                <a:blip r:embed="rId7"/>
                <a:stretch>
                  <a:fillRect r="-357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1197" y="469160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0400" y="471297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0400" y="4712976"/>
                <a:ext cx="342902" cy="355162"/>
              </a:xfrm>
              <a:prstGeom prst="rect">
                <a:avLst/>
              </a:prstGeom>
              <a:blipFill>
                <a:blip r:embed="rId8"/>
                <a:stretch>
                  <a:fillRect/>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7937479"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284449" y="4511138"/>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284449" y="4511138"/>
                <a:ext cx="342902" cy="384401"/>
              </a:xfrm>
              <a:prstGeom prst="rect">
                <a:avLst/>
              </a:prstGeom>
              <a:blipFill>
                <a:blip r:embed="rId9"/>
                <a:stretch>
                  <a:fillRect t="-7937" r="-16071" b="-6349"/>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a:off x="8652956" y="4691601"/>
            <a:ext cx="631493" cy="117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207218" y="4691602"/>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47253" y="450469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7955966" y="4502589"/>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7955966" y="4502589"/>
                <a:ext cx="664669" cy="350609"/>
              </a:xfrm>
              <a:prstGeom prst="rect">
                <a:avLst/>
              </a:prstGeom>
              <a:blipFill>
                <a:blip r:embed="rId10"/>
                <a:stretch>
                  <a:fillRect l="-917" r="-1835"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4987462" y="4552925"/>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4987462" y="4552925"/>
                <a:ext cx="911913" cy="267637"/>
              </a:xfrm>
              <a:prstGeom prst="rect">
                <a:avLst/>
              </a:prstGeom>
              <a:blipFill>
                <a:blip r:embed="rId11"/>
                <a:stretch>
                  <a:fillRect/>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098979" y="469160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491742" y="433422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788282" y="4691601"/>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479929" y="4483537"/>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479929" y="4483537"/>
                <a:ext cx="775356" cy="424732"/>
              </a:xfrm>
              <a:prstGeom prst="rect">
                <a:avLst/>
              </a:prstGeom>
              <a:blipFill>
                <a:blip r:embed="rId12"/>
                <a:stretch>
                  <a:fillRect/>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834048" y="4083852"/>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439872" y="37562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439872" y="3756218"/>
                <a:ext cx="342902" cy="355162"/>
              </a:xfrm>
              <a:prstGeom prst="rect">
                <a:avLst/>
              </a:prstGeom>
              <a:blipFill>
                <a:blip r:embed="rId13"/>
                <a:stretch>
                  <a:fillRect r="-21053"/>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4897735" y="497424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40929" y="532322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40929" y="5323229"/>
                <a:ext cx="342902" cy="355162"/>
              </a:xfrm>
              <a:prstGeom prst="rect">
                <a:avLst/>
              </a:prstGeom>
              <a:blipFill>
                <a:blip r:embed="rId14"/>
                <a:stretch>
                  <a:fillRect r="-35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021484" y="468453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021484" y="4684530"/>
                <a:ext cx="342902" cy="355162"/>
              </a:xfrm>
              <a:prstGeom prst="rect">
                <a:avLst/>
              </a:prstGeom>
              <a:blipFill>
                <a:blip r:embed="rId15"/>
                <a:stretch>
                  <a:fillRect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403718" y="468102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403718" y="4681022"/>
                <a:ext cx="342902" cy="355162"/>
              </a:xfrm>
              <a:prstGeom prst="rect">
                <a:avLst/>
              </a:prstGeom>
              <a:blipFill>
                <a:blip r:embed="rId16"/>
                <a:stretch>
                  <a:fillRect r="-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6855402" y="3848120"/>
            <a:ext cx="577795" cy="730125"/>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694192" y="3502216"/>
            <a:ext cx="1359668"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509363" y="5154851"/>
            <a:ext cx="1005403" cy="296684"/>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328" b="1">
                <a:solidFill>
                  <a:srgbClr val="000000"/>
                </a:solidFill>
                <a:latin typeface="+mj-ea"/>
                <a:ea typeface="+mj-ea"/>
              </a:rPr>
              <a:t>손실함수 </a:t>
            </a:r>
            <a:r>
              <a:rPr kumimoji="1" lang="en-US" altLang="ko-KR" sz="1328" b="1">
                <a:solidFill>
                  <a:srgbClr val="000000"/>
                </a:solidFill>
                <a:latin typeface="+mj-ea"/>
                <a:ea typeface="+mj-ea"/>
              </a:rPr>
              <a:t>L</a:t>
            </a:r>
            <a:endParaRPr kumimoji="1"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516680" y="5376425"/>
                <a:ext cx="1743105"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r>
                            <a:rPr kumimoji="1" lang="en-US" altLang="ko-KR" sz="1708" i="1">
                              <a:solidFill>
                                <a:srgbClr val="000000"/>
                              </a:solidFill>
                              <a:latin typeface="Cambria Math" panose="02040503050406030204" pitchFamily="18" charset="0"/>
                            </a:rPr>
                            <m:t>𝑌</m:t>
                          </m:r>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e>
                      </m:d>
                    </m:oMath>
                  </m:oMathPara>
                </a14:m>
                <a:endParaRPr kumimoji="1" lang="ko-KR" altLang="en-US" sz="1708" i="1">
                  <a:solidFill>
                    <a:srgbClr val="000000"/>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516680" y="5376425"/>
                <a:ext cx="1743105" cy="543226"/>
              </a:xfrm>
              <a:prstGeom prst="rect">
                <a:avLst/>
              </a:prstGeom>
              <a:blipFill>
                <a:blip r:embed="rId17"/>
                <a:stretch>
                  <a:fillRect/>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192935" y="5039693"/>
            <a:ext cx="1316428" cy="26350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89221" y="5382900"/>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89221" y="5382900"/>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392128" y="4267331"/>
            <a:ext cx="28446" cy="1573168"/>
          </a:xfrm>
          <a:prstGeom prst="curvedConnector3">
            <a:avLst>
              <a:gd name="adj1" fmla="val 90362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130299" y="5389811"/>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130299" y="5389811"/>
                <a:ext cx="1043234" cy="500202"/>
              </a:xfrm>
              <a:prstGeom prst="rect">
                <a:avLst/>
              </a:prstGeom>
              <a:blipFill>
                <a:blip r:embed="rId19"/>
                <a:stretch>
                  <a:fillRect/>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875809" y="432418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25859" y="225385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25859" y="2253857"/>
                <a:ext cx="470000" cy="355162"/>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91075" y="2942604"/>
            <a:ext cx="1743643" cy="103887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13218" y="214452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28041" y="112388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28041" y="1123888"/>
                <a:ext cx="663771" cy="375744"/>
              </a:xfrm>
              <a:prstGeom prst="rect">
                <a:avLst/>
              </a:prstGeom>
              <a:blipFill>
                <a:blip r:embed="rId21"/>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830452" y="1169273"/>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830452" y="1169273"/>
                <a:ext cx="684610" cy="355162"/>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41810" y="147724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24594"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26812"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81542" y="224077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605372" y="1913950"/>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81455" y="248544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433921" y="155878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433921" y="1558788"/>
                <a:ext cx="342902" cy="355162"/>
              </a:xfrm>
              <a:prstGeom prst="rect">
                <a:avLst/>
              </a:prstGeom>
              <a:blipFill>
                <a:blip r:embed="rId23"/>
                <a:stretch>
                  <a:fillRect r="-482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81542" y="273696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81542" y="2736963"/>
                <a:ext cx="342902" cy="355162"/>
              </a:xfrm>
              <a:prstGeom prst="rect">
                <a:avLst/>
              </a:prstGeom>
              <a:blipFill>
                <a:blip r:embed="rId24"/>
                <a:stretch>
                  <a:fillRect r="-3571"/>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42289" y="2232482"/>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65079" y="220637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65079" y="2206375"/>
                <a:ext cx="342902" cy="375744"/>
              </a:xfrm>
              <a:prstGeom prst="rect">
                <a:avLst/>
              </a:prstGeom>
              <a:blipFill>
                <a:blip r:embed="rId25"/>
                <a:stretch>
                  <a:fillRect r="-33929" b="-3226"/>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288345" y="2045579"/>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40071" y="2232482"/>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1671" y="294469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1671" y="2944699"/>
                <a:ext cx="562782" cy="375744"/>
              </a:xfrm>
              <a:prstGeom prst="rect">
                <a:avLst/>
              </a:prstGeom>
              <a:blipFill>
                <a:blip r:embed="rId26"/>
                <a:stretch>
                  <a:fillRect b="-1613"/>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2996401" y="157334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84551" y="161087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093699" y="202364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093699" y="2023648"/>
                <a:ext cx="342902" cy="375744"/>
              </a:xfrm>
              <a:prstGeom prst="rect">
                <a:avLst/>
              </a:prstGeom>
              <a:blipFill>
                <a:blip r:embed="rId27"/>
                <a:stretch>
                  <a:fillRect r="-8772" b="-1613"/>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270634" y="441818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213153" y="195817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792238" y="1301368"/>
            <a:ext cx="3579891"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1856421" y="6077506"/>
            <a:ext cx="1188147" cy="355162"/>
          </a:xfrm>
          <a:prstGeom prst="rect">
            <a:avLst/>
          </a:prstGeom>
          <a:noFill/>
        </p:spPr>
        <p:txBody>
          <a:bodyPr wrap="none" rtlCol="0">
            <a:spAutoFit/>
          </a:bodyPr>
          <a:lstStyle/>
          <a:p>
            <a:pPr algn="ctr" defTabSz="867583" fontAlgn="base" latinLnBrk="1">
              <a:spcBef>
                <a:spcPct val="0"/>
              </a:spcBef>
              <a:spcAft>
                <a:spcPct val="0"/>
              </a:spcAft>
              <a:defRPr/>
            </a:pPr>
            <a:r>
              <a:rPr kumimoji="1" lang="ko-KR" altLang="en-US" sz="1708" b="1">
                <a:solidFill>
                  <a:srgbClr val="000000"/>
                </a:solidFill>
                <a:latin typeface="+mj-ea"/>
                <a:ea typeface="+mj-ea"/>
              </a:rPr>
              <a:t>셀수 </a:t>
            </a:r>
            <a:r>
              <a:rPr kumimoji="1" lang="en-US" altLang="ko-KR" sz="1708" b="1">
                <a:solidFill>
                  <a:srgbClr val="000000"/>
                </a:solidFill>
                <a:latin typeface="+mj-ea"/>
                <a:ea typeface="+mj-ea"/>
              </a:rPr>
              <a:t>= 10</a:t>
            </a:r>
            <a:endParaRPr kumimoji="1" lang="ko-KR" altLang="en-US"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9CFDA855-1DD4-4E72-8DD2-2521D175F5F8}"/>
              </a:ext>
            </a:extLst>
          </p:cNvPr>
          <p:cNvSpPr>
            <a:spLocks noGrp="1"/>
          </p:cNvSpPr>
          <p:nvPr>
            <p:ph type="body" sz="quarter" idx="19"/>
          </p:nvPr>
        </p:nvSpPr>
        <p:spPr/>
        <p:txBody>
          <a:bodyPr/>
          <a:lstStyle/>
          <a:p>
            <a:r>
              <a:rPr lang="ko-KR" altLang="en-US"/>
              <a:t>순환 신경망의 역방향 계산</a:t>
            </a:r>
          </a:p>
        </p:txBody>
      </p:sp>
      <p:sp>
        <p:nvSpPr>
          <p:cNvPr id="93" name="텍스트 개체 틀 2">
            <a:extLst>
              <a:ext uri="{FF2B5EF4-FFF2-40B4-BE49-F238E27FC236}">
                <a16:creationId xmlns:a16="http://schemas.microsoft.com/office/drawing/2014/main" id="{E29DF09A-0804-4D02-B99A-F47E1B7E55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7674306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920552" y="1247971"/>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920552" y="1247971"/>
                <a:ext cx="4586384" cy="369332"/>
              </a:xfrm>
              <a:prstGeom prst="rect">
                <a:avLst/>
              </a:prstGeom>
              <a:blipFill>
                <a:blip r:embed="rId3"/>
                <a:stretch>
                  <a:fillRect l="-1064" t="-10000" r="-532"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816122"/>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816122"/>
                <a:ext cx="4541371" cy="605230"/>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051140" y="2989503"/>
                <a:ext cx="6000938" cy="378950"/>
              </a:xfrm>
              <a:prstGeom prst="rect">
                <a:avLst/>
              </a:prstGeom>
              <a:noFill/>
            </p:spPr>
            <p:txBody>
              <a:bodyPr wrap="none" rtlCol="0">
                <a:spAutoFit/>
              </a:bodyPr>
              <a:lstStyle/>
              <a:p>
                <a:pPr lvl="0"/>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r>
                      <a:rPr lang="en-US" altLang="ko-KR" sz="1708" b="1" i="1">
                        <a:solidFill>
                          <a:srgbClr val="000000"/>
                        </a:solidFill>
                        <a:latin typeface="Cambria Math" panose="02040503050406030204" pitchFamily="18" charset="0"/>
                        <a:ea typeface="+mj-ea"/>
                      </a:rPr>
                      <m:t> </m:t>
                    </m:r>
                  </m:oMath>
                </a14:m>
                <a:r>
                  <a:rPr lang="ko-KR" altLang="en-US" sz="1708" b="1">
                    <a:latin typeface="+mj-ea"/>
                    <a:ea typeface="+mj-ea"/>
                  </a:rPr>
                  <a:t>도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을 사용하므로 위처럼 상수로 처리 하면 안된다</a:t>
                </a:r>
                <a:r>
                  <a:rPr lang="en-US" altLang="ko-KR" sz="1708" b="1">
                    <a:latin typeface="+mj-ea"/>
                    <a:ea typeface="+mj-ea"/>
                  </a:rPr>
                  <a:t>.</a:t>
                </a:r>
                <a:endParaRPr lang="ko-KR" altLang="en-US" sz="1708" b="1">
                  <a:latin typeface="+mj-ea"/>
                  <a:ea typeface="+mj-ea"/>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051140" y="2989503"/>
                <a:ext cx="6000938" cy="378950"/>
              </a:xfrm>
              <a:prstGeom prst="rect">
                <a:avLst/>
              </a:prstGeom>
              <a:blipFill>
                <a:blip r:embed="rId5"/>
                <a:stretch>
                  <a:fillRect t="-6349"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950016" y="3483312"/>
                <a:ext cx="8320868"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950016" y="3483312"/>
                <a:ext cx="8320868" cy="60523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08562" y="4599904"/>
                <a:ext cx="8201284" cy="1436483"/>
              </a:xfrm>
              <a:prstGeom prst="rect">
                <a:avLst/>
              </a:prstGeom>
              <a:noFill/>
            </p:spPr>
            <p:txBody>
              <a:bodyPr wrap="none" rtlCol="0">
                <a:spAutoFit/>
              </a:bodyPr>
              <a:lstStyle/>
              <a:p>
                <a:pPr lvl="0"/>
                <a:r>
                  <a:rPr lang="ko-KR" altLang="en-US" sz="1708" b="1">
                    <a:latin typeface="+mj-ea"/>
                    <a:ea typeface="+mj-ea"/>
                  </a:rPr>
                  <a:t>순환 신경망의 </a:t>
                </a:r>
                <a:r>
                  <a:rPr lang="ko-KR" altLang="en-US" sz="1708" b="1" err="1">
                    <a:latin typeface="+mj-ea"/>
                    <a:ea typeface="+mj-ea"/>
                  </a:rPr>
                  <a:t>역전파을</a:t>
                </a:r>
                <a:r>
                  <a:rPr lang="ko-KR" altLang="en-US" sz="1708" b="1">
                    <a:latin typeface="+mj-ea"/>
                    <a:ea typeface="+mj-ea"/>
                  </a:rPr>
                  <a:t> 구현하려면 각 타임 스텝마다 셀의 출력을 모두 기록해서</a:t>
                </a:r>
                <a:endParaRPr lang="en-US" altLang="ko-KR" sz="1708" b="1">
                  <a:latin typeface="+mj-ea"/>
                  <a:ea typeface="+mj-ea"/>
                </a:endParaRPr>
              </a:p>
              <a:p>
                <a:pPr lvl="0"/>
                <a:r>
                  <a:rPr lang="ko-KR" altLang="en-US" sz="1708" b="1">
                    <a:latin typeface="+mj-ea"/>
                    <a:ea typeface="+mj-ea"/>
                  </a:rPr>
                  <a:t>가지고 있어야 한다</a:t>
                </a:r>
                <a:r>
                  <a:rPr lang="en-US" altLang="ko-KR" sz="1708" b="1">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𝒑𝒑𝒑</m:t>
                        </m:r>
                      </m:sub>
                    </m:sSub>
                    <m:r>
                      <a:rPr lang="en-US" altLang="ko-KR" sz="1708" b="1" i="1">
                        <a:solidFill>
                          <a:srgbClr val="000000"/>
                        </a:solidFill>
                        <a:latin typeface="Cambria Math" panose="02040503050406030204" pitchFamily="18" charset="0"/>
                        <a:ea typeface="+mj-ea"/>
                      </a:rPr>
                      <m:t>,⋯)</m:t>
                    </m:r>
                  </m:oMath>
                </a14:m>
                <a:endParaRPr lang="en-US" altLang="ko-KR" sz="1708" b="1">
                  <a:latin typeface="+mj-ea"/>
                  <a:ea typeface="+mj-ea"/>
                </a:endParaRPr>
              </a:p>
              <a:p>
                <a:pPr lvl="0"/>
                <a:endParaRPr lang="en-US" altLang="ko-KR" sz="1708" b="1">
                  <a:latin typeface="+mj-ea"/>
                  <a:ea typeface="+mj-ea"/>
                </a:endParaRPr>
              </a:p>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08562" y="4599904"/>
                <a:ext cx="8201284" cy="1436483"/>
              </a:xfrm>
              <a:prstGeom prst="rect">
                <a:avLst/>
              </a:prstGeom>
              <a:blipFill>
                <a:blip r:embed="rId7"/>
                <a:stretch>
                  <a:fillRect l="-520" t="-1702" b="-553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5750A90-8037-4080-97F9-E6B12FF2124B}"/>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14C64F6C-C9B4-4889-8C50-854646747A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02884379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78369"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𝒙</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78369" cy="369332"/>
              </a:xfrm>
              <a:prstGeom prst="rect">
                <a:avLst/>
              </a:prstGeom>
              <a:blipFill>
                <a:blip r:embed="rId3"/>
                <a:stretch>
                  <a:fillRect l="-1198"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100572" y="1931007"/>
                <a:ext cx="3807453"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100572" y="1931007"/>
                <a:ext cx="3807453" cy="605294"/>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51141" y="3683134"/>
                <a:ext cx="7930697"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𝑋</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ea typeface="Cambria Math" panose="02040503050406030204" pitchFamily="18" charset="0"/>
                            </a:rPr>
                          </m:ctrlPr>
                        </m:sSubPr>
                        <m:e>
                          <m:r>
                            <a:rPr lang="en-US" altLang="ko-KR" sz="1898" i="1">
                              <a:solidFill>
                                <a:srgbClr val="000000"/>
                              </a:solidFill>
                              <a:latin typeface="Cambria Math" panose="02040503050406030204" pitchFamily="18" charset="0"/>
                              <a:ea typeface="Cambria Math" panose="02040503050406030204" pitchFamily="18" charset="0"/>
                            </a:rPr>
                            <m:t>𝑋</m:t>
                          </m:r>
                        </m:e>
                        <m:sub>
                          <m:r>
                            <a:rPr lang="en-US" altLang="ko-KR" sz="1898" i="1">
                              <a:solidFill>
                                <a:srgbClr val="000000"/>
                              </a:solidFill>
                              <a:latin typeface="Cambria Math" panose="02040503050406030204" pitchFamily="18" charset="0"/>
                              <a:ea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51141" y="3683134"/>
                <a:ext cx="7930697" cy="605294"/>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8228791" cy="624145"/>
              </a:xfrm>
              <a:prstGeom prst="rect">
                <a:avLst/>
              </a:prstGeom>
              <a:noFill/>
            </p:spPr>
            <p:txBody>
              <a:bodyPr wrap="none" rtlCol="0">
                <a:spAutoFit/>
              </a:bodyPr>
              <a:lstStyle/>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8228791" cy="624145"/>
              </a:xfrm>
              <a:prstGeom prst="rect">
                <a:avLst/>
              </a:prstGeom>
              <a:blipFill>
                <a:blip r:embed="rId6"/>
                <a:stretch>
                  <a:fillRect l="-519" t="-2941" b="-1372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2A05E7-BB71-4ECE-B914-0D6015729C07}"/>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2E812E88-F758-4F8E-A0A3-4F0A502CB1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92054879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63020"/>
                <a:ext cx="4392421"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𝒃</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63020"/>
                <a:ext cx="4392421" cy="369332"/>
              </a:xfrm>
              <a:prstGeom prst="rect">
                <a:avLst/>
              </a:prstGeom>
              <a:blipFill>
                <a:blip r:embed="rId3"/>
                <a:stretch>
                  <a:fillRect l="-1250" t="-8197" r="-556"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208584" y="1858566"/>
                <a:ext cx="357040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208584" y="1858566"/>
                <a:ext cx="3570401" cy="60369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36576" y="3683135"/>
                <a:ext cx="7078028"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36576" y="3683135"/>
                <a:ext cx="7078028" cy="603691"/>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6523517" cy="924805"/>
              </a:xfrm>
              <a:prstGeom prst="rect">
                <a:avLst/>
              </a:prstGeom>
              <a:noFill/>
            </p:spPr>
            <p:txBody>
              <a:bodyPr wrap="none" rtlCol="0">
                <a:spAutoFit/>
              </a:bodyPr>
              <a:lstStyle/>
              <a:p>
                <a:pPr lvl="0"/>
                <a:r>
                  <a:rPr lang="ko-KR" altLang="en-US" sz="1708" b="1">
                    <a:latin typeface="+mj-ea"/>
                    <a:ea typeface="+mj-ea"/>
                  </a:rPr>
                  <a:t>구현 시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𝑳</m:t>
                        </m:r>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a:t>
                </a:r>
                <a:r>
                  <a:rPr lang="en-US" altLang="ko-KR" sz="1708" b="1" err="1">
                    <a:latin typeface="+mj-ea"/>
                    <a:ea typeface="+mj-ea"/>
                  </a:rPr>
                  <a:t>err_to_cell</a:t>
                </a:r>
                <a:r>
                  <a:rPr lang="ko-KR" altLang="en-US" sz="1708" b="1">
                    <a:latin typeface="+mj-ea"/>
                    <a:ea typeface="+mj-ea"/>
                  </a:rPr>
                  <a:t>이라 표현하고 </a:t>
                </a:r>
                <a:endParaRPr lang="en-US" altLang="ko-KR" sz="1708" b="1">
                  <a:latin typeface="+mj-ea"/>
                  <a:ea typeface="+mj-ea"/>
                </a:endParaRPr>
              </a:p>
              <a:p>
                <a:pPr lvl="0"/>
                <a:r>
                  <a:rPr lang="ko-KR" altLang="en-US" sz="1708" b="1">
                    <a:latin typeface="+mj-ea"/>
                    <a:ea typeface="+mj-ea"/>
                  </a:rPr>
                  <a:t>최종 </a:t>
                </a:r>
                <a:r>
                  <a:rPr lang="ko-KR" altLang="en-US" sz="1708" b="1" err="1">
                    <a:latin typeface="+mj-ea"/>
                    <a:ea typeface="+mj-ea"/>
                  </a:rPr>
                  <a:t>그레이디언트는</a:t>
                </a:r>
                <a:r>
                  <a:rPr lang="ko-KR" altLang="en-US" sz="1708" b="1">
                    <a:latin typeface="+mj-ea"/>
                    <a:ea typeface="+mj-ea"/>
                  </a:rPr>
                  <a:t> </a:t>
                </a:r>
                <a:r>
                  <a:rPr lang="en-US" altLang="ko-KR" sz="1708" b="1" err="1">
                    <a:latin typeface="+mj-ea"/>
                    <a:ea typeface="+mj-ea"/>
                  </a:rPr>
                  <a:t>err_to_cell</a:t>
                </a:r>
                <a:r>
                  <a:rPr lang="ko-KR" altLang="en-US" sz="1708" b="1">
                    <a:latin typeface="+mj-ea"/>
                    <a:ea typeface="+mj-ea"/>
                  </a:rPr>
                  <a:t>과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𝒙</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𝒃</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곱해서 구한다</a:t>
                </a:r>
                <a:r>
                  <a:rPr lang="en-US" altLang="ko-KR" sz="1708" b="1">
                    <a:latin typeface="+mj-ea"/>
                    <a:ea typeface="+mj-ea"/>
                  </a:rPr>
                  <a:t>.</a:t>
                </a:r>
                <a:endParaRPr lang="ko-KR" altLang="en-US" sz="1708" b="1">
                  <a:latin typeface="+mj-ea"/>
                  <a:ea typeface="+mj-ea"/>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6523517" cy="924805"/>
              </a:xfrm>
              <a:prstGeom prst="rect">
                <a:avLst/>
              </a:prstGeom>
              <a:blipFill>
                <a:blip r:embed="rId6"/>
                <a:stretch>
                  <a:fillRect l="-65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031426D-2045-4816-BC34-2D18D37659D9}"/>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73E9F4B7-2F49-4543-8620-C47A28B69F0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8986838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3626314"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텐서플로에서 </a:t>
            </a:r>
            <a:r>
              <a:rPr lang="en-US" altLang="ko-KR" sz="1328" b="1">
                <a:latin typeface="+mj-ea"/>
                <a:ea typeface="+mj-ea"/>
              </a:rPr>
              <a:t>IMDB </a:t>
            </a:r>
            <a:r>
              <a:rPr lang="ko-KR" altLang="en-US" sz="1328" b="1">
                <a:latin typeface="+mj-ea"/>
                <a:ea typeface="+mj-ea"/>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140031" y="134076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numpy</a:t>
            </a:r>
            <a:r>
              <a:rPr lang="en-US" altLang="ko-KR" sz="1139">
                <a:latin typeface="Consolas" panose="020B0609020204030204" pitchFamily="49" charset="0"/>
              </a:rPr>
              <a:t> as np</a:t>
            </a:r>
          </a:p>
          <a:p>
            <a:r>
              <a:rPr lang="en-US" altLang="ko-KR" sz="1139">
                <a:latin typeface="Consolas" panose="020B0609020204030204" pitchFamily="49" charset="0"/>
              </a:rPr>
              <a:t>from </a:t>
            </a:r>
            <a:r>
              <a:rPr lang="en-US" altLang="ko-KR" sz="1139" err="1">
                <a:latin typeface="Consolas" panose="020B0609020204030204" pitchFamily="49" charset="0"/>
              </a:rPr>
              <a:t>tensorflow.keras.datasets</a:t>
            </a:r>
            <a:r>
              <a:rPr lang="en-US" altLang="ko-KR" sz="1139">
                <a:latin typeface="Consolas" panose="020B0609020204030204" pitchFamily="49" charset="0"/>
              </a:rPr>
              <a:t> import </a:t>
            </a:r>
            <a:r>
              <a:rPr lang="en-US" altLang="ko-KR" sz="1139" err="1">
                <a:latin typeface="Consolas" panose="020B0609020204030204" pitchFamily="49" charset="0"/>
              </a:rPr>
              <a:t>imdb</a:t>
            </a:r>
            <a:endParaRPr lang="en-US" altLang="ko-KR" sz="1139">
              <a:latin typeface="Consolas" panose="020B0609020204030204" pitchFamily="49" charset="0"/>
            </a:endParaRPr>
          </a:p>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140031" y="3302711"/>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print(x_train_all[0])</a:t>
            </a:r>
            <a:endParaRPr lang="en-US" altLang="ko-KR" sz="1139">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23526" y="3611118"/>
            <a:ext cx="7654479" cy="121712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044">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140030" y="517681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print(</a:t>
            </a:r>
            <a:r>
              <a:rPr lang="en-US" altLang="ko-KR" sz="1139" err="1">
                <a:latin typeface="Consolas" panose="020B0609020204030204" pitchFamily="49" charset="0"/>
              </a:rPr>
              <a:t>x_train_all</a:t>
            </a:r>
            <a:r>
              <a:rPr lang="en-US" altLang="ko-KR" sz="1139">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23526" y="5835982"/>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16696"/>
            <a:ext cx="191270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140031" y="242088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print(x_train_all.shape, y_train_all.shape)</a:t>
            </a:r>
            <a:endParaRPr lang="en-US" altLang="ko-KR" sz="1139">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12195" y="26991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(25000,) (25000,)</a:t>
            </a:r>
            <a:endParaRPr lang="ko-KR" altLang="en-US" sz="1044">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19048" y="3023433"/>
            <a:ext cx="191270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855130" y="4897891"/>
            <a:ext cx="2007281"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 세트에서 </a:t>
            </a:r>
            <a:r>
              <a:rPr lang="en-US" altLang="ko-KR" sz="1328" b="1">
                <a:latin typeface="+mj-ea"/>
                <a:ea typeface="+mj-ea"/>
              </a:rPr>
              <a:t>2 </a:t>
            </a:r>
            <a:r>
              <a:rPr lang="ko-KR" altLang="en-US" sz="1328" b="1">
                <a:latin typeface="+mj-ea"/>
                <a:ea typeface="+mj-ea"/>
              </a:rPr>
              <a:t>제외</a:t>
            </a:r>
          </a:p>
        </p:txBody>
      </p:sp>
      <p:sp>
        <p:nvSpPr>
          <p:cNvPr id="2" name="텍스트 개체 틀 1">
            <a:extLst>
              <a:ext uri="{FF2B5EF4-FFF2-40B4-BE49-F238E27FC236}">
                <a16:creationId xmlns:a16="http://schemas.microsoft.com/office/drawing/2014/main" id="{349A1512-F839-43C7-AFDD-2A8600FD773F}"/>
              </a:ext>
            </a:extLst>
          </p:cNvPr>
          <p:cNvSpPr>
            <a:spLocks noGrp="1"/>
          </p:cNvSpPr>
          <p:nvPr>
            <p:ph type="body" sz="quarter" idx="19"/>
          </p:nvPr>
        </p:nvSpPr>
        <p:spPr/>
        <p:txBody>
          <a:bodyPr/>
          <a:lstStyle/>
          <a:p>
            <a:r>
              <a:rPr lang="ko-KR" altLang="en-US"/>
              <a:t>훈련 세트와 검증 세트를 준비</a:t>
            </a:r>
          </a:p>
        </p:txBody>
      </p:sp>
      <p:sp>
        <p:nvSpPr>
          <p:cNvPr id="17" name="텍스트 개체 틀 2">
            <a:extLst>
              <a:ext uri="{FF2B5EF4-FFF2-40B4-BE49-F238E27FC236}">
                <a16:creationId xmlns:a16="http://schemas.microsoft.com/office/drawing/2014/main" id="{5377CFD4-D525-4CE0-901F-8D0FFD7C83E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18461351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D251CDC-F475-40E7-AF4A-9B2B9AC0655D}"/>
              </a:ext>
            </a:extLst>
          </p:cNvPr>
          <p:cNvSpPr txBox="1"/>
          <p:nvPr/>
        </p:nvSpPr>
        <p:spPr>
          <a:xfrm>
            <a:off x="864886" y="1119488"/>
            <a:ext cx="5529945" cy="830997"/>
          </a:xfrm>
          <a:prstGeom prst="rect">
            <a:avLst/>
          </a:prstGeom>
          <a:noFill/>
        </p:spPr>
        <p:txBody>
          <a:bodyPr wrap="square">
            <a:spAutoFit/>
          </a:bodyPr>
          <a:lstStyle/>
          <a:p>
            <a:r>
              <a:rPr lang="en-US" altLang="ko-KR" sz="1600">
                <a:latin typeface="Consolas" panose="020B0609020204030204" pitchFamily="49" charset="0"/>
              </a:rPr>
              <a:t>l1 = [45,32,23,56]</a:t>
            </a:r>
          </a:p>
          <a:p>
            <a:r>
              <a:rPr lang="en-US" altLang="ko-KR" sz="1600">
                <a:latin typeface="Consolas" panose="020B0609020204030204" pitchFamily="49" charset="0"/>
              </a:rPr>
              <a:t>l2 = [43,67,32]</a:t>
            </a:r>
          </a:p>
          <a:p>
            <a:r>
              <a:rPr lang="en-US" altLang="ko-KR" sz="1600">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19948"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798962"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29592" y="3309327"/>
            <a:ext cx="1578247" cy="71852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01AEE473-508A-464B-8D01-C0117BF179E0}"/>
              </a:ext>
            </a:extLst>
          </p:cNvPr>
          <p:cNvSpPr/>
          <p:nvPr/>
        </p:nvSpPr>
        <p:spPr>
          <a:xfrm>
            <a:off x="2277976"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45</a:t>
            </a:r>
            <a:endParaRPr lang="ko-KR" altLang="en-US" sz="1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2697504"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3524038"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943566"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4770100"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5189628"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6016162"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56</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6435690"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7181F26-2E1E-444A-BBD5-F16BA4675966}"/>
              </a:ext>
            </a:extLst>
          </p:cNvPr>
          <p:cNvSpPr/>
          <p:nvPr/>
        </p:nvSpPr>
        <p:spPr>
          <a:xfrm>
            <a:off x="2277977"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697505"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524038"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67</a:t>
            </a: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3943566"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4770100"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189629"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808236" y="3109698"/>
            <a:ext cx="699973" cy="23950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16B601BA-E383-4BAF-873C-37901EECDFAD}"/>
              </a:ext>
            </a:extLst>
          </p:cNvPr>
          <p:cNvSpPr>
            <a:spLocks noGrp="1"/>
          </p:cNvSpPr>
          <p:nvPr>
            <p:ph type="body" sz="quarter" idx="19"/>
          </p:nvPr>
        </p:nvSpPr>
        <p:spPr/>
        <p:txBody>
          <a:bodyPr/>
          <a:lstStyle/>
          <a:p>
            <a:r>
              <a:rPr lang="ko-KR" altLang="en-US"/>
              <a:t>훈련 세트와 검증 세트를 준비</a:t>
            </a:r>
          </a:p>
        </p:txBody>
      </p:sp>
      <p:sp>
        <p:nvSpPr>
          <p:cNvPr id="34" name="텍스트 개체 틀 2">
            <a:extLst>
              <a:ext uri="{FF2B5EF4-FFF2-40B4-BE49-F238E27FC236}">
                <a16:creationId xmlns:a16="http://schemas.microsoft.com/office/drawing/2014/main" id="{C41A15E3-B250-4F8B-9A2E-B19C406D20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8910E1A1-CB37-451F-B49D-03ABE2376013}"/>
              </a:ext>
            </a:extLst>
          </p:cNvPr>
          <p:cNvCxnSpPr>
            <a:stCxn id="41" idx="3"/>
            <a:endCxn id="42" idx="1"/>
          </p:cNvCxnSpPr>
          <p:nvPr/>
        </p:nvCxnSpPr>
        <p:spPr>
          <a:xfrm>
            <a:off x="3117033" y="3579439"/>
            <a:ext cx="407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D4307B99-4A44-4AAA-892B-CE8FC812D946}"/>
              </a:ext>
            </a:extLst>
          </p:cNvPr>
          <p:cNvCxnSpPr>
            <a:cxnSpLocks/>
            <a:stCxn id="43" idx="3"/>
            <a:endCxn id="44" idx="1"/>
          </p:cNvCxnSpPr>
          <p:nvPr/>
        </p:nvCxnSpPr>
        <p:spPr>
          <a:xfrm>
            <a:off x="4363094" y="3579439"/>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B7341FF9-4193-436A-B125-D82F10303415}"/>
              </a:ext>
            </a:extLst>
          </p:cNvPr>
          <p:cNvCxnSpPr>
            <a:cxnSpLocks/>
            <a:stCxn id="25" idx="3"/>
            <a:endCxn id="26" idx="1"/>
          </p:cNvCxnSpPr>
          <p:nvPr/>
        </p:nvCxnSpPr>
        <p:spPr>
          <a:xfrm>
            <a:off x="3117032"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217076F0-664E-47CE-B6AC-5001979121CD}"/>
              </a:ext>
            </a:extLst>
          </p:cNvPr>
          <p:cNvCxnSpPr>
            <a:cxnSpLocks/>
            <a:stCxn id="27" idx="3"/>
            <a:endCxn id="28" idx="1"/>
          </p:cNvCxnSpPr>
          <p:nvPr/>
        </p:nvCxnSpPr>
        <p:spPr>
          <a:xfrm>
            <a:off x="4363094"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C1E1855-324F-4B92-837F-334BE94A1A35}"/>
              </a:ext>
            </a:extLst>
          </p:cNvPr>
          <p:cNvCxnSpPr>
            <a:cxnSpLocks/>
            <a:stCxn id="29" idx="3"/>
            <a:endCxn id="30" idx="1"/>
          </p:cNvCxnSpPr>
          <p:nvPr/>
        </p:nvCxnSpPr>
        <p:spPr>
          <a:xfrm>
            <a:off x="5609156"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8" y="1039855"/>
            <a:ext cx="1912703"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word_to_index</a:t>
            </a:r>
            <a:r>
              <a:rPr lang="en-US" altLang="ko-KR" sz="1139">
                <a:latin typeface="Consolas" panose="020B0609020204030204" pitchFamily="49" charset="0"/>
              </a:rPr>
              <a:t> = </a:t>
            </a:r>
            <a:r>
              <a:rPr lang="en-US" altLang="ko-KR" sz="1139" err="1">
                <a:latin typeface="Consolas" panose="020B0609020204030204" pitchFamily="49" charset="0"/>
              </a:rPr>
              <a:t>imdb.get_word_index</a:t>
            </a:r>
            <a:r>
              <a:rPr lang="en-US" altLang="ko-KR" sz="1139">
                <a:latin typeface="Consolas" panose="020B0609020204030204" pitchFamily="49" charset="0"/>
              </a:rPr>
              <a:t>()</a:t>
            </a:r>
          </a:p>
          <a:p>
            <a:r>
              <a:rPr lang="en-US" altLang="ko-KR" sz="1139" err="1">
                <a:latin typeface="Consolas" panose="020B0609020204030204" pitchFamily="49" charset="0"/>
              </a:rPr>
              <a:t>word_to_index</a:t>
            </a:r>
            <a:r>
              <a:rPr lang="en-US" altLang="ko-KR" sz="1139">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176112" y="178095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17</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87552"/>
            <a:ext cx="2991525"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140030" y="2479559"/>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index_to_word</a:t>
            </a:r>
            <a:r>
              <a:rPr lang="en-US" altLang="ko-KR" sz="1139">
                <a:latin typeface="Consolas" panose="020B0609020204030204" pitchFamily="49" charset="0"/>
              </a:rPr>
              <a:t> = {</a:t>
            </a:r>
            <a:r>
              <a:rPr lang="en-US" altLang="ko-KR" sz="1139" err="1">
                <a:latin typeface="Consolas" panose="020B0609020204030204" pitchFamily="49" charset="0"/>
              </a:rPr>
              <a:t>word_to_index</a:t>
            </a:r>
            <a:r>
              <a:rPr lang="en-US" altLang="ko-KR" sz="1139">
                <a:latin typeface="Consolas" panose="020B0609020204030204" pitchFamily="49" charset="0"/>
              </a:rPr>
              <a:t>[k]: k for k in </a:t>
            </a:r>
            <a:r>
              <a:rPr lang="en-US" altLang="ko-KR" sz="1139" err="1">
                <a:latin typeface="Consolas" panose="020B0609020204030204" pitchFamily="49" charset="0"/>
              </a:rPr>
              <a:t>word_to_index</a:t>
            </a:r>
            <a:r>
              <a:rPr lang="en-US" altLang="ko-KR" sz="1139">
                <a:latin typeface="Consolas" panose="020B0609020204030204" pitchFamily="49" charset="0"/>
              </a:rPr>
              <a:t>}</a:t>
            </a:r>
          </a:p>
          <a:p>
            <a:endParaRPr lang="en-US" altLang="ko-KR" sz="1139">
              <a:latin typeface="Consolas" panose="020B0609020204030204" pitchFamily="49" charset="0"/>
            </a:endParaRPr>
          </a:p>
          <a:p>
            <a:r>
              <a:rPr lang="en-US" altLang="ko-KR" sz="1139">
                <a:latin typeface="Consolas" panose="020B0609020204030204" pitchFamily="49" charset="0"/>
              </a:rPr>
              <a:t>for w in </a:t>
            </a:r>
            <a:r>
              <a:rPr lang="en-US" altLang="ko-KR" sz="1139" err="1">
                <a:latin typeface="Consolas" panose="020B0609020204030204" pitchFamily="49" charset="0"/>
              </a:rPr>
              <a:t>x_train_all</a:t>
            </a:r>
            <a:r>
              <a:rPr lang="en-US" altLang="ko-KR" sz="1139">
                <a:latin typeface="Consolas" panose="020B0609020204030204" pitchFamily="49" charset="0"/>
              </a:rPr>
              <a:t>[0]:</a:t>
            </a:r>
          </a:p>
          <a:p>
            <a:r>
              <a:rPr lang="en-US" altLang="ko-KR" sz="1139">
                <a:latin typeface="Consolas" panose="020B0609020204030204" pitchFamily="49" charset="0"/>
              </a:rPr>
              <a:t>    print(</a:t>
            </a:r>
            <a:r>
              <a:rPr lang="en-US" altLang="ko-KR" sz="1139" err="1">
                <a:latin typeface="Consolas" panose="020B0609020204030204" pitchFamily="49" charset="0"/>
              </a:rPr>
              <a:t>index_to_word</a:t>
            </a:r>
            <a:r>
              <a:rPr lang="en-US" altLang="ko-KR" sz="1139">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12195" y="3288653"/>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film just story really they you just there an from so there film </a:t>
            </a:r>
            <a:r>
              <a:rPr lang="en-US" altLang="ko-KR" sz="1044" err="1">
                <a:latin typeface="Consolas" panose="020B0609020204030204" pitchFamily="49" charset="0"/>
                <a:ea typeface="고도 M" panose="02000503000000020004" pitchFamily="2" charset="-127"/>
              </a:rPr>
              <a:t>film</a:t>
            </a:r>
            <a:r>
              <a:rPr lang="en-US" altLang="ko-KR" sz="1044">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044" err="1">
                <a:latin typeface="Consolas" panose="020B0609020204030204" pitchFamily="49" charset="0"/>
                <a:ea typeface="고도 M" panose="02000503000000020004" pitchFamily="2" charset="-127"/>
              </a:rPr>
              <a:t>all</a:t>
            </a:r>
            <a:endParaRPr lang="ko-KR" altLang="en-US" sz="1044">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19047" y="3983532"/>
            <a:ext cx="2082621"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140030" y="4275539"/>
            <a:ext cx="7726645" cy="267637"/>
          </a:xfrm>
          <a:prstGeom prst="rect">
            <a:avLst/>
          </a:prstGeom>
          <a:solidFill>
            <a:srgbClr val="E2E2F6"/>
          </a:solidFill>
        </p:spPr>
        <p:txBody>
          <a:bodyPr wrap="square">
            <a:spAutoFit/>
          </a:bodyPr>
          <a:lstStyle/>
          <a:p>
            <a:r>
              <a:rPr lang="nb-NO" altLang="ko-KR" sz="1139">
                <a:latin typeface="Consolas" panose="020B0609020204030204" pitchFamily="49" charset="0"/>
              </a:rPr>
              <a:t>print(len(x_train_all[0]), len(x_train_all[1]))</a:t>
            </a:r>
            <a:endParaRPr lang="en-US" altLang="ko-KR" sz="1139">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12195" y="4544683"/>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218 189</a:t>
            </a:r>
            <a:endParaRPr lang="ko-KR" altLang="en-US" sz="1044">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19047" y="4991095"/>
            <a:ext cx="2651688" cy="296684"/>
          </a:xfrm>
          <a:prstGeom prst="rect">
            <a:avLst/>
          </a:prstGeom>
          <a:noFill/>
        </p:spPr>
        <p:txBody>
          <a:bodyPr wrap="none" rtlCol="0">
            <a:spAutoFit/>
          </a:bodyPr>
          <a:lstStyle/>
          <a:p>
            <a:pPr lvl="0"/>
            <a:r>
              <a:rPr lang="en-US" altLang="ko-KR" sz="1328" b="1">
                <a:latin typeface="+mj-ea"/>
                <a:ea typeface="+mj-ea"/>
              </a:rPr>
              <a:t>8. </a:t>
            </a:r>
            <a:r>
              <a:rPr lang="ko-KR" altLang="en-US" sz="1328" b="1">
                <a:latin typeface="+mj-ea"/>
                <a:ea typeface="+mj-ea"/>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140030" y="5283102"/>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print(y_train_all[:10])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12195" y="5552246"/>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 0 0 1 0 0 1 0 1 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E4550FF3-1F38-47A6-ABA4-DF1C70E37F61}"/>
              </a:ext>
            </a:extLst>
          </p:cNvPr>
          <p:cNvSpPr>
            <a:spLocks noGrp="1"/>
          </p:cNvSpPr>
          <p:nvPr>
            <p:ph type="body" sz="quarter" idx="19"/>
          </p:nvPr>
        </p:nvSpPr>
        <p:spPr/>
        <p:txBody>
          <a:bodyPr/>
          <a:lstStyle/>
          <a:p>
            <a:r>
              <a:rPr lang="ko-KR" altLang="en-US"/>
              <a:t>훈련 세트와 검증 세트를 준비</a:t>
            </a:r>
          </a:p>
        </p:txBody>
      </p:sp>
      <p:sp>
        <p:nvSpPr>
          <p:cNvPr id="20" name="텍스트 개체 틀 2">
            <a:extLst>
              <a:ext uri="{FF2B5EF4-FFF2-40B4-BE49-F238E27FC236}">
                <a16:creationId xmlns:a16="http://schemas.microsoft.com/office/drawing/2014/main" id="{1176B907-EA2F-4FA5-84FF-96275241A63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1067163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1513556" cy="296684"/>
          </a:xfrm>
          <a:prstGeom prst="rect">
            <a:avLst/>
          </a:prstGeom>
          <a:noFill/>
        </p:spPr>
        <p:txBody>
          <a:bodyPr wrap="none" rtlCol="0">
            <a:spAutoFit/>
          </a:bodyPr>
          <a:lstStyle/>
          <a:p>
            <a:pPr lvl="0"/>
            <a:r>
              <a:rPr lang="en-US" altLang="ko-KR" sz="1328" b="1">
                <a:latin typeface="+mj-ea"/>
                <a:ea typeface="+mj-ea"/>
              </a:rPr>
              <a:t>9. </a:t>
            </a:r>
            <a:r>
              <a:rPr lang="ko-KR" altLang="en-US" sz="1328" b="1">
                <a:latin typeface="+mj-ea"/>
                <a:ea typeface="+mj-ea"/>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1384995"/>
          </a:xfrm>
          <a:prstGeom prst="rect">
            <a:avLst/>
          </a:prstGeom>
          <a:solidFill>
            <a:srgbClr val="E2E2F6"/>
          </a:solidFill>
        </p:spPr>
        <p:txBody>
          <a:bodyPr wrap="square">
            <a:spAutoFit/>
          </a:bodyPr>
          <a:lstStyle/>
          <a:p>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err="1">
                <a:latin typeface="Consolas" panose="020B0609020204030204" pitchFamily="49" charset="0"/>
              </a:rPr>
              <a:t>random_index</a:t>
            </a:r>
            <a:r>
              <a:rPr lang="en-US" altLang="ko-KR" sz="1200">
                <a:latin typeface="Consolas" panose="020B0609020204030204" pitchFamily="49" charset="0"/>
              </a:rPr>
              <a:t> = </a:t>
            </a:r>
            <a:r>
              <a:rPr lang="en-US" altLang="ko-KR" sz="1200" err="1">
                <a:latin typeface="Consolas" panose="020B0609020204030204" pitchFamily="49" charset="0"/>
              </a:rPr>
              <a:t>np.random.permutation</a:t>
            </a:r>
            <a:r>
              <a:rPr lang="en-US" altLang="ko-KR" sz="1200">
                <a:latin typeface="Consolas" panose="020B0609020204030204" pitchFamily="49" charset="0"/>
              </a:rPr>
              <a:t>(25000)</a:t>
            </a:r>
          </a:p>
          <a:p>
            <a:endParaRPr lang="en-US" altLang="ko-KR" sz="1200">
              <a:latin typeface="Consolas" panose="020B0609020204030204" pitchFamily="49" charset="0"/>
            </a:endParaRPr>
          </a:p>
          <a:p>
            <a:r>
              <a:rPr lang="en-US" altLang="ko-KR" sz="1200" err="1">
                <a:latin typeface="Consolas" panose="020B0609020204030204" pitchFamily="49" charset="0"/>
              </a:rPr>
              <a:t>x_train</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y_train</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x_val</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y_val</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p:txBody>
      </p:sp>
      <p:sp>
        <p:nvSpPr>
          <p:cNvPr id="2" name="텍스트 개체 틀 1">
            <a:extLst>
              <a:ext uri="{FF2B5EF4-FFF2-40B4-BE49-F238E27FC236}">
                <a16:creationId xmlns:a16="http://schemas.microsoft.com/office/drawing/2014/main" id="{3C3397E7-6C9A-4188-8A94-E60715E79BA3}"/>
              </a:ext>
            </a:extLst>
          </p:cNvPr>
          <p:cNvSpPr>
            <a:spLocks noGrp="1"/>
          </p:cNvSpPr>
          <p:nvPr>
            <p:ph type="body" sz="quarter" idx="19"/>
          </p:nvPr>
        </p:nvSpPr>
        <p:spPr/>
        <p:txBody>
          <a:bodyPr/>
          <a:lstStyle/>
          <a:p>
            <a:r>
              <a:rPr lang="ko-KR" altLang="en-US"/>
              <a:t>훈련 세트와 검증 세트를 준비</a:t>
            </a:r>
          </a:p>
        </p:txBody>
      </p:sp>
      <p:sp>
        <p:nvSpPr>
          <p:cNvPr id="8" name="텍스트 개체 틀 2">
            <a:extLst>
              <a:ext uri="{FF2B5EF4-FFF2-40B4-BE49-F238E27FC236}">
                <a16:creationId xmlns:a16="http://schemas.microsoft.com/office/drawing/2014/main" id="{7A6CE034-C2E0-4758-B4EA-D3BA3705665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407267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452500" y="977131"/>
            <a:ext cx="7038680" cy="461665"/>
          </a:xfrm>
          <a:prstGeom prst="rect">
            <a:avLst/>
          </a:prstGeom>
        </p:spPr>
        <p:txBody>
          <a:bodyPr wrap="square">
            <a:spAutoFit/>
          </a:bodyPr>
          <a:lstStyle/>
          <a:p>
            <a:r>
              <a:rPr lang="en-US" altLang="ko-KR" sz="2400" b="1">
                <a:latin typeface="+mj-ea"/>
                <a:ea typeface="+mj-ea"/>
              </a:rPr>
              <a:t>Linear</a:t>
            </a:r>
            <a:r>
              <a:rPr lang="ko-KR" altLang="en-US" sz="2400" b="1">
                <a:latin typeface="+mj-ea"/>
                <a:ea typeface="+mj-ea"/>
              </a:rPr>
              <a:t> </a:t>
            </a:r>
            <a:r>
              <a:rPr lang="en-US" altLang="ko-KR" sz="2400" b="1">
                <a:latin typeface="+mj-ea"/>
                <a:ea typeface="+mj-ea"/>
              </a:rPr>
              <a:t>Regression - </a:t>
            </a:r>
            <a:r>
              <a:rPr lang="ko-KR" altLang="en-US" sz="2400" b="1">
                <a:latin typeface="+mj-ea"/>
                <a:ea typeface="+mj-ea"/>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76" y="2547726"/>
            <a:ext cx="4922508" cy="32560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14970" y="5875153"/>
            <a:ext cx="4929876" cy="384401"/>
          </a:xfrm>
          <a:prstGeom prst="rect">
            <a:avLst/>
          </a:prstGeom>
          <a:noFill/>
        </p:spPr>
        <p:txBody>
          <a:bodyPr wrap="none" rtlCol="0">
            <a:spAutoFit/>
          </a:bodyPr>
          <a:lstStyle/>
          <a:p>
            <a:r>
              <a:rPr lang="en-US" altLang="ko-KR" sz="1898">
                <a:hlinkClick r:id="rId4"/>
              </a:rPr>
              <a:t>https://en.wikipedia.org/wiki/Linear_regression</a:t>
            </a:r>
            <a:endParaRPr lang="ko-KR" altLang="en-US" sz="189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023412" y="2690486"/>
                <a:ext cx="2504468"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𝑎𝑥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023412" y="2690486"/>
                <a:ext cx="2504468" cy="61799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023411" y="3667849"/>
                <a:ext cx="2584617"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𝑤𝑥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023411" y="3667849"/>
                <a:ext cx="2584617" cy="617990"/>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192952" y="3179169"/>
            <a:ext cx="0" cy="6424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F0403FF-650B-4220-812F-C89B9B4BEBE3}"/>
              </a:ext>
            </a:extLst>
          </p:cNvPr>
          <p:cNvSpPr>
            <a:spLocks noGrp="1"/>
          </p:cNvSpPr>
          <p:nvPr>
            <p:ph type="body" sz="quarter" idx="19"/>
          </p:nvPr>
        </p:nvSpPr>
        <p:spPr>
          <a:xfrm>
            <a:off x="276743" y="164293"/>
            <a:ext cx="5601544" cy="332399"/>
          </a:xfrm>
        </p:spPr>
        <p:txBody>
          <a:bodyPr/>
          <a:lstStyle/>
          <a:p>
            <a:r>
              <a:rPr lang="en-US" altLang="ko-KR"/>
              <a:t>Regression</a:t>
            </a:r>
            <a:endParaRPr lang="ko-KR" altLang="en-US"/>
          </a:p>
        </p:txBody>
      </p:sp>
      <p:sp>
        <p:nvSpPr>
          <p:cNvPr id="3" name="텍스트 개체 틀 2">
            <a:extLst>
              <a:ext uri="{FF2B5EF4-FFF2-40B4-BE49-F238E27FC236}">
                <a16:creationId xmlns:a16="http://schemas.microsoft.com/office/drawing/2014/main" id="{69622154-B999-4D47-AE0B-860C03FF9630}"/>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3364517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43695" y="3951621"/>
            <a:ext cx="2762295"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64678" y="4258584"/>
            <a:ext cx="7726645" cy="968855"/>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tensorflow.keras.preprocessing</a:t>
            </a:r>
            <a:r>
              <a:rPr lang="en-US" altLang="ko-KR" sz="1139">
                <a:latin typeface="Consolas" panose="020B0609020204030204" pitchFamily="49" charset="0"/>
              </a:rPr>
              <a:t> import sequence</a:t>
            </a:r>
          </a:p>
          <a:p>
            <a:endParaRPr lang="en-US" altLang="ko-KR" sz="1139">
              <a:latin typeface="Consolas" panose="020B0609020204030204" pitchFamily="49" charset="0"/>
            </a:endParaRPr>
          </a:p>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34167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058933"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77619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493448"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high</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21070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tide</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5927964"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664522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come</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34167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I</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058933"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77619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go</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493448"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out</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21070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to</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5927964"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664522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sea</a:t>
            </a:r>
            <a:endParaRPr lang="ko-KR" altLang="en-US" sz="1708">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2993997" y="1042413"/>
            <a:ext cx="129870" cy="143451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D850A0A2-B812-4EBE-A1F7-C8B173B0A14B}"/>
              </a:ext>
            </a:extLst>
          </p:cNvPr>
          <p:cNvSpPr txBox="1"/>
          <p:nvPr/>
        </p:nvSpPr>
        <p:spPr>
          <a:xfrm>
            <a:off x="2657486" y="1369480"/>
            <a:ext cx="1018227" cy="296684"/>
          </a:xfrm>
          <a:prstGeom prst="rect">
            <a:avLst/>
          </a:prstGeom>
          <a:noFill/>
        </p:spPr>
        <p:txBody>
          <a:bodyPr wrap="none" rtlCol="0">
            <a:spAutoFit/>
          </a:bodyPr>
          <a:lstStyle/>
          <a:p>
            <a:pPr algn="l"/>
            <a:r>
              <a:rPr lang="en-US" altLang="ko-KR" sz="1328" b="1">
                <a:latin typeface="+mj-ea"/>
                <a:ea typeface="+mj-ea"/>
              </a:rPr>
              <a:t>0</a:t>
            </a:r>
            <a:r>
              <a:rPr lang="ko-KR" altLang="en-US" sz="1328" b="1">
                <a:latin typeface="+mj-ea"/>
                <a:ea typeface="+mj-ea"/>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4787142" y="415063"/>
            <a:ext cx="129870" cy="502080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5" name="TextBox 24">
            <a:extLst>
              <a:ext uri="{FF2B5EF4-FFF2-40B4-BE49-F238E27FC236}">
                <a16:creationId xmlns:a16="http://schemas.microsoft.com/office/drawing/2014/main" id="{E7365A72-BE72-4401-84C8-0208D14DA8DB}"/>
              </a:ext>
            </a:extLst>
          </p:cNvPr>
          <p:cNvSpPr txBox="1"/>
          <p:nvPr/>
        </p:nvSpPr>
        <p:spPr>
          <a:xfrm>
            <a:off x="4048693" y="3039492"/>
            <a:ext cx="1986441" cy="296684"/>
          </a:xfrm>
          <a:prstGeom prst="rect">
            <a:avLst/>
          </a:prstGeom>
          <a:noFill/>
        </p:spPr>
        <p:txBody>
          <a:bodyPr wrap="none" rtlCol="0">
            <a:spAutoFit/>
          </a:bodyPr>
          <a:lstStyle/>
          <a:p>
            <a:pPr algn="l"/>
            <a:r>
              <a:rPr lang="ko-KR" altLang="en-US" sz="1328" b="1">
                <a:latin typeface="+mj-ea"/>
                <a:ea typeface="+mj-ea"/>
              </a:rPr>
              <a:t>시퀀스 길이를 </a:t>
            </a:r>
            <a:r>
              <a:rPr lang="en-US" altLang="ko-KR" sz="1328" b="1">
                <a:latin typeface="+mj-ea"/>
                <a:ea typeface="+mj-ea"/>
              </a:rPr>
              <a:t>7</a:t>
            </a:r>
            <a:r>
              <a:rPr lang="ko-KR" altLang="en-US" sz="1328" b="1">
                <a:latin typeface="+mj-ea"/>
                <a:ea typeface="+mj-ea"/>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544817" y="2248870"/>
            <a:ext cx="129869" cy="114861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7" name="TextBox 26">
            <a:extLst>
              <a:ext uri="{FF2B5EF4-FFF2-40B4-BE49-F238E27FC236}">
                <a16:creationId xmlns:a16="http://schemas.microsoft.com/office/drawing/2014/main" id="{2026A67A-9928-4DD0-9E5E-3EECA39C400C}"/>
              </a:ext>
            </a:extLst>
          </p:cNvPr>
          <p:cNvSpPr txBox="1"/>
          <p:nvPr/>
        </p:nvSpPr>
        <p:spPr>
          <a:xfrm>
            <a:off x="936617" y="2460306"/>
            <a:ext cx="1507144" cy="355162"/>
          </a:xfrm>
          <a:prstGeom prst="rect">
            <a:avLst/>
          </a:prstGeom>
          <a:noFill/>
        </p:spPr>
        <p:txBody>
          <a:bodyPr wrap="none" rtlCol="0">
            <a:spAutoFit/>
          </a:bodyPr>
          <a:lstStyle/>
          <a:p>
            <a:pPr algn="l"/>
            <a:r>
              <a:rPr lang="en-US" altLang="ko-KR" sz="1708">
                <a:latin typeface="Consolas" panose="020B0609020204030204" pitchFamily="49" charset="0"/>
                <a:ea typeface="고도 M" panose="02000503000000020004" pitchFamily="2" charset="-127"/>
              </a:rPr>
              <a:t>On that day</a:t>
            </a:r>
            <a:endParaRPr lang="ko-KR" altLang="en-US" sz="1708">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378579" y="2990219"/>
            <a:ext cx="524503" cy="296684"/>
          </a:xfrm>
          <a:prstGeom prst="rect">
            <a:avLst/>
          </a:prstGeom>
          <a:noFill/>
        </p:spPr>
        <p:txBody>
          <a:bodyPr wrap="none" rtlCol="0">
            <a:spAutoFit/>
          </a:bodyPr>
          <a:lstStyle/>
          <a:p>
            <a:pPr algn="l"/>
            <a:r>
              <a:rPr lang="ko-KR" altLang="en-US" sz="1328" b="1">
                <a:latin typeface="+mj-ea"/>
                <a:ea typeface="+mj-ea"/>
              </a:rPr>
              <a:t>버림</a:t>
            </a:r>
          </a:p>
        </p:txBody>
      </p:sp>
      <p:sp>
        <p:nvSpPr>
          <p:cNvPr id="3" name="텍스트 개체 틀 2">
            <a:extLst>
              <a:ext uri="{FF2B5EF4-FFF2-40B4-BE49-F238E27FC236}">
                <a16:creationId xmlns:a16="http://schemas.microsoft.com/office/drawing/2014/main" id="{EA63E85D-CB0D-4DB9-B3B0-A3384026D082}"/>
              </a:ext>
            </a:extLst>
          </p:cNvPr>
          <p:cNvSpPr>
            <a:spLocks noGrp="1"/>
          </p:cNvSpPr>
          <p:nvPr>
            <p:ph type="body" sz="quarter" idx="19"/>
          </p:nvPr>
        </p:nvSpPr>
        <p:spPr/>
        <p:txBody>
          <a:bodyPr/>
          <a:lstStyle/>
          <a:p>
            <a:r>
              <a:rPr lang="ko-KR" altLang="en-US"/>
              <a:t>샘플의 길이 맞추기</a:t>
            </a:r>
          </a:p>
        </p:txBody>
      </p:sp>
      <p:sp>
        <p:nvSpPr>
          <p:cNvPr id="29" name="텍스트 개체 틀 2">
            <a:extLst>
              <a:ext uri="{FF2B5EF4-FFF2-40B4-BE49-F238E27FC236}">
                <a16:creationId xmlns:a16="http://schemas.microsoft.com/office/drawing/2014/main" id="{CF948A78-28DA-4994-A78E-516FD6C3E2A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2545503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4" y="1376772"/>
            <a:ext cx="378982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710088"/>
            <a:ext cx="7726645" cy="267637"/>
          </a:xfrm>
          <a:prstGeom prst="rect">
            <a:avLst/>
          </a:prstGeom>
          <a:solidFill>
            <a:srgbClr val="E2E2F6"/>
          </a:solidFill>
        </p:spPr>
        <p:txBody>
          <a:bodyPr wrap="square">
            <a:spAutoFit/>
          </a:bodyPr>
          <a:lstStyle/>
          <a:p>
            <a:r>
              <a:rPr lang="en-US" altLang="ko-KR" sz="1139">
                <a:latin typeface="Consolas" panose="020B0609020204030204" pitchFamily="49" charset="0"/>
              </a:rPr>
              <a:t>print(</a:t>
            </a:r>
            <a:r>
              <a:rPr lang="en-US" altLang="ko-KR" sz="1139" err="1">
                <a:latin typeface="Consolas" panose="020B0609020204030204" pitchFamily="49" charset="0"/>
              </a:rPr>
              <a:t>x_train_seq.shape</a:t>
            </a:r>
            <a:r>
              <a:rPr lang="en-US" altLang="ko-KR" sz="1139">
                <a:latin typeface="Consolas" panose="020B0609020204030204" pitchFamily="49" charset="0"/>
              </a:rPr>
              <a:t>, </a:t>
            </a:r>
            <a:r>
              <a:rPr lang="en-US" altLang="ko-KR" sz="1139" err="1">
                <a:latin typeface="Consolas" panose="020B0609020204030204" pitchFamily="49" charset="0"/>
              </a:rPr>
              <a:t>x_val_seq.shape</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94876" y="1987850"/>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(5000, 100)</a:t>
            </a:r>
            <a:endParaRPr lang="ko-KR" altLang="en-US" sz="1044">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194876" y="261552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print(x_train_seq[0])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194876" y="2893282"/>
            <a:ext cx="7654479" cy="89575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0  0  0  0  0  0  0  0  0  0  0  0  0  0 35 40 27 28 40 22 83 31 85 45</a:t>
            </a:r>
          </a:p>
          <a:p>
            <a:pPr lvl="0"/>
            <a:r>
              <a:rPr lang="en-US" altLang="ko-KR" sz="1044">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044">
                <a:latin typeface="Consolas" panose="020B0609020204030204" pitchFamily="49" charset="0"/>
                <a:ea typeface="고도 M" panose="02000503000000020004" pitchFamily="2" charset="-127"/>
              </a:rPr>
              <a:t> 23 34 22 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C93583FD-D805-4789-A3E2-DDF7966D25B6}"/>
              </a:ext>
            </a:extLst>
          </p:cNvPr>
          <p:cNvSpPr>
            <a:spLocks noGrp="1"/>
          </p:cNvSpPr>
          <p:nvPr>
            <p:ph type="body" sz="quarter" idx="19"/>
          </p:nvPr>
        </p:nvSpPr>
        <p:spPr/>
        <p:txBody>
          <a:bodyPr/>
          <a:lstStyle/>
          <a:p>
            <a:r>
              <a:rPr lang="ko-KR" altLang="en-US"/>
              <a:t>샘플의 길이 맞추기</a:t>
            </a:r>
          </a:p>
        </p:txBody>
      </p:sp>
      <p:sp>
        <p:nvSpPr>
          <p:cNvPr id="11" name="텍스트 개체 틀 2">
            <a:extLst>
              <a:ext uri="{FF2B5EF4-FFF2-40B4-BE49-F238E27FC236}">
                <a16:creationId xmlns:a16="http://schemas.microsoft.com/office/drawing/2014/main" id="{E89B520D-29FB-4791-8A98-CE0FCA25ADE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2876677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368923"/>
            <a:ext cx="2263761"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원</a:t>
            </a:r>
            <a:r>
              <a:rPr lang="en-US" altLang="ko-KR" sz="1328" b="1">
                <a:latin typeface="+mj-ea"/>
                <a:ea typeface="+mj-ea"/>
              </a:rPr>
              <a:t>-</a:t>
            </a:r>
            <a:r>
              <a:rPr lang="ko-KR" altLang="en-US" sz="1328" b="1">
                <a:latin typeface="+mj-ea"/>
                <a:ea typeface="+mj-ea"/>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675887"/>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tensorflow.keras.utils</a:t>
            </a:r>
            <a:r>
              <a:rPr lang="en-US" altLang="ko-KR" sz="1139">
                <a:latin typeface="Consolas" panose="020B0609020204030204" pitchFamily="49" charset="0"/>
              </a:rPr>
              <a:t> import </a:t>
            </a:r>
            <a:r>
              <a:rPr lang="en-US" altLang="ko-KR" sz="1139" err="1">
                <a:latin typeface="Consolas" panose="020B0609020204030204" pitchFamily="49" charset="0"/>
              </a:rPr>
              <a:t>to_categorical</a:t>
            </a:r>
            <a:endParaRPr lang="en-US" altLang="ko-KR" sz="1139">
              <a:latin typeface="Consolas" panose="020B0609020204030204" pitchFamily="49" charset="0"/>
            </a:endParaRPr>
          </a:p>
          <a:p>
            <a:endParaRPr lang="en-US" altLang="ko-KR" sz="1139">
              <a:latin typeface="Consolas" panose="020B0609020204030204" pitchFamily="49" charset="0"/>
            </a:endParaRPr>
          </a:p>
          <a:p>
            <a:r>
              <a:rPr lang="en-US" altLang="ko-KR" sz="1139" err="1">
                <a:latin typeface="Consolas" panose="020B0609020204030204" pitchFamily="49" charset="0"/>
              </a:rPr>
              <a:t>x_train_onehot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a:t>
            </a:r>
          </a:p>
          <a:p>
            <a:r>
              <a:rPr lang="en-US" altLang="ko-KR" sz="1139" err="1">
                <a:latin typeface="Consolas" panose="020B0609020204030204" pitchFamily="49" charset="0"/>
              </a:rPr>
              <a:t>x_val_onehot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79919" y="3364955"/>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(20000, 100, 100)</a:t>
            </a:r>
            <a:endParaRPr lang="ko-KR" altLang="en-US" sz="1044">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03809" y="2780941"/>
            <a:ext cx="529183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179919" y="307294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print(x_train_onehot.shape)</a:t>
            </a:r>
            <a:endParaRPr lang="en-US" altLang="ko-KR" sz="1139">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174932" y="45964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800000000</a:t>
            </a:r>
            <a:endParaRPr lang="ko-KR" altLang="en-US" sz="1044">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898823" y="4012463"/>
            <a:ext cx="5309017"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a:t>
            </a:r>
            <a:r>
              <a:rPr lang="en-US" altLang="ko-KR" sz="1328" b="1">
                <a:latin typeface="+mj-ea"/>
                <a:ea typeface="+mj-ea"/>
              </a:rPr>
              <a:t>byte </a:t>
            </a:r>
            <a:r>
              <a:rPr lang="ko-KR" altLang="en-US" sz="1328" b="1">
                <a:latin typeface="+mj-ea"/>
                <a:ea typeface="+mj-ea"/>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174932" y="430447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print(x_train_onehot.nbytes)</a:t>
            </a:r>
            <a:endParaRPr lang="en-US" altLang="ko-KR" sz="1139">
              <a:latin typeface="Consolas" panose="020B0609020204030204" pitchFamily="49" charset="0"/>
            </a:endParaRPr>
          </a:p>
        </p:txBody>
      </p:sp>
      <p:sp>
        <p:nvSpPr>
          <p:cNvPr id="2" name="텍스트 개체 틀 1">
            <a:extLst>
              <a:ext uri="{FF2B5EF4-FFF2-40B4-BE49-F238E27FC236}">
                <a16:creationId xmlns:a16="http://schemas.microsoft.com/office/drawing/2014/main" id="{5CCEB562-9166-4D19-95A4-F2D1F32BB6D6}"/>
              </a:ext>
            </a:extLst>
          </p:cNvPr>
          <p:cNvSpPr>
            <a:spLocks noGrp="1"/>
          </p:cNvSpPr>
          <p:nvPr>
            <p:ph type="body" sz="quarter" idx="19"/>
          </p:nvPr>
        </p:nvSpPr>
        <p:spPr/>
        <p:txBody>
          <a:bodyPr/>
          <a:lstStyle/>
          <a:p>
            <a:r>
              <a:rPr lang="ko-KR" altLang="en-US"/>
              <a:t>샘플 원</a:t>
            </a:r>
            <a:r>
              <a:rPr lang="en-US" altLang="ko-KR"/>
              <a:t>-</a:t>
            </a:r>
            <a:r>
              <a:rPr lang="ko-KR" altLang="en-US"/>
              <a:t>핫 인코딩</a:t>
            </a:r>
          </a:p>
        </p:txBody>
      </p:sp>
      <p:sp>
        <p:nvSpPr>
          <p:cNvPr id="15" name="텍스트 개체 틀 2">
            <a:extLst>
              <a:ext uri="{FF2B5EF4-FFF2-40B4-BE49-F238E27FC236}">
                <a16:creationId xmlns:a16="http://schemas.microsoft.com/office/drawing/2014/main" id="{0B879269-37BC-4110-A79D-ABFA840E57C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12555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859805" cy="296684"/>
          </a:xfrm>
          <a:prstGeom prst="rect">
            <a:avLst/>
          </a:prstGeom>
          <a:noFill/>
        </p:spPr>
        <p:txBody>
          <a:bodyPr wrap="none" rtlCol="0">
            <a:spAutoFit/>
          </a:bodyPr>
          <a:lstStyle/>
          <a:p>
            <a:pPr lvl="0"/>
            <a:r>
              <a:rPr lang="en-US" altLang="ko-KR" sz="1328" b="1">
                <a:latin typeface="+mj-ea"/>
                <a:ea typeface="+mj-ea"/>
              </a:rPr>
              <a:t>1. __</a:t>
            </a:r>
            <a:r>
              <a:rPr lang="en-US" altLang="ko-KR" sz="1328" b="1" err="1">
                <a:latin typeface="+mj-ea"/>
                <a:ea typeface="+mj-ea"/>
              </a:rPr>
              <a:t>init</a:t>
            </a:r>
            <a:r>
              <a:rPr lang="en-US" altLang="ko-KR" sz="1328" b="1">
                <a:latin typeface="+mj-ea"/>
                <a:ea typeface="+mj-ea"/>
              </a:rPr>
              <a:t>__() </a:t>
            </a:r>
            <a:r>
              <a:rPr lang="ko-KR" altLang="en-US" sz="1328" b="1">
                <a:latin typeface="+mj-ea"/>
                <a:ea typeface="+mj-ea"/>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2195986"/>
          </a:xfrm>
          <a:prstGeom prst="rect">
            <a:avLst/>
          </a:prstGeom>
          <a:solidFill>
            <a:srgbClr val="E2E2F6"/>
          </a:solidFill>
        </p:spPr>
        <p:txBody>
          <a:bodyPr wrap="square">
            <a:spAutoFit/>
          </a:bodyPr>
          <a:lstStyle/>
          <a:p>
            <a:r>
              <a:rPr lang="en-US" altLang="ko-KR" sz="1139">
                <a:latin typeface="Consolas" panose="020B0609020204030204" pitchFamily="49" charset="0"/>
              </a:rPr>
              <a:t> def __</a:t>
            </a:r>
            <a:r>
              <a:rPr lang="en-US" altLang="ko-KR" sz="1139" err="1">
                <a:latin typeface="Consolas" panose="020B0609020204030204" pitchFamily="49" charset="0"/>
              </a:rPr>
              <a:t>init</a:t>
            </a:r>
            <a:r>
              <a:rPr lang="en-US" altLang="ko-KR" sz="1139">
                <a:latin typeface="Consolas" panose="020B0609020204030204" pitchFamily="49" charset="0"/>
              </a:rPr>
              <a:t>__(self, </a:t>
            </a:r>
            <a:r>
              <a:rPr lang="en-US" altLang="ko-KR" sz="1139" err="1">
                <a:latin typeface="Consolas" panose="020B0609020204030204" pitchFamily="49" charset="0"/>
              </a:rPr>
              <a:t>n_cells</a:t>
            </a:r>
            <a:r>
              <a:rPr lang="en-US" altLang="ko-KR" sz="1139">
                <a:latin typeface="Consolas" panose="020B0609020204030204" pitchFamily="49" charset="0"/>
              </a:rPr>
              <a:t>=10, </a:t>
            </a:r>
            <a:r>
              <a:rPr lang="en-US" altLang="ko-KR" sz="1139" err="1">
                <a:latin typeface="Consolas" panose="020B0609020204030204" pitchFamily="49" charset="0"/>
              </a:rPr>
              <a:t>batch_size</a:t>
            </a:r>
            <a:r>
              <a:rPr lang="en-US" altLang="ko-KR" sz="1139">
                <a:latin typeface="Consolas" panose="020B0609020204030204" pitchFamily="49" charset="0"/>
              </a:rPr>
              <a:t>=32, </a:t>
            </a:r>
            <a:r>
              <a:rPr lang="en-US" altLang="ko-KR" sz="1139" err="1">
                <a:latin typeface="Consolas" panose="020B0609020204030204" pitchFamily="49" charset="0"/>
              </a:rPr>
              <a:t>learning_rate</a:t>
            </a:r>
            <a:r>
              <a:rPr lang="en-US" altLang="ko-KR" sz="1139">
                <a:latin typeface="Consolas" panose="020B0609020204030204" pitchFamily="49" charset="0"/>
              </a:rPr>
              <a:t>=0.1):</a:t>
            </a:r>
          </a:p>
          <a:p>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en-US" altLang="ko-KR" sz="1139" err="1">
                <a:latin typeface="Consolas" panose="020B0609020204030204" pitchFamily="49" charset="0"/>
              </a:rPr>
              <a:t>n_cells</a:t>
            </a:r>
            <a:r>
              <a:rPr lang="en-US" altLang="ko-KR" sz="1139">
                <a:latin typeface="Consolas" panose="020B0609020204030204" pitchFamily="49" charset="0"/>
              </a:rPr>
              <a:t>        # </a:t>
            </a:r>
            <a:r>
              <a:rPr lang="ko-KR" altLang="en-US" sz="1139">
                <a:latin typeface="Consolas" panose="020B0609020204030204" pitchFamily="49" charset="0"/>
              </a:rPr>
              <a:t>셀 개수</a:t>
            </a:r>
          </a:p>
          <a:p>
            <a:r>
              <a:rPr lang="ko-KR" altLang="en-US" sz="1139">
                <a:latin typeface="Consolas" panose="020B0609020204030204" pitchFamily="49" charset="0"/>
              </a:rPr>
              <a:t>        </a:t>
            </a:r>
            <a:r>
              <a:rPr lang="en-US" altLang="ko-KR" sz="1139" err="1">
                <a:latin typeface="Consolas" panose="020B0609020204030204" pitchFamily="49" charset="0"/>
              </a:rPr>
              <a:t>self.batch_size</a:t>
            </a:r>
            <a:r>
              <a:rPr lang="en-US" altLang="ko-KR" sz="1139">
                <a:latin typeface="Consolas" panose="020B0609020204030204" pitchFamily="49" charset="0"/>
              </a:rPr>
              <a:t> = </a:t>
            </a:r>
            <a:r>
              <a:rPr lang="en-US" altLang="ko-KR" sz="1139" err="1">
                <a:latin typeface="Consolas" panose="020B0609020204030204" pitchFamily="49" charset="0"/>
              </a:rPr>
              <a:t>batch_size</a:t>
            </a:r>
            <a:r>
              <a:rPr lang="en-US" altLang="ko-KR" sz="1139">
                <a:latin typeface="Consolas" panose="020B0609020204030204" pitchFamily="49" charset="0"/>
              </a:rPr>
              <a:t>  # </a:t>
            </a:r>
            <a:r>
              <a:rPr lang="ko-KR" altLang="en-US" sz="1139">
                <a:latin typeface="Consolas" panose="020B0609020204030204" pitchFamily="49" charset="0"/>
              </a:rPr>
              <a:t>배치 크기</a:t>
            </a:r>
          </a:p>
          <a:p>
            <a:r>
              <a:rPr lang="ko-KR" altLang="en-US" sz="1139">
                <a:latin typeface="Consolas" panose="020B0609020204030204" pitchFamily="49" charset="0"/>
              </a:rPr>
              <a:t>        </a:t>
            </a:r>
            <a:r>
              <a:rPr lang="en-US" altLang="ko-KR" sz="1139">
                <a:latin typeface="Consolas" panose="020B0609020204030204" pitchFamily="49" charset="0"/>
              </a:rPr>
              <a:t>self.w1h = None               # </a:t>
            </a:r>
            <a:r>
              <a:rPr lang="ko-KR" altLang="en-US" sz="1139">
                <a:latin typeface="Consolas" panose="020B0609020204030204" pitchFamily="49" charset="0"/>
              </a:rPr>
              <a:t>은닉 상태에 대한 가중치</a:t>
            </a:r>
          </a:p>
          <a:p>
            <a:r>
              <a:rPr lang="ko-KR" altLang="en-US" sz="1139">
                <a:latin typeface="Consolas" panose="020B0609020204030204" pitchFamily="49" charset="0"/>
              </a:rPr>
              <a:t>        </a:t>
            </a:r>
            <a:r>
              <a:rPr lang="en-US" altLang="ko-KR" sz="1139">
                <a:latin typeface="Consolas" panose="020B0609020204030204" pitchFamily="49" charset="0"/>
              </a:rPr>
              <a:t>self.w1x = None               # </a:t>
            </a:r>
            <a:r>
              <a:rPr lang="ko-KR" altLang="en-US" sz="1139">
                <a:latin typeface="Consolas" panose="020B0609020204030204" pitchFamily="49" charset="0"/>
              </a:rPr>
              <a:t>입력에 대한 가중치</a:t>
            </a:r>
          </a:p>
          <a:p>
            <a:r>
              <a:rPr lang="ko-KR" altLang="en-US" sz="1139">
                <a:latin typeface="Consolas" panose="020B0609020204030204" pitchFamily="49" charset="0"/>
              </a:rPr>
              <a:t>        </a:t>
            </a:r>
            <a:r>
              <a:rPr lang="en-US" altLang="ko-KR" sz="1139">
                <a:latin typeface="Consolas" panose="020B0609020204030204" pitchFamily="49" charset="0"/>
              </a:rPr>
              <a:t>self.b1 = None                # </a:t>
            </a:r>
            <a:r>
              <a:rPr lang="ko-KR" altLang="en-US" sz="1139">
                <a:latin typeface="Consolas" panose="020B0609020204030204" pitchFamily="49" charset="0"/>
              </a:rPr>
              <a:t>순환층의 절편</a:t>
            </a:r>
          </a:p>
          <a:p>
            <a:r>
              <a:rPr lang="ko-KR" altLang="en-US" sz="1139">
                <a:latin typeface="Consolas" panose="020B0609020204030204" pitchFamily="49" charset="0"/>
              </a:rPr>
              <a:t>        </a:t>
            </a:r>
            <a:r>
              <a:rPr lang="en-US" altLang="ko-KR" sz="1139">
                <a:latin typeface="Consolas" panose="020B0609020204030204" pitchFamily="49" charset="0"/>
              </a:rPr>
              <a:t>self.w2 = None                # </a:t>
            </a:r>
            <a:r>
              <a:rPr lang="ko-KR" altLang="en-US" sz="1139">
                <a:latin typeface="Consolas" panose="020B0609020204030204" pitchFamily="49" charset="0"/>
              </a:rPr>
              <a:t>출력층의 가중치</a:t>
            </a:r>
          </a:p>
          <a:p>
            <a:r>
              <a:rPr lang="ko-KR" altLang="en-US" sz="1139">
                <a:latin typeface="Consolas" panose="020B0609020204030204" pitchFamily="49" charset="0"/>
              </a:rPr>
              <a:t>        </a:t>
            </a:r>
            <a:r>
              <a:rPr lang="en-US" altLang="ko-KR" sz="1139">
                <a:latin typeface="Consolas" panose="020B0609020204030204" pitchFamily="49" charset="0"/>
              </a:rPr>
              <a:t>self.b2 = None                # </a:t>
            </a:r>
            <a:r>
              <a:rPr lang="ko-KR" altLang="en-US" sz="1139">
                <a:latin typeface="Consolas" panose="020B0609020204030204" pitchFamily="49" charset="0"/>
              </a:rPr>
              <a:t>출력층의 절편</a:t>
            </a:r>
          </a:p>
          <a:p>
            <a:r>
              <a:rPr lang="ko-KR" altLang="en-US"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None                 # </a:t>
            </a:r>
            <a:r>
              <a:rPr lang="ko-KR" altLang="en-US" sz="1139">
                <a:latin typeface="Consolas" panose="020B0609020204030204" pitchFamily="49" charset="0"/>
              </a:rPr>
              <a:t>순환층의 활성화 출력</a:t>
            </a:r>
          </a:p>
          <a:p>
            <a:r>
              <a:rPr lang="ko-KR" altLang="en-US" sz="1139">
                <a:latin typeface="Consolas" panose="020B0609020204030204" pitchFamily="49" charset="0"/>
              </a:rPr>
              <a:t>        </a:t>
            </a:r>
            <a:r>
              <a:rPr lang="en-US" altLang="ko-KR" sz="1139" err="1">
                <a:latin typeface="Consolas" panose="020B0609020204030204" pitchFamily="49" charset="0"/>
              </a:rPr>
              <a:t>self.losses</a:t>
            </a:r>
            <a:r>
              <a:rPr lang="en-US" altLang="ko-KR" sz="1139">
                <a:latin typeface="Consolas" panose="020B0609020204030204" pitchFamily="49" charset="0"/>
              </a:rPr>
              <a:t> = []              # </a:t>
            </a:r>
            <a:r>
              <a:rPr lang="ko-KR" altLang="en-US" sz="1139">
                <a:latin typeface="Consolas" panose="020B0609020204030204" pitchFamily="49" charset="0"/>
              </a:rPr>
              <a:t>훈련 손실</a:t>
            </a:r>
          </a:p>
          <a:p>
            <a:r>
              <a:rPr lang="ko-KR" altLang="en-US" sz="1139">
                <a:latin typeface="Consolas" panose="020B0609020204030204" pitchFamily="49" charset="0"/>
              </a:rPr>
              <a:t>        </a:t>
            </a:r>
            <a:r>
              <a:rPr lang="en-US" altLang="ko-KR" sz="1139" err="1">
                <a:latin typeface="Consolas" panose="020B0609020204030204" pitchFamily="49" charset="0"/>
              </a:rPr>
              <a:t>self.val_losses</a:t>
            </a:r>
            <a:r>
              <a:rPr lang="en-US" altLang="ko-KR" sz="1139">
                <a:latin typeface="Consolas" panose="020B0609020204030204" pitchFamily="49" charset="0"/>
              </a:rPr>
              <a:t> = []          # </a:t>
            </a:r>
            <a:r>
              <a:rPr lang="ko-KR" altLang="en-US" sz="1139">
                <a:latin typeface="Consolas" panose="020B0609020204030204" pitchFamily="49" charset="0"/>
              </a:rPr>
              <a:t>검증 손실</a:t>
            </a:r>
          </a:p>
          <a:p>
            <a:r>
              <a:rPr lang="ko-KR" altLang="en-US" sz="1139">
                <a:latin typeface="Consolas" panose="020B0609020204030204" pitchFamily="49" charset="0"/>
              </a:rPr>
              <a:t>        </a:t>
            </a:r>
            <a:r>
              <a:rPr lang="en-US" altLang="ko-KR" sz="1139">
                <a:latin typeface="Consolas" panose="020B0609020204030204" pitchFamily="49" charset="0"/>
              </a:rPr>
              <a:t>self.lr = </a:t>
            </a:r>
            <a:r>
              <a:rPr lang="en-US" altLang="ko-KR" sz="1139" err="1">
                <a:latin typeface="Consolas" panose="020B0609020204030204" pitchFamily="49" charset="0"/>
              </a:rPr>
              <a:t>learning_rate</a:t>
            </a:r>
            <a:r>
              <a:rPr lang="en-US" altLang="ko-KR" sz="1139">
                <a:latin typeface="Consolas" panose="020B0609020204030204" pitchFamily="49" charset="0"/>
              </a:rPr>
              <a:t>       # </a:t>
            </a:r>
            <a:r>
              <a:rPr lang="ko-KR" altLang="en-US" sz="1139" err="1">
                <a:latin typeface="Consolas" panose="020B0609020204030204" pitchFamily="49" charset="0"/>
              </a:rPr>
              <a:t>학습률</a:t>
            </a:r>
            <a:endParaRPr lang="en-US" altLang="ko-KR" sz="1139">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878879" y="3900236"/>
            <a:ext cx="2991525"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199862" y="4207199"/>
            <a:ext cx="7726645" cy="1670073"/>
          </a:xfrm>
          <a:prstGeom prst="rect">
            <a:avLst/>
          </a:prstGeom>
          <a:solidFill>
            <a:srgbClr val="E2E2F6"/>
          </a:solidFill>
        </p:spPr>
        <p:txBody>
          <a:bodyPr wrap="square">
            <a:spAutoFit/>
          </a:bodyPr>
          <a:lstStyle/>
          <a:p>
            <a:r>
              <a:rPr lang="en-US" altLang="ko-KR" sz="1139">
                <a:latin typeface="Consolas" panose="020B0609020204030204" pitchFamily="49" charset="0"/>
              </a:rPr>
              <a:t> 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orth_init</a:t>
            </a:r>
            <a:r>
              <a:rPr lang="en-US" altLang="ko-KR" sz="1139">
                <a:latin typeface="Consolas" panose="020B0609020204030204" pitchFamily="49" charset="0"/>
              </a:rPr>
              <a:t> = </a:t>
            </a:r>
            <a:r>
              <a:rPr lang="en-US" altLang="ko-KR" sz="1139" err="1">
                <a:latin typeface="Consolas" panose="020B0609020204030204" pitchFamily="49" charset="0"/>
              </a:rPr>
              <a:t>tf.initializers.Orthogonal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glorot_init</a:t>
            </a:r>
            <a:r>
              <a:rPr lang="en-US" altLang="ko-KR" sz="1139">
                <a:latin typeface="Consolas" panose="020B0609020204030204" pitchFamily="49" charset="0"/>
              </a:rPr>
              <a:t> = </a:t>
            </a:r>
            <a:r>
              <a:rPr lang="en-US" altLang="ko-KR" sz="1139" err="1">
                <a:latin typeface="Consolas" panose="020B0609020204030204" pitchFamily="49" charset="0"/>
              </a:rPr>
              <a:t>tf.initializers.GlorotUniform</a:t>
            </a:r>
            <a:r>
              <a:rPr lang="en-US" altLang="ko-KR" sz="1139">
                <a:latin typeface="Consolas" panose="020B0609020204030204" pitchFamily="49" charset="0"/>
              </a:rPr>
              <a:t>()</a:t>
            </a:r>
          </a:p>
          <a:p>
            <a:r>
              <a:rPr lang="en-US" altLang="ko-KR" sz="1139">
                <a:latin typeface="Consolas" panose="020B0609020204030204" pitchFamily="49" charset="0"/>
              </a:rPr>
              <a:t>        </a:t>
            </a:r>
          </a:p>
          <a:p>
            <a:r>
              <a:rPr lang="en-US" altLang="ko-KR" sz="1139">
                <a:latin typeface="Consolas" panose="020B0609020204030204" pitchFamily="49" charset="0"/>
              </a:rPr>
              <a:t>        self.w1h = </a:t>
            </a:r>
            <a:r>
              <a:rPr lang="en-US" altLang="ko-KR" sz="1139" err="1">
                <a:latin typeface="Consolas" panose="020B0609020204030204" pitchFamily="49" charset="0"/>
              </a:rPr>
              <a:t>orth_init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self.w1x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3DAD4D58-1E80-47D6-92AC-F00BE53E5CB9}"/>
              </a:ext>
            </a:extLst>
          </p:cNvPr>
          <p:cNvSpPr>
            <a:spLocks noGrp="1"/>
          </p:cNvSpPr>
          <p:nvPr>
            <p:ph type="body" sz="quarter" idx="19"/>
          </p:nvPr>
        </p:nvSpPr>
        <p:spPr/>
        <p:txBody>
          <a:bodyPr/>
          <a:lstStyle/>
          <a:p>
            <a:r>
              <a:rPr lang="ko-KR" altLang="en-US"/>
              <a:t>순환 신경망 클래스 구현</a:t>
            </a:r>
          </a:p>
        </p:txBody>
      </p:sp>
      <p:sp>
        <p:nvSpPr>
          <p:cNvPr id="11" name="텍스트 개체 틀 2">
            <a:extLst>
              <a:ext uri="{FF2B5EF4-FFF2-40B4-BE49-F238E27FC236}">
                <a16:creationId xmlns:a16="http://schemas.microsoft.com/office/drawing/2014/main" id="{DE7A5FF2-E8F9-457D-B292-390D49C3276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9163638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err="1">
                <a:latin typeface="+mj-ea"/>
                <a:ea typeface="+mj-ea"/>
              </a:rPr>
              <a:t>정방향</a:t>
            </a:r>
            <a:r>
              <a:rPr lang="ko-KR" altLang="en-US" sz="1328" b="1">
                <a:latin typeface="+mj-ea"/>
                <a:ea typeface="+mj-ea"/>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forpass</a:t>
            </a:r>
            <a:r>
              <a:rPr lang="en-US" altLang="ko-KR" sz="1139">
                <a:latin typeface="Consolas" panose="020B0609020204030204" pitchFamily="49" charset="0"/>
              </a:rPr>
              <a:t>(self, x):</a:t>
            </a:r>
          </a:p>
          <a:p>
            <a:r>
              <a:rPr lang="en-US" altLang="ko-KR"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[0],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 상태를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873894" y="2252330"/>
            <a:ext cx="7510197" cy="296684"/>
          </a:xfrm>
          <a:prstGeom prst="rect">
            <a:avLst/>
          </a:prstGeom>
          <a:noFill/>
        </p:spPr>
        <p:txBody>
          <a:bodyPr wrap="none" rtlCol="0">
            <a:spAutoFit/>
          </a:bodyPr>
          <a:lstStyle/>
          <a:p>
            <a:pPr lvl="0"/>
            <a:r>
              <a:rPr lang="en-US" altLang="ko-KR" sz="1328" b="1">
                <a:latin typeface="+mj-ea"/>
                <a:ea typeface="+mj-ea"/>
              </a:rPr>
              <a:t>4. </a:t>
            </a:r>
            <a:r>
              <a:rPr lang="en-US" altLang="ko-KR" sz="1328" b="1" err="1">
                <a:latin typeface="+mj-ea"/>
                <a:ea typeface="+mj-ea"/>
              </a:rPr>
              <a:t>swapaxes</a:t>
            </a:r>
            <a:r>
              <a:rPr lang="en-US" altLang="ko-KR" sz="1328" b="1">
                <a:latin typeface="+mj-ea"/>
                <a:ea typeface="+mj-ea"/>
              </a:rPr>
              <a:t>() </a:t>
            </a:r>
            <a:r>
              <a:rPr lang="ko-KR" altLang="en-US" sz="1328" b="1">
                <a:latin typeface="+mj-ea"/>
                <a:ea typeface="+mj-ea"/>
              </a:rPr>
              <a:t>함수를 사용하여 입력 </a:t>
            </a:r>
            <a:r>
              <a:rPr lang="en-US" altLang="ko-KR" sz="1328" b="1">
                <a:latin typeface="+mj-ea"/>
                <a:ea typeface="+mj-ea"/>
              </a:rPr>
              <a:t>x</a:t>
            </a:r>
            <a:r>
              <a:rPr lang="ko-KR" altLang="en-US" sz="1328" b="1">
                <a:latin typeface="+mj-ea"/>
                <a:ea typeface="+mj-ea"/>
              </a:rPr>
              <a:t>의 첫 번째 배치 차원과 두 번째 타임 스텝 차원을 바꾼다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194876" y="2559293"/>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589331" y="4007052"/>
            <a:ext cx="1693651" cy="2234256"/>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036065" y="4048112"/>
            <a:ext cx="1693651" cy="2234256"/>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681840" y="3533314"/>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27" name="TextBox 1826">
            <a:extLst>
              <a:ext uri="{FF2B5EF4-FFF2-40B4-BE49-F238E27FC236}">
                <a16:creationId xmlns:a16="http://schemas.microsoft.com/office/drawing/2014/main" id="{8B9B7C0C-895F-463F-B307-163DB5279969}"/>
              </a:ext>
            </a:extLst>
          </p:cNvPr>
          <p:cNvSpPr txBox="1"/>
          <p:nvPr/>
        </p:nvSpPr>
        <p:spPr>
          <a:xfrm>
            <a:off x="646201" y="4518086"/>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293668" y="393261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120356" y="3551543"/>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0" name="TextBox 1829">
            <a:extLst>
              <a:ext uri="{FF2B5EF4-FFF2-40B4-BE49-F238E27FC236}">
                <a16:creationId xmlns:a16="http://schemas.microsoft.com/office/drawing/2014/main" id="{7EBFCBBF-667D-40A7-A772-0049FC645222}"/>
              </a:ext>
            </a:extLst>
          </p:cNvPr>
          <p:cNvSpPr txBox="1"/>
          <p:nvPr/>
        </p:nvSpPr>
        <p:spPr>
          <a:xfrm>
            <a:off x="6732183" y="395084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456588" y="4239272"/>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2" name="TextBox 1831">
            <a:extLst>
              <a:ext uri="{FF2B5EF4-FFF2-40B4-BE49-F238E27FC236}">
                <a16:creationId xmlns:a16="http://schemas.microsoft.com/office/drawing/2014/main" id="{1B5C8E2D-C14F-41D1-8AE0-76CE8B80CB43}"/>
              </a:ext>
            </a:extLst>
          </p:cNvPr>
          <p:cNvSpPr txBox="1"/>
          <p:nvPr/>
        </p:nvSpPr>
        <p:spPr>
          <a:xfrm>
            <a:off x="654076" y="5380377"/>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141059" y="528990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4" name="TextBox 1833">
            <a:extLst>
              <a:ext uri="{FF2B5EF4-FFF2-40B4-BE49-F238E27FC236}">
                <a16:creationId xmlns:a16="http://schemas.microsoft.com/office/drawing/2014/main" id="{8385A1A5-A25F-4696-96E0-08F7F0BFC2E6}"/>
              </a:ext>
            </a:extLst>
          </p:cNvPr>
          <p:cNvSpPr txBox="1"/>
          <p:nvPr/>
        </p:nvSpPr>
        <p:spPr>
          <a:xfrm>
            <a:off x="4759799" y="5420943"/>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5919713" y="4257500"/>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604184" y="530813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7" name="TextBox 1836">
            <a:extLst>
              <a:ext uri="{FF2B5EF4-FFF2-40B4-BE49-F238E27FC236}">
                <a16:creationId xmlns:a16="http://schemas.microsoft.com/office/drawing/2014/main" id="{F3453F78-64CA-4C29-AF2B-1E58C12486F5}"/>
              </a:ext>
            </a:extLst>
          </p:cNvPr>
          <p:cNvSpPr txBox="1"/>
          <p:nvPr/>
        </p:nvSpPr>
        <p:spPr>
          <a:xfrm>
            <a:off x="5465550" y="4508969"/>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7758742" y="5464744"/>
            <a:ext cx="1492716"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137610" y="4386006"/>
            <a:ext cx="1552028"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295617" y="5372708"/>
            <a:ext cx="1322798" cy="501035"/>
          </a:xfrm>
          <a:prstGeom prst="rect">
            <a:avLst/>
          </a:prstGeom>
          <a:noFill/>
        </p:spPr>
        <p:txBody>
          <a:bodyPr wrap="none" rtlCol="0">
            <a:spAutoFit/>
          </a:bodyPr>
          <a:lstStyle/>
          <a:p>
            <a:pPr algn="l"/>
            <a:r>
              <a:rPr lang="ko-KR" altLang="en-US" sz="1328" b="1">
                <a:latin typeface="+mj-ea"/>
                <a:ea typeface="+mj-ea"/>
              </a:rPr>
              <a:t>마지막 샘플의 </a:t>
            </a:r>
            <a:endParaRPr lang="en-US" altLang="ko-KR" sz="1328" b="1">
              <a:latin typeface="+mj-ea"/>
              <a:ea typeface="+mj-ea"/>
            </a:endParaRPr>
          </a:p>
          <a:p>
            <a:pPr algn="l"/>
            <a:r>
              <a:rPr lang="ko-KR" altLang="en-US" sz="1328" b="1">
                <a:latin typeface="+mj-ea"/>
                <a:ea typeface="+mj-ea"/>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768279" y="4301640"/>
            <a:ext cx="1382110" cy="501035"/>
          </a:xfrm>
          <a:prstGeom prst="rect">
            <a:avLst/>
          </a:prstGeom>
          <a:noFill/>
        </p:spPr>
        <p:txBody>
          <a:bodyPr wrap="none" rtlCol="0">
            <a:spAutoFit/>
          </a:bodyPr>
          <a:lstStyle/>
          <a:p>
            <a:pPr algn="l"/>
            <a:r>
              <a:rPr lang="ko-KR" altLang="en-US" sz="1328" b="1">
                <a:latin typeface="+mj-ea"/>
                <a:ea typeface="+mj-ea"/>
              </a:rPr>
              <a:t>첫 번째 샘플의 </a:t>
            </a:r>
            <a:endParaRPr lang="en-US" altLang="ko-KR" sz="1328" b="1">
              <a:latin typeface="+mj-ea"/>
              <a:ea typeface="+mj-ea"/>
            </a:endParaRPr>
          </a:p>
          <a:p>
            <a:pPr algn="l"/>
            <a:r>
              <a:rPr lang="ko-KR" altLang="en-US" sz="1328" b="1">
                <a:latin typeface="+mj-ea"/>
                <a:ea typeface="+mj-ea"/>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422536" y="5104809"/>
            <a:ext cx="530464"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2971809" y="5623226"/>
            <a:ext cx="323808" cy="49160"/>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420966" y="4508970"/>
            <a:ext cx="347313" cy="43188"/>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407989" y="5715262"/>
            <a:ext cx="350753" cy="9227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7826380" y="4529407"/>
            <a:ext cx="311230" cy="107117"/>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687193" y="3429000"/>
            <a:ext cx="1675459" cy="307777"/>
          </a:xfrm>
          <a:prstGeom prst="rect">
            <a:avLst/>
          </a:prstGeom>
          <a:noFill/>
        </p:spPr>
        <p:txBody>
          <a:bodyPr wrap="none" rtlCol="0">
            <a:spAutoFit/>
          </a:bodyPr>
          <a:lstStyle/>
          <a:p>
            <a:pPr algn="l"/>
            <a:r>
              <a:rPr lang="en-US" altLang="ko-KR" sz="1400">
                <a:latin typeface="Consolas" panose="020B0609020204030204" pitchFamily="49" charset="0"/>
              </a:rPr>
              <a:t>(32, 100, 100 )</a:t>
            </a:r>
            <a:endParaRPr lang="ko-KR" altLang="en-US" sz="1400">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465550" y="3397489"/>
            <a:ext cx="1675459" cy="307777"/>
          </a:xfrm>
          <a:prstGeom prst="rect">
            <a:avLst/>
          </a:prstGeom>
          <a:noFill/>
        </p:spPr>
        <p:txBody>
          <a:bodyPr wrap="none" rtlCol="0">
            <a:spAutoFit/>
          </a:bodyPr>
          <a:lstStyle/>
          <a:p>
            <a:pPr algn="l"/>
            <a:r>
              <a:rPr lang="en-US" altLang="ko-KR" sz="1400">
                <a:latin typeface="Consolas" panose="020B0609020204030204" pitchFamily="49" charset="0"/>
              </a:rPr>
              <a:t>(100, 32, 100 )</a:t>
            </a:r>
            <a:endParaRPr lang="ko-KR" altLang="en-US" sz="1400">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09577" y="529760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857744" y="4251854"/>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2594691" y="3708606"/>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4905851" y="5606757"/>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552547" y="427059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7712627" y="3871280"/>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857744" y="3820019"/>
            <a:ext cx="325730" cy="400110"/>
          </a:xfrm>
          <a:prstGeom prst="rect">
            <a:avLst/>
          </a:prstGeom>
          <a:noFill/>
        </p:spPr>
        <p:txBody>
          <a:bodyPr wrap="none" rtlCol="0">
            <a:spAutoFit/>
          </a:bodyPr>
          <a:lstStyle/>
          <a:p>
            <a:pPr algn="l"/>
            <a:r>
              <a:rPr lang="en-US" altLang="ko-KR" sz="2000">
                <a:latin typeface="Consolas" panose="020B0609020204030204" pitchFamily="49" charset="0"/>
              </a:rPr>
              <a:t>x</a:t>
            </a:r>
            <a:endParaRPr lang="ko-KR" altLang="en-US" sz="2000">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558334" y="3799424"/>
            <a:ext cx="607859" cy="400110"/>
          </a:xfrm>
          <a:prstGeom prst="rect">
            <a:avLst/>
          </a:prstGeom>
          <a:noFill/>
        </p:spPr>
        <p:txBody>
          <a:bodyPr wrap="none" rtlCol="0">
            <a:spAutoFit/>
          </a:bodyPr>
          <a:lstStyle/>
          <a:p>
            <a:pPr algn="l"/>
            <a:r>
              <a:rPr lang="en-US" altLang="ko-KR" sz="2000">
                <a:latin typeface="Consolas" panose="020B0609020204030204" pitchFamily="49" charset="0"/>
              </a:rPr>
              <a:t>seq</a:t>
            </a:r>
            <a:endParaRPr lang="ko-KR" altLang="en-US" sz="2000">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434679" y="5892284"/>
            <a:ext cx="2768707" cy="523220"/>
          </a:xfrm>
          <a:prstGeom prst="rect">
            <a:avLst/>
          </a:prstGeom>
          <a:noFill/>
        </p:spPr>
        <p:txBody>
          <a:bodyPr wrap="none" rtlCol="0">
            <a:spAutoFit/>
          </a:bodyPr>
          <a:lstStyle/>
          <a:p>
            <a:pPr algn="l"/>
            <a:r>
              <a:rPr lang="en-US" altLang="ko-KR" sz="1400">
                <a:latin typeface="Consolas" panose="020B0609020204030204" pitchFamily="49" charset="0"/>
              </a:rPr>
              <a:t>for x in seq: # x = seq[i]</a:t>
            </a:r>
          </a:p>
          <a:p>
            <a:pPr algn="l"/>
            <a:r>
              <a:rPr lang="en-US" altLang="ko-KR" sz="1400">
                <a:latin typeface="Consolas" panose="020B0609020204030204" pitchFamily="49" charset="0"/>
              </a:rPr>
              <a:t>    x.shape</a:t>
            </a:r>
            <a:endParaRPr lang="ko-KR" altLang="en-US" sz="1400">
              <a:latin typeface="Consolas" panose="020B0609020204030204" pitchFamily="49" charset="0"/>
            </a:endParaRPr>
          </a:p>
        </p:txBody>
      </p:sp>
      <p:sp>
        <p:nvSpPr>
          <p:cNvPr id="8" name="텍스트 개체 틀 7">
            <a:extLst>
              <a:ext uri="{FF2B5EF4-FFF2-40B4-BE49-F238E27FC236}">
                <a16:creationId xmlns:a16="http://schemas.microsoft.com/office/drawing/2014/main" id="{B98A74DB-ED82-4F4D-B79D-B6A34E71FDF3}"/>
              </a:ext>
            </a:extLst>
          </p:cNvPr>
          <p:cNvSpPr>
            <a:spLocks noGrp="1"/>
          </p:cNvSpPr>
          <p:nvPr>
            <p:ph type="body" sz="quarter" idx="19"/>
          </p:nvPr>
        </p:nvSpPr>
        <p:spPr/>
        <p:txBody>
          <a:bodyPr/>
          <a:lstStyle/>
          <a:p>
            <a:r>
              <a:rPr lang="ko-KR" altLang="en-US"/>
              <a:t>순환 신경망 클래스 구현</a:t>
            </a:r>
          </a:p>
        </p:txBody>
      </p:sp>
      <p:sp>
        <p:nvSpPr>
          <p:cNvPr id="864" name="텍스트 개체 틀 2">
            <a:extLst>
              <a:ext uri="{FF2B5EF4-FFF2-40B4-BE49-F238E27FC236}">
                <a16:creationId xmlns:a16="http://schemas.microsoft.com/office/drawing/2014/main" id="{7AB08B31-2436-4148-BCB9-E7EDEB5C183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37062206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6A182A2-B086-4278-9B38-67B62F70DAA3}"/>
                  </a:ext>
                </a:extLst>
              </p:cNvPr>
              <p:cNvSpPr txBox="1"/>
              <p:nvPr/>
            </p:nvSpPr>
            <p:spPr>
              <a:xfrm>
                <a:off x="4595668" y="3284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595668" y="3284984"/>
                <a:ext cx="470000" cy="355162"/>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583027" y="328440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5149A-7CA7-4074-9A22-A9E1D7FF2652}"/>
                  </a:ext>
                </a:extLst>
              </p:cNvPr>
              <p:cNvSpPr txBox="1"/>
              <p:nvPr/>
            </p:nvSpPr>
            <p:spPr>
              <a:xfrm>
                <a:off x="2200261" y="222439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2200261" y="2224391"/>
                <a:ext cx="684610" cy="355162"/>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511620" y="253236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594404"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7" name="타원 6">
            <a:extLst>
              <a:ext uri="{FF2B5EF4-FFF2-40B4-BE49-F238E27FC236}">
                <a16:creationId xmlns:a16="http://schemas.microsoft.com/office/drawing/2014/main" id="{7CB482AE-A724-4186-A180-9E40A1BD765E}"/>
              </a:ext>
            </a:extLst>
          </p:cNvPr>
          <p:cNvSpPr/>
          <p:nvPr/>
        </p:nvSpPr>
        <p:spPr>
          <a:xfrm>
            <a:off x="239662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283705"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flipV="1">
            <a:off x="1851351" y="330840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2057021" y="2941513"/>
            <a:ext cx="757" cy="3668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2151264" y="354055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18E753-05B5-4EF6-BCB8-E81F601BA2CC}"/>
                  </a:ext>
                </a:extLst>
              </p:cNvPr>
              <p:cNvSpPr txBox="1"/>
              <p:nvPr/>
            </p:nvSpPr>
            <p:spPr>
              <a:xfrm>
                <a:off x="1803730" y="261390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803730" y="2613905"/>
                <a:ext cx="342902" cy="355162"/>
              </a:xfrm>
              <a:prstGeom prst="rect">
                <a:avLst/>
              </a:prstGeom>
              <a:blipFill>
                <a:blip r:embed="rId4"/>
                <a:stretch>
                  <a:fillRect r="-46429"/>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508449" y="313208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FB7F0A-0250-463B-AEAC-268E2CC01227}"/>
                  </a:ext>
                </a:extLst>
              </p:cNvPr>
              <p:cNvSpPr txBox="1"/>
              <p:nvPr/>
            </p:nvSpPr>
            <p:spPr>
              <a:xfrm>
                <a:off x="1851351" y="379208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851351" y="3792080"/>
                <a:ext cx="342902" cy="355162"/>
              </a:xfrm>
              <a:prstGeom prst="rect">
                <a:avLst/>
              </a:prstGeom>
              <a:blipFill>
                <a:blip r:embed="rId5"/>
                <a:stretch>
                  <a:fillRect r="-1786"/>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3112098" y="328760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E869D3-11C4-4F11-A829-371A2AF64294}"/>
                  </a:ext>
                </a:extLst>
              </p:cNvPr>
              <p:cNvSpPr txBox="1"/>
              <p:nvPr/>
            </p:nvSpPr>
            <p:spPr>
              <a:xfrm>
                <a:off x="3171301" y="330897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3171301" y="3308974"/>
                <a:ext cx="342902" cy="355162"/>
              </a:xfrm>
              <a:prstGeom prst="rect">
                <a:avLst/>
              </a:prstGeom>
              <a:blipFill>
                <a:blip r:embed="rId6"/>
                <a:stretch>
                  <a:fillRect r="-1786"/>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4838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4F8886-1003-4DDB-B4FE-E925391F25A5}"/>
                  </a:ext>
                </a:extLst>
              </p:cNvPr>
              <p:cNvSpPr txBox="1"/>
              <p:nvPr/>
            </p:nvSpPr>
            <p:spPr>
              <a:xfrm>
                <a:off x="9203151" y="3095399"/>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203151" y="3095399"/>
                <a:ext cx="342902" cy="384401"/>
              </a:xfrm>
              <a:prstGeom prst="rect">
                <a:avLst/>
              </a:prstGeom>
              <a:blipFill>
                <a:blip r:embed="rId7"/>
                <a:stretch>
                  <a:fillRect t="-7937" r="-14286" b="-4762"/>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a:off x="8863858" y="3287600"/>
            <a:ext cx="33929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8119" y="3287600"/>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658154" y="310069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293804-925F-4E2A-8F85-6B145530DF9E}"/>
                  </a:ext>
                </a:extLst>
              </p:cNvPr>
              <p:cNvSpPr txBox="1"/>
              <p:nvPr/>
            </p:nvSpPr>
            <p:spPr>
              <a:xfrm>
                <a:off x="8166867" y="3098587"/>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166867" y="3098587"/>
                <a:ext cx="664669" cy="350609"/>
              </a:xfrm>
              <a:prstGeom prst="rect">
                <a:avLst/>
              </a:prstGeom>
              <a:blipFill>
                <a:blip r:embed="rId8"/>
                <a:stretch>
                  <a:fillRect l="-1835" r="-1835"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C38CAB-BEF8-480A-8B66-544BBDB1A606}"/>
                  </a:ext>
                </a:extLst>
              </p:cNvPr>
              <p:cNvSpPr txBox="1"/>
              <p:nvPr/>
            </p:nvSpPr>
            <p:spPr>
              <a:xfrm>
                <a:off x="5198363" y="3148923"/>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198363" y="3148923"/>
                <a:ext cx="911913" cy="267637"/>
              </a:xfrm>
              <a:prstGeom prst="rect">
                <a:avLst/>
              </a:prstGeom>
              <a:blipFill>
                <a:blip r:embed="rId9"/>
                <a:stretch>
                  <a:fillRect/>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309880" y="328760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702643" y="293022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99183" y="3287600"/>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675116BA-FA70-4F73-9966-FBF6D0CC3E7D}"/>
                  </a:ext>
                </a:extLst>
              </p:cNvPr>
              <p:cNvSpPr/>
              <p:nvPr/>
            </p:nvSpPr>
            <p:spPr>
              <a:xfrm>
                <a:off x="6690830" y="3079535"/>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90830" y="3079535"/>
                <a:ext cx="775356" cy="424732"/>
              </a:xfrm>
              <a:prstGeom prst="rect">
                <a:avLst/>
              </a:prstGeom>
              <a:blipFill>
                <a:blip r:embed="rId10"/>
                <a:stretch>
                  <a:fillRect/>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5044949" y="2679850"/>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1D3BD8-47CB-474E-87C0-501FA60AE0B7}"/>
                  </a:ext>
                </a:extLst>
              </p:cNvPr>
              <p:cNvSpPr txBox="1"/>
              <p:nvPr/>
            </p:nvSpPr>
            <p:spPr>
              <a:xfrm>
                <a:off x="4650773" y="23522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650773" y="2352216"/>
                <a:ext cx="342902" cy="355162"/>
              </a:xfrm>
              <a:prstGeom prst="rect">
                <a:avLst/>
              </a:prstGeom>
              <a:blipFill>
                <a:blip r:embed="rId11"/>
                <a:stretch>
                  <a:fillRect r="-21429"/>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5108637" y="3570247"/>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C68CB4-524A-468E-AEA5-969AE35A08FD}"/>
                  </a:ext>
                </a:extLst>
              </p:cNvPr>
              <p:cNvSpPr txBox="1"/>
              <p:nvPr/>
            </p:nvSpPr>
            <p:spPr>
              <a:xfrm>
                <a:off x="4851830" y="39192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851830" y="3919228"/>
                <a:ext cx="342902" cy="355162"/>
              </a:xfrm>
              <a:prstGeom prst="rect">
                <a:avLst/>
              </a:prstGeom>
              <a:blipFill>
                <a:blip r:embed="rId12"/>
                <a:stretch>
                  <a:fillRect r="-3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3042BB-5973-408A-8C0D-0C004B7F3382}"/>
                  </a:ext>
                </a:extLst>
              </p:cNvPr>
              <p:cNvSpPr txBox="1"/>
              <p:nvPr/>
            </p:nvSpPr>
            <p:spPr>
              <a:xfrm>
                <a:off x="6232385" y="32805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232385" y="3280528"/>
                <a:ext cx="342902" cy="355162"/>
              </a:xfrm>
              <a:prstGeom prst="rect">
                <a:avLst/>
              </a:prstGeom>
              <a:blipFill>
                <a:blip r:embed="rId13"/>
                <a:stretch>
                  <a:fillRect r="-17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E352ED-3702-479D-AD12-0261EF4124E4}"/>
                  </a:ext>
                </a:extLst>
              </p:cNvPr>
              <p:cNvSpPr txBox="1"/>
              <p:nvPr/>
            </p:nvSpPr>
            <p:spPr>
              <a:xfrm>
                <a:off x="7614619" y="327702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4619" y="3277020"/>
                <a:ext cx="342902" cy="355162"/>
              </a:xfrm>
              <a:prstGeom prst="rect">
                <a:avLst/>
              </a:prstGeom>
              <a:blipFill>
                <a:blip r:embed="rId14"/>
                <a:stretch>
                  <a:fillRect r="-10714"/>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515198" y="3014185"/>
            <a:ext cx="856325"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a:solidFill>
                  <a:srgbClr val="000000"/>
                </a:solidFill>
                <a:latin typeface="고도 M" panose="02000503000000020004" pitchFamily="2" charset="-127"/>
                <a:ea typeface="고도 M" panose="02000503000000020004" pitchFamily="2" charset="-127"/>
              </a:rPr>
              <a:t>현재</a:t>
            </a:r>
            <a:endParaRPr lang="en-US" altLang="ko-KR" sz="1328">
              <a:solidFill>
                <a:srgbClr val="000000"/>
              </a:solidFill>
              <a:latin typeface="고도 M" panose="02000503000000020004" pitchFamily="2" charset="-127"/>
              <a:ea typeface="고도 M" panose="02000503000000020004" pitchFamily="2" charset="-127"/>
            </a:endParaRPr>
          </a:p>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418577" y="3431485"/>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1107504" y="2372497"/>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(100, 10)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609360" y="3660952"/>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4078371" y="3699773"/>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145053" y="2007921"/>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a:t>
            </a:r>
            <a:r>
              <a:rPr lang="en-US" altLang="ko-KR" sz="1600">
                <a:solidFill>
                  <a:srgbClr val="FF0000"/>
                </a:solidFill>
                <a:latin typeface="Consolas" panose="020B0609020204030204" pitchFamily="49" charset="0"/>
                <a:ea typeface="고도 M" panose="02000503000000020004" pitchFamily="2" charset="-127"/>
              </a:rPr>
              <a:t>10,10</a:t>
            </a:r>
            <a:r>
              <a:rPr lang="en-US" altLang="ko-KR" sz="1600">
                <a:solidFill>
                  <a:srgbClr val="000000"/>
                </a:solidFill>
                <a:latin typeface="Consolas" panose="020B0609020204030204" pitchFamily="49" charset="0"/>
                <a:ea typeface="고도 M" panose="02000503000000020004" pitchFamily="2" charset="-127"/>
              </a:rPr>
              <a:t>)</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729421" y="4097333"/>
            <a:ext cx="74571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46289" y="2300104"/>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1828" y="2880010"/>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227336" y="2957998"/>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402880" y="1045080"/>
            <a:ext cx="3550972" cy="355162"/>
          </a:xfrm>
          <a:prstGeom prst="rect">
            <a:avLst/>
          </a:prstGeom>
          <a:noFill/>
        </p:spPr>
        <p:txBody>
          <a:bodyPr wrap="none" rtlCol="0">
            <a:spAutoFit/>
          </a:bodyPr>
          <a:lstStyle/>
          <a:p>
            <a:pPr algn="ctr" defTabSz="867583" fontAlgn="base" latinLnBrk="1">
              <a:spcBef>
                <a:spcPct val="0"/>
              </a:spcBef>
              <a:spcAft>
                <a:spcPct val="0"/>
              </a:spcAft>
              <a:defRPr/>
            </a:pPr>
            <a:r>
              <a:rPr lang="en-US" altLang="ko-KR" sz="1708">
                <a:solidFill>
                  <a:srgbClr val="000000"/>
                </a:solidFill>
                <a:latin typeface="Consolas" panose="020B0609020204030204" pitchFamily="49" charset="0"/>
                <a:ea typeface="고도 M" panose="02000503000000020004" pitchFamily="2" charset="-127"/>
              </a:rPr>
              <a:t>(32,100,100) =&gt; (100,32,100)</a:t>
            </a:r>
            <a:endParaRPr kumimoji="1" lang="ko-KR" altLang="en-US" sz="1708">
              <a:solidFill>
                <a:srgbClr val="000000"/>
              </a:solidFill>
              <a:latin typeface="Consolas" panose="020B0609020204030204" pitchFamily="49" charset="0"/>
              <a:ea typeface="고도 M" panose="02000503000000020004" pitchFamily="2" charset="-127"/>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614953" y="2069269"/>
            <a:ext cx="355122" cy="2076308"/>
          </a:xfrm>
          <a:prstGeom prst="bentConnector3">
            <a:avLst>
              <a:gd name="adj1" fmla="val 16437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269757" y="2076246"/>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0043943-521F-4DC2-8D45-62B403127DE9}"/>
                  </a:ext>
                </a:extLst>
              </p:cNvPr>
              <p:cNvSpPr txBox="1"/>
              <p:nvPr/>
            </p:nvSpPr>
            <p:spPr>
              <a:xfrm>
                <a:off x="3606247" y="231099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606247" y="2310997"/>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560820" y="1140199"/>
            <a:ext cx="1947969" cy="442750"/>
          </a:xfrm>
          <a:prstGeom prst="rect">
            <a:avLst/>
          </a:prstGeom>
          <a:noFill/>
        </p:spPr>
        <p:txBody>
          <a:bodyPr wrap="none" rtlCol="0">
            <a:spAutoFit/>
          </a:bodyPr>
          <a:lstStyle/>
          <a:p>
            <a:pPr algn="l"/>
            <a:r>
              <a:rPr lang="en-US" altLang="ko-KR" sz="2277">
                <a:latin typeface="Consolas" panose="020B0609020204030204" pitchFamily="49" charset="0"/>
              </a:rPr>
              <a:t>how are you</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B4D380A-88E2-483A-9AE1-08006F397019}"/>
                  </a:ext>
                </a:extLst>
              </p:cNvPr>
              <p:cNvSpPr txBox="1"/>
              <p:nvPr/>
            </p:nvSpPr>
            <p:spPr>
              <a:xfrm>
                <a:off x="7437302" y="1471125"/>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437302" y="1471125"/>
                <a:ext cx="342902" cy="378886"/>
              </a:xfrm>
              <a:prstGeom prst="rect">
                <a:avLst/>
              </a:prstGeom>
              <a:blipFill>
                <a:blip r:embed="rId16"/>
                <a:stretch>
                  <a:fillRect r="-5357"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6912823-0B37-4E39-ABFF-DE50123E6788}"/>
                  </a:ext>
                </a:extLst>
              </p:cNvPr>
              <p:cNvSpPr txBox="1"/>
              <p:nvPr/>
            </p:nvSpPr>
            <p:spPr>
              <a:xfrm>
                <a:off x="6729740" y="1478210"/>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6729740" y="1478210"/>
                <a:ext cx="342902" cy="378886"/>
              </a:xfrm>
              <a:prstGeom prst="rect">
                <a:avLst/>
              </a:prstGeom>
              <a:blipFill>
                <a:blip r:embed="rId17"/>
                <a:stretch>
                  <a:fillRect r="-321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044731" y="1467325"/>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p:sp>
        <p:nvSpPr>
          <p:cNvPr id="34" name="텍스트 개체 틀 33">
            <a:extLst>
              <a:ext uri="{FF2B5EF4-FFF2-40B4-BE49-F238E27FC236}">
                <a16:creationId xmlns:a16="http://schemas.microsoft.com/office/drawing/2014/main" id="{0EC350A0-81E2-49B5-AADF-59A9CF19ED99}"/>
              </a:ext>
            </a:extLst>
          </p:cNvPr>
          <p:cNvSpPr>
            <a:spLocks noGrp="1"/>
          </p:cNvSpPr>
          <p:nvPr>
            <p:ph type="body" sz="quarter" idx="19"/>
          </p:nvPr>
        </p:nvSpPr>
        <p:spPr/>
        <p:txBody>
          <a:bodyPr/>
          <a:lstStyle/>
          <a:p>
            <a:r>
              <a:rPr lang="ko-KR" altLang="en-US"/>
              <a:t>순환 신경망 클래스 구현</a:t>
            </a:r>
          </a:p>
        </p:txBody>
      </p:sp>
      <p:sp>
        <p:nvSpPr>
          <p:cNvPr id="56" name="텍스트 개체 틀 2">
            <a:extLst>
              <a:ext uri="{FF2B5EF4-FFF2-40B4-BE49-F238E27FC236}">
                <a16:creationId xmlns:a16="http://schemas.microsoft.com/office/drawing/2014/main" id="{2432C5EB-A924-45FA-98FF-CD2A6B731FD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1370220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4854214"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각 샘플의 모든 타임 스텝에 대한 </a:t>
            </a:r>
            <a:r>
              <a:rPr lang="ko-KR" altLang="en-US" sz="1328" b="1" err="1">
                <a:latin typeface="+mj-ea"/>
                <a:ea typeface="+mj-ea"/>
              </a:rPr>
              <a:t>정방향</a:t>
            </a:r>
            <a:r>
              <a:rPr lang="ko-KR" altLang="en-US" sz="1328" b="1">
                <a:latin typeface="+mj-ea"/>
                <a:ea typeface="+mj-ea"/>
              </a:rPr>
              <a:t> 계산을 수행 한다</a:t>
            </a:r>
            <a:r>
              <a:rPr lang="en-US" altLang="ko-KR" sz="1328" b="1">
                <a:latin typeface="+mj-ea"/>
                <a:ea typeface="+mj-ea"/>
              </a:rPr>
              <a:t>.</a:t>
            </a:r>
            <a:endParaRPr lang="ko-KR" altLang="en-US" sz="1328" b="1">
              <a:latin typeface="+mj-ea"/>
              <a:ea typeface="+mj-ea"/>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1494768"/>
          </a:xfrm>
          <a:prstGeom prst="rect">
            <a:avLst/>
          </a:prstGeom>
          <a:solidFill>
            <a:srgbClr val="E2E2F6"/>
          </a:solidFill>
        </p:spPr>
        <p:txBody>
          <a:bodyPr wrap="square">
            <a:spAutoFit/>
          </a:bodyPr>
          <a:lstStyle/>
          <a:p>
            <a:r>
              <a:rPr lang="en-US" altLang="ko-KR" sz="1139">
                <a:latin typeface="Consolas" panose="020B0609020204030204" pitchFamily="49" charset="0"/>
              </a:rPr>
              <a:t> self.h = [np.zeros((x.shape[0], self.n_cells))] </a:t>
            </a:r>
          </a:p>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for x in seq:</a:t>
            </a:r>
          </a:p>
          <a:p>
            <a:r>
              <a:rPr lang="en-US" altLang="ko-KR" sz="1139">
                <a:latin typeface="Consolas" panose="020B0609020204030204" pitchFamily="49" charset="0"/>
              </a:rPr>
              <a:t>     z1 = np.dot(x, self.w1x) + np.dot(</a:t>
            </a:r>
            <a:r>
              <a:rPr lang="en-US" altLang="ko-KR" sz="1139" err="1">
                <a:latin typeface="Consolas" panose="020B0609020204030204" pitchFamily="49" charset="0"/>
              </a:rPr>
              <a:t>self.h</a:t>
            </a:r>
            <a:r>
              <a:rPr lang="en-US" altLang="ko-KR" sz="1139">
                <a:latin typeface="Consolas" panose="020B0609020204030204" pitchFamily="49" charset="0"/>
              </a:rPr>
              <a:t>[-1], self.w1h) + self.b1</a:t>
            </a:r>
          </a:p>
          <a:p>
            <a:r>
              <a:rPr lang="en-US" altLang="ko-KR" sz="1139">
                <a:latin typeface="Consolas" panose="020B0609020204030204" pitchFamily="49" charset="0"/>
              </a:rPr>
              <a:t>     h = </a:t>
            </a:r>
            <a:r>
              <a:rPr lang="en-US" altLang="ko-KR" sz="1139" err="1">
                <a:latin typeface="Consolas" panose="020B0609020204030204" pitchFamily="49" charset="0"/>
              </a:rPr>
              <a:t>np.tanh</a:t>
            </a:r>
            <a:r>
              <a:rPr lang="en-US" altLang="ko-KR" sz="1139">
                <a:latin typeface="Consolas" panose="020B0609020204030204" pitchFamily="49" charset="0"/>
              </a:rPr>
              <a:t>(z1)                    # </a:t>
            </a:r>
            <a:r>
              <a:rPr lang="ko-KR" altLang="en-US" sz="1139">
                <a:latin typeface="Consolas" panose="020B0609020204030204" pitchFamily="49" charset="0"/>
              </a:rPr>
              <a:t>활성화 함수를 적용합니다</a:t>
            </a:r>
            <a:r>
              <a:rPr lang="en-US" altLang="ko-KR" sz="1139">
                <a:latin typeface="Consolas" panose="020B0609020204030204" pitchFamily="49" charset="0"/>
              </a:rPr>
              <a:t>.</a:t>
            </a:r>
          </a:p>
          <a:p>
            <a:r>
              <a:rPr lang="en-US" altLang="ko-KR" sz="1139">
                <a:latin typeface="Consolas" panose="020B0609020204030204" pitchFamily="49" charset="0"/>
              </a:rPr>
              <a:t>     self</a:t>
            </a:r>
            <a:r>
              <a:rPr lang="en-US" altLang="ko-KR" sz="1139" err="1">
                <a:latin typeface="Consolas" panose="020B0609020204030204" pitchFamily="49" charset="0"/>
              </a:rPr>
              <a:t>.h.append</a:t>
            </a:r>
            <a:r>
              <a:rPr lang="en-US" altLang="ko-KR" sz="1139">
                <a:latin typeface="Consolas" panose="020B0609020204030204" pitchFamily="49" charset="0"/>
              </a:rPr>
              <a:t>(h)                   # </a:t>
            </a:r>
            <a:r>
              <a:rPr lang="ko-KR" altLang="en-US" sz="1139">
                <a:latin typeface="Consolas" panose="020B0609020204030204" pitchFamily="49" charset="0"/>
              </a:rPr>
              <a:t>역전파를 위해 은닉 상태 저장합니다</a:t>
            </a:r>
            <a:r>
              <a:rPr lang="en-US" altLang="ko-KR" sz="1139">
                <a:latin typeface="Consolas" panose="020B0609020204030204" pitchFamily="49" charset="0"/>
              </a:rPr>
              <a:t>.</a:t>
            </a:r>
          </a:p>
          <a:p>
            <a:r>
              <a:rPr lang="en-US" altLang="ko-KR" sz="1139">
                <a:latin typeface="Consolas" panose="020B0609020204030204" pitchFamily="49" charset="0"/>
              </a:rPr>
              <a:t>     z2 = np.dot(h, self.w2) + self.b2  # </a:t>
            </a:r>
            <a:r>
              <a:rPr lang="ko-KR" altLang="en-US" sz="1139">
                <a:latin typeface="Consolas" panose="020B0609020204030204" pitchFamily="49" charset="0"/>
              </a:rPr>
              <a:t>출력층의 선형 식을 계산합니다</a:t>
            </a:r>
            <a:r>
              <a:rPr lang="en-US" altLang="ko-KR" sz="1139">
                <a:latin typeface="Consolas" panose="020B0609020204030204" pitchFamily="49" charset="0"/>
              </a:rPr>
              <a:t>.</a:t>
            </a:r>
          </a:p>
          <a:p>
            <a:r>
              <a:rPr lang="en-US" altLang="ko-KR" sz="1139">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414721" y="3195415"/>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822582" y="3695880"/>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 name="그룹 10">
            <a:extLst>
              <a:ext uri="{FF2B5EF4-FFF2-40B4-BE49-F238E27FC236}">
                <a16:creationId xmlns:a16="http://schemas.microsoft.com/office/drawing/2014/main" id="{1B1C58F3-F8FA-40FE-B954-35F2D7828005}"/>
              </a:ext>
            </a:extLst>
          </p:cNvPr>
          <p:cNvGrpSpPr/>
          <p:nvPr/>
        </p:nvGrpSpPr>
        <p:grpSpPr>
          <a:xfrm>
            <a:off x="2005087" y="3477260"/>
            <a:ext cx="920770" cy="2939604"/>
            <a:chOff x="1756384" y="3420291"/>
            <a:chExt cx="920770" cy="2939604"/>
          </a:xfrm>
        </p:grpSpPr>
        <p:grpSp>
          <p:nvGrpSpPr>
            <p:cNvPr id="6" name="그룹 5">
              <a:extLst>
                <a:ext uri="{FF2B5EF4-FFF2-40B4-BE49-F238E27FC236}">
                  <a16:creationId xmlns:a16="http://schemas.microsoft.com/office/drawing/2014/main" id="{81EACAC7-DA6A-4E9F-94C0-4402107BC2D4}"/>
                </a:ext>
              </a:extLst>
            </p:cNvPr>
            <p:cNvGrpSpPr/>
            <p:nvPr/>
          </p:nvGrpSpPr>
          <p:grpSpPr>
            <a:xfrm>
              <a:off x="1756384" y="3420291"/>
              <a:ext cx="920770" cy="91863"/>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756384" y="3512154"/>
              <a:ext cx="920770" cy="91863"/>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756384" y="3604017"/>
              <a:ext cx="920770" cy="91863"/>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756384" y="3695880"/>
              <a:ext cx="920770" cy="91863"/>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756384" y="3787743"/>
              <a:ext cx="920770" cy="91863"/>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756384" y="3879604"/>
              <a:ext cx="920770" cy="91863"/>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756384" y="3971467"/>
              <a:ext cx="920770" cy="91863"/>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756384" y="4063330"/>
              <a:ext cx="920770" cy="91863"/>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756384" y="4155192"/>
              <a:ext cx="920770" cy="91863"/>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756384" y="4247055"/>
              <a:ext cx="920770" cy="91863"/>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756384" y="4338918"/>
              <a:ext cx="920770" cy="91863"/>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756384" y="4430780"/>
              <a:ext cx="920770" cy="91863"/>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756384" y="4522643"/>
              <a:ext cx="920770" cy="91863"/>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756384" y="4614505"/>
              <a:ext cx="920770" cy="91863"/>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756384" y="4706368"/>
              <a:ext cx="920770" cy="91863"/>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756384" y="4798231"/>
              <a:ext cx="920770" cy="91863"/>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756384" y="4890093"/>
              <a:ext cx="920770" cy="91863"/>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756384" y="4981955"/>
              <a:ext cx="920770" cy="91863"/>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756384" y="5073818"/>
              <a:ext cx="920770" cy="91863"/>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756384" y="5165681"/>
              <a:ext cx="920770" cy="91863"/>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756384" y="5257544"/>
              <a:ext cx="920770" cy="91863"/>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756384" y="5349406"/>
              <a:ext cx="920770" cy="91863"/>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756384" y="5441269"/>
              <a:ext cx="920770" cy="91863"/>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756384" y="5533131"/>
              <a:ext cx="920770" cy="91863"/>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756384" y="5624993"/>
              <a:ext cx="920770" cy="91863"/>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756384" y="5716856"/>
              <a:ext cx="920770" cy="91863"/>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756384" y="5808719"/>
              <a:ext cx="920770" cy="91863"/>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756384" y="5900582"/>
              <a:ext cx="920770" cy="91863"/>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756384" y="5992444"/>
              <a:ext cx="920770" cy="91863"/>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756384" y="6084306"/>
              <a:ext cx="920770" cy="91863"/>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756384" y="6176169"/>
              <a:ext cx="920770" cy="91863"/>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756384" y="6268032"/>
              <a:ext cx="920770" cy="91863"/>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242110" y="3523192"/>
            <a:ext cx="762977" cy="35098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556370" y="3114403"/>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3964231"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4953000"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372528"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B89BAFCF-E0A6-44CE-8AA8-4085E5FE044A}"/>
              </a:ext>
            </a:extLst>
          </p:cNvPr>
          <p:cNvSpPr txBox="1"/>
          <p:nvPr/>
        </p:nvSpPr>
        <p:spPr>
          <a:xfrm>
            <a:off x="5071530" y="3201352"/>
            <a:ext cx="607859" cy="400110"/>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6442247" y="3936575"/>
            <a:ext cx="748923" cy="400110"/>
          </a:xfrm>
          <a:prstGeom prst="rect">
            <a:avLst/>
          </a:prstGeom>
          <a:noFill/>
        </p:spPr>
        <p:txBody>
          <a:bodyPr wrap="none" rtlCol="0">
            <a:spAutoFit/>
          </a:bodyPr>
          <a:lstStyle/>
          <a:p>
            <a:pPr algn="l"/>
            <a:r>
              <a:rPr lang="en-US" altLang="ko-KR" sz="2000">
                <a:latin typeface="Consolas" panose="020B0609020204030204" pitchFamily="49" charset="0"/>
              </a:rPr>
              <a:t>[-1]</a:t>
            </a:r>
            <a:endParaRPr lang="ko-KR" altLang="en-US" sz="2000">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16920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367718"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566234"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476474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4963265"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161780"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36029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55880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576195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5960467"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517360" y="4671087"/>
            <a:ext cx="1172116" cy="400110"/>
          </a:xfrm>
          <a:prstGeom prst="rect">
            <a:avLst/>
          </a:prstGeom>
          <a:noFill/>
        </p:spPr>
        <p:txBody>
          <a:bodyPr wrap="none" rtlCol="0">
            <a:spAutoFit/>
          </a:bodyPr>
          <a:lstStyle/>
          <a:p>
            <a:pPr algn="l"/>
            <a:r>
              <a:rPr lang="en-US" altLang="ko-KR" sz="2000">
                <a:latin typeface="Consolas" panose="020B0609020204030204" pitchFamily="49" charset="0"/>
              </a:rPr>
              <a:t>self.b1</a:t>
            </a:r>
            <a:endParaRPr lang="ko-KR" altLang="en-US" sz="2000">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361297"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6780825"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027C826D-3EB9-4B74-BF76-5289B1FCE082}"/>
              </a:ext>
            </a:extLst>
          </p:cNvPr>
          <p:cNvSpPr>
            <a:spLocks noGrp="1"/>
          </p:cNvSpPr>
          <p:nvPr>
            <p:ph type="body" sz="quarter" idx="19"/>
          </p:nvPr>
        </p:nvSpPr>
        <p:spPr/>
        <p:txBody>
          <a:bodyPr/>
          <a:lstStyle/>
          <a:p>
            <a:r>
              <a:rPr lang="ko-KR" altLang="en-US"/>
              <a:t>순환 신경망 클래스 구현</a:t>
            </a:r>
          </a:p>
        </p:txBody>
      </p:sp>
      <p:sp>
        <p:nvSpPr>
          <p:cNvPr id="434" name="텍스트 개체 틀 2">
            <a:extLst>
              <a:ext uri="{FF2B5EF4-FFF2-40B4-BE49-F238E27FC236}">
                <a16:creationId xmlns:a16="http://schemas.microsoft.com/office/drawing/2014/main" id="{49AD7352-C81C-4D64-85A7-3AE4667FDF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FF29427E-7197-4192-88D7-F1E92873B372}"/>
              </a:ext>
            </a:extLst>
          </p:cNvPr>
          <p:cNvCxnSpPr>
            <a:stCxn id="439" idx="3"/>
            <a:endCxn id="440" idx="1"/>
          </p:cNvCxnSpPr>
          <p:nvPr/>
        </p:nvCxnSpPr>
        <p:spPr>
          <a:xfrm>
            <a:off x="4383759"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5" name="직선 화살표 연결선 434">
            <a:extLst>
              <a:ext uri="{FF2B5EF4-FFF2-40B4-BE49-F238E27FC236}">
                <a16:creationId xmlns:a16="http://schemas.microsoft.com/office/drawing/2014/main" id="{8B8DA4C1-18A3-4323-836D-E4C2E0A9256B}"/>
              </a:ext>
            </a:extLst>
          </p:cNvPr>
          <p:cNvCxnSpPr>
            <a:cxnSpLocks/>
            <a:stCxn id="441" idx="3"/>
            <a:endCxn id="459" idx="1"/>
          </p:cNvCxnSpPr>
          <p:nvPr/>
        </p:nvCxnSpPr>
        <p:spPr>
          <a:xfrm>
            <a:off x="5792056"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74943"/>
          </a:xfrm>
          <a:prstGeom prst="rect">
            <a:avLst/>
          </a:prstGeom>
          <a:solidFill>
            <a:srgbClr val="E2E2F6"/>
          </a:solidFill>
        </p:spPr>
        <p:txBody>
          <a:bodyPr wrap="square">
            <a:spAutoFit/>
          </a:bodyPr>
          <a:lstStyle/>
          <a:p>
            <a:r>
              <a:rPr lang="ko-KR" altLang="en-US" sz="1139">
                <a:latin typeface="Consolas" panose="020B0609020204030204" pitchFamily="49" charset="0"/>
              </a:rPr>
              <a:t> </a:t>
            </a:r>
            <a:r>
              <a:rPr lang="en-US" altLang="ko-KR" sz="1139">
                <a:latin typeface="Consolas" panose="020B0609020204030204" pitchFamily="49" charset="0"/>
              </a:rPr>
              <a:t>def backprop(self, x, err):</a:t>
            </a:r>
          </a:p>
          <a:p>
            <a:r>
              <a:rPr lang="en-US" altLang="ko-KR" sz="1139">
                <a:latin typeface="Consolas" panose="020B0609020204030204" pitchFamily="49" charset="0"/>
              </a:rPr>
              <a:t>        m = </a:t>
            </a:r>
            <a:r>
              <a:rPr lang="en-US" altLang="ko-KR" sz="1139" err="1">
                <a:latin typeface="Consolas" panose="020B0609020204030204" pitchFamily="49" charset="0"/>
              </a:rPr>
              <a:t>len</a:t>
            </a:r>
            <a:r>
              <a:rPr lang="en-US" altLang="ko-KR" sz="1139">
                <a:latin typeface="Consolas" panose="020B0609020204030204" pitchFamily="49" charset="0"/>
              </a:rPr>
              <a:t>(x)       # </a:t>
            </a:r>
            <a:r>
              <a:rPr lang="ko-KR" altLang="en-US" sz="1139">
                <a:latin typeface="Consolas" panose="020B0609020204030204" pitchFamily="49" charset="0"/>
              </a:rPr>
              <a:t>샘플 개수</a:t>
            </a:r>
          </a:p>
          <a:p>
            <a:r>
              <a:rPr lang="ko-KR" altLang="en-US"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출력층의 가중치와 절편에 대한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w2_grad = np.dot(</a:t>
            </a:r>
            <a:r>
              <a:rPr lang="en-US" altLang="ko-KR" sz="1139" err="1">
                <a:latin typeface="Consolas" panose="020B0609020204030204" pitchFamily="49" charset="0"/>
              </a:rPr>
              <a:t>self.h</a:t>
            </a:r>
            <a:r>
              <a:rPr lang="en-US" altLang="ko-KR" sz="1139">
                <a:latin typeface="Consolas" panose="020B0609020204030204" pitchFamily="49" charset="0"/>
              </a:rPr>
              <a:t>[-1].T, err) / m</a:t>
            </a:r>
          </a:p>
          <a:p>
            <a:r>
              <a:rPr lang="en-US" altLang="ko-KR" sz="1139">
                <a:latin typeface="Consolas" panose="020B0609020204030204" pitchFamily="49" charset="0"/>
              </a:rPr>
              <a:t>        b2_grad = </a:t>
            </a:r>
            <a:r>
              <a:rPr lang="en-US" altLang="ko-KR" sz="1139" err="1">
                <a:latin typeface="Consolas" panose="020B0609020204030204" pitchFamily="49" charset="0"/>
              </a:rPr>
              <a:t>np.sum</a:t>
            </a:r>
            <a:r>
              <a:rPr lang="en-US" altLang="ko-KR" sz="1139">
                <a:latin typeface="Consolas" panose="020B0609020204030204" pitchFamily="49" charset="0"/>
              </a:rPr>
              <a:t>(err) / m</a:t>
            </a:r>
          </a:p>
          <a:p>
            <a:r>
              <a:rPr lang="en-US" altLang="ko-KR" sz="1139">
                <a:latin typeface="Consolas" panose="020B0609020204030204" pitchFamily="49" charset="0"/>
              </a:rPr>
              <a:t>        #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a:p>
            <a:r>
              <a:rPr lang="en-US" altLang="ko-KR" sz="1139">
                <a:latin typeface="Consolas" panose="020B0609020204030204" pitchFamily="49" charset="0"/>
              </a:rPr>
              <a:t>        w1h_grad = w1x_grad = b1_grad = 0</a:t>
            </a:r>
          </a:p>
          <a:p>
            <a:r>
              <a:rPr lang="en-US" altLang="ko-KR" sz="1139">
                <a:latin typeface="Consolas" panose="020B0609020204030204" pitchFamily="49" charset="0"/>
              </a:rPr>
              <a:t>        # </a:t>
            </a:r>
            <a:r>
              <a:rPr lang="ko-KR" altLang="en-US" sz="1139">
                <a:latin typeface="Consolas" panose="020B0609020204030204" pitchFamily="49" charset="0"/>
              </a:rPr>
              <a:t>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np.dot(err, self.w2.T) * (1 - </a:t>
            </a:r>
            <a:r>
              <a:rPr lang="en-US" altLang="ko-KR" sz="1139" err="1">
                <a:latin typeface="Consolas" panose="020B0609020204030204" pitchFamily="49" charset="0"/>
              </a:rPr>
              <a:t>self.h</a:t>
            </a:r>
            <a:r>
              <a:rPr lang="en-US" altLang="ko-KR" sz="1139">
                <a:latin typeface="Consolas" panose="020B0609020204030204" pitchFamily="49" charset="0"/>
              </a:rPr>
              <a:t>[-1] ** 2)</a:t>
            </a:r>
          </a:p>
          <a:p>
            <a:r>
              <a:rPr lang="en-US" altLang="ko-KR" sz="1139">
                <a:latin typeface="Consolas" panose="020B0609020204030204" pitchFamily="49" charset="0"/>
              </a:rPr>
              <a:t>        # </a:t>
            </a:r>
            <a:r>
              <a:rPr lang="ko-KR" altLang="en-US" sz="1139">
                <a:latin typeface="Consolas" panose="020B0609020204030204" pitchFamily="49" charset="0"/>
              </a:rPr>
              <a:t>모든 타임 스텝을 거슬러가면서 </a:t>
            </a:r>
            <a:r>
              <a:rPr lang="ko-KR" altLang="en-US" sz="1139" err="1">
                <a:latin typeface="Consolas" panose="020B0609020204030204" pitchFamily="49" charset="0"/>
              </a:rPr>
              <a:t>그래디언트를</a:t>
            </a:r>
            <a:r>
              <a:rPr lang="ko-KR" altLang="en-US" sz="1139">
                <a:latin typeface="Consolas" panose="020B0609020204030204" pitchFamily="49" charset="0"/>
              </a:rPr>
              <a:t> 전파합니다</a:t>
            </a:r>
            <a:r>
              <a:rPr lang="en-US" altLang="ko-KR" sz="1139">
                <a:latin typeface="Consolas" panose="020B0609020204030204" pitchFamily="49" charset="0"/>
              </a:rPr>
              <a:t>.</a:t>
            </a:r>
          </a:p>
          <a:p>
            <a:r>
              <a:rPr lang="en-US" altLang="ko-KR" sz="1139">
                <a:latin typeface="Consolas" panose="020B0609020204030204" pitchFamily="49" charset="0"/>
              </a:rPr>
              <a:t>        for x, h in zip(seq[::-1][:10], </a:t>
            </a:r>
            <a:r>
              <a:rPr lang="en-US" altLang="ko-KR" sz="1139" err="1">
                <a:latin typeface="Consolas" panose="020B0609020204030204" pitchFamily="49" charset="0"/>
              </a:rPr>
              <a:t>self.h</a:t>
            </a:r>
            <a:r>
              <a:rPr lang="en-US" altLang="ko-KR" sz="1139">
                <a:latin typeface="Consolas" panose="020B0609020204030204" pitchFamily="49" charset="0"/>
              </a:rPr>
              <a:t>[:-1][::-1][:10]):</a:t>
            </a:r>
          </a:p>
          <a:p>
            <a:r>
              <a:rPr lang="en-US" altLang="ko-KR" sz="1139">
                <a:latin typeface="Consolas" panose="020B0609020204030204" pitchFamily="49" charset="0"/>
              </a:rPr>
              <a:t>            w1h_grad += np.dot(</a:t>
            </a:r>
            <a:r>
              <a:rPr lang="en-US" altLang="ko-KR" sz="1139" err="1">
                <a:latin typeface="Consolas" panose="020B0609020204030204" pitchFamily="49" charset="0"/>
              </a:rPr>
              <a:t>h.T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w1x_grad += np.dot(</a:t>
            </a:r>
            <a:r>
              <a:rPr lang="en-US" altLang="ko-KR" sz="1139" err="1">
                <a:latin typeface="Consolas" panose="020B0609020204030204" pitchFamily="49" charset="0"/>
              </a:rPr>
              <a:t>x.T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b1_grad += </a:t>
            </a:r>
            <a:r>
              <a:rPr lang="en-US" altLang="ko-KR" sz="1139" err="1">
                <a:latin typeface="Consolas" panose="020B0609020204030204" pitchFamily="49" charset="0"/>
              </a:rPr>
              <a:t>np.sum</a:t>
            </a:r>
            <a:r>
              <a:rPr lang="en-US" altLang="ko-KR" sz="1139">
                <a:latin typeface="Consolas" panose="020B0609020204030204" pitchFamily="49" charset="0"/>
              </a:rPr>
              <a:t>(</a:t>
            </a:r>
            <a:r>
              <a:rPr lang="en-US" altLang="ko-KR" sz="1139" err="1">
                <a:latin typeface="Consolas" panose="020B0609020204030204" pitchFamily="49" charset="0"/>
              </a:rPr>
              <a:t>err_to_cell</a:t>
            </a:r>
            <a:r>
              <a:rPr lang="en-US" altLang="ko-KR" sz="1139">
                <a:latin typeface="Consolas" panose="020B0609020204030204" pitchFamily="49" charset="0"/>
              </a:rPr>
              <a:t>, axis=0)</a:t>
            </a:r>
          </a:p>
          <a:p>
            <a:r>
              <a:rPr lang="en-US" altLang="ko-KR" sz="1139">
                <a:latin typeface="Consolas" panose="020B0609020204030204" pitchFamily="49" charset="0"/>
              </a:rPr>
              <a:t>            # </a:t>
            </a:r>
            <a:r>
              <a:rPr lang="ko-KR" altLang="en-US" sz="1139">
                <a:latin typeface="Consolas" panose="020B0609020204030204" pitchFamily="49" charset="0"/>
              </a:rPr>
              <a:t>이전 타임 스텝의 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a:t>
            </a:r>
            <a:r>
              <a:rPr lang="en-US" altLang="ko-KR" sz="1139" err="1">
                <a:latin typeface="Consolas" panose="020B0609020204030204" pitchFamily="49" charset="0"/>
              </a:rPr>
              <a:t>err_to_cell</a:t>
            </a:r>
            <a:r>
              <a:rPr lang="en-US" altLang="ko-KR" sz="1139">
                <a:latin typeface="Consolas" panose="020B0609020204030204" pitchFamily="49" charset="0"/>
              </a:rPr>
              <a:t>, self.w1h) * (1 - h ** 2)</a:t>
            </a:r>
          </a:p>
          <a:p>
            <a:r>
              <a:rPr lang="en-US" altLang="ko-KR" sz="1139">
                <a:latin typeface="Consolas" panose="020B0609020204030204" pitchFamily="49" charset="0"/>
              </a:rPr>
              <a:t>        </a:t>
            </a:r>
          </a:p>
          <a:p>
            <a:r>
              <a:rPr lang="en-US" altLang="ko-KR" sz="1139">
                <a:latin typeface="Consolas" panose="020B0609020204030204" pitchFamily="49" charset="0"/>
              </a:rPr>
              <a:t>        w1h_grad /= m</a:t>
            </a:r>
          </a:p>
          <a:p>
            <a:r>
              <a:rPr lang="en-US" altLang="ko-KR" sz="1139">
                <a:latin typeface="Consolas" panose="020B0609020204030204" pitchFamily="49" charset="0"/>
              </a:rPr>
              <a:t>        w1x_grad /= m</a:t>
            </a:r>
          </a:p>
          <a:p>
            <a:r>
              <a:rPr lang="en-US" altLang="ko-KR" sz="1139">
                <a:latin typeface="Consolas" panose="020B0609020204030204" pitchFamily="49" charset="0"/>
              </a:rPr>
              <a:t>        b1_grad /= m</a:t>
            </a:r>
          </a:p>
          <a:p>
            <a:r>
              <a:rPr lang="en-US" altLang="ko-KR" sz="1139">
                <a:latin typeface="Consolas" panose="020B0609020204030204" pitchFamily="49" charset="0"/>
              </a:rPr>
              <a:t>    </a:t>
            </a:r>
          </a:p>
          <a:p>
            <a:r>
              <a:rPr lang="en-US" altLang="ko-KR" sz="1139">
                <a:latin typeface="Consolas" panose="020B0609020204030204" pitchFamily="49" charset="0"/>
              </a:rPr>
              <a:t>        return w1h_grad, w1x_grad, b1_grad, w2_grad, b2_grad</a:t>
            </a:r>
          </a:p>
        </p:txBody>
      </p:sp>
      <p:sp>
        <p:nvSpPr>
          <p:cNvPr id="2" name="텍스트 개체 틀 1">
            <a:extLst>
              <a:ext uri="{FF2B5EF4-FFF2-40B4-BE49-F238E27FC236}">
                <a16:creationId xmlns:a16="http://schemas.microsoft.com/office/drawing/2014/main" id="{29394C85-61FE-44D1-A3A5-3C92F08889BF}"/>
              </a:ext>
            </a:extLst>
          </p:cNvPr>
          <p:cNvSpPr>
            <a:spLocks noGrp="1"/>
          </p:cNvSpPr>
          <p:nvPr>
            <p:ph type="body" sz="quarter" idx="19"/>
          </p:nvPr>
        </p:nvSpPr>
        <p:spPr/>
        <p:txBody>
          <a:bodyPr/>
          <a:lstStyle/>
          <a:p>
            <a:r>
              <a:rPr lang="ko-KR" altLang="en-US"/>
              <a:t>순환 신경망 클래스 구현</a:t>
            </a:r>
          </a:p>
        </p:txBody>
      </p:sp>
      <p:sp>
        <p:nvSpPr>
          <p:cNvPr id="8" name="텍스트 개체 틀 2">
            <a:extLst>
              <a:ext uri="{FF2B5EF4-FFF2-40B4-BE49-F238E27FC236}">
                <a16:creationId xmlns:a16="http://schemas.microsoft.com/office/drawing/2014/main" id="{5EBCEFE1-815E-469B-89ED-BEEDF2AE0A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8678809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1159293" y="1238319"/>
            <a:ext cx="7726645" cy="461665"/>
          </a:xfrm>
          <a:prstGeom prst="rect">
            <a:avLst/>
          </a:prstGeom>
          <a:solidFill>
            <a:srgbClr val="E2E2F6"/>
          </a:solidFill>
        </p:spPr>
        <p:txBody>
          <a:bodyPr wrap="square">
            <a:spAutoFit/>
          </a:bodyPr>
          <a:lstStyle/>
          <a:p>
            <a:r>
              <a:rPr lang="en-US" altLang="ko-KR" sz="1200">
                <a:latin typeface="Consolas" panose="020B0609020204030204" pitchFamily="49" charset="0"/>
              </a:rPr>
              <a:t>w2_grad = np.dot(</a:t>
            </a:r>
            <a:r>
              <a:rPr lang="en-US" altLang="ko-KR" sz="1200" err="1">
                <a:latin typeface="Consolas" panose="020B0609020204030204" pitchFamily="49" charset="0"/>
              </a:rPr>
              <a:t>self.h</a:t>
            </a:r>
            <a:r>
              <a:rPr lang="en-US" altLang="ko-KR" sz="1200">
                <a:latin typeface="Consolas" panose="020B0609020204030204" pitchFamily="49" charset="0"/>
              </a:rPr>
              <a:t>[-1].T, err) / m</a:t>
            </a:r>
          </a:p>
          <a:p>
            <a:r>
              <a:rPr lang="en-US" altLang="ko-KR" sz="1200">
                <a:latin typeface="Consolas" panose="020B0609020204030204" pitchFamily="49" charset="0"/>
              </a:rPr>
              <a:t>b2_grad = </a:t>
            </a:r>
            <a:r>
              <a:rPr lang="en-US" altLang="ko-KR" sz="1200" err="1">
                <a:latin typeface="Consolas" panose="020B0609020204030204" pitchFamily="49" charset="0"/>
              </a:rPr>
              <a:t>np.sum</a:t>
            </a:r>
            <a:r>
              <a:rPr lang="en-US" altLang="ko-KR" sz="1200">
                <a:latin typeface="Consolas" panose="020B0609020204030204" pitchFamily="49" charset="0"/>
              </a:rPr>
              <a:t>(err) / 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91E762-18F0-450B-A4DD-FE0626BBEDEF}"/>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5D91E762-18F0-450B-A4DD-FE0626BBEDEF}"/>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1AAA3B4A-0C26-4008-9CE1-2445CDF6E68F}"/>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C27F30B-7693-4AB9-9572-65646EDCCB1B}"/>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949B2-5FBC-4B8E-BA79-E7C63AC8613B}"/>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E5949B2-5FBC-4B8E-BA79-E7C63AC8613B}"/>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690F9A-637C-4F85-ACEC-2F99C0D5D91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5690F9A-637C-4F85-ACEC-2F99C0D5D91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77B83FC-8AA9-454E-A9DC-62033F5D00CD}"/>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E06CF2D7-8772-41A3-B986-B30E53061EE1}"/>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034E6D65-0FDE-4A70-BAD1-ACF4C4C0C9E7}"/>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2295E281-65DB-46FD-BBAF-6276FB3DE353}"/>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5EE8B8-D941-42CF-ABA3-A4FCC8D4E17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5215D1A-47C0-4669-8A0A-C1828EED49B2}"/>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3A921C2-EAEB-4AAB-94FF-C73D080673A7}"/>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96884A-902A-4D0F-AB63-761D0E7CD4A8}"/>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6D96884A-902A-4D0F-AB63-761D0E7CD4A8}"/>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7E74AA8-7B7F-4FCB-80A1-699ED0710611}"/>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8EA00F-3B1A-4568-962B-DB87788A861A}"/>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D98EA00F-3B1A-4568-962B-DB87788A861A}"/>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587747D6-DEEF-4A41-BD3F-5DA0F5A3E9BA}"/>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F9F0F6-F216-40CC-B1A2-D69D4C2F4106}"/>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85F9F0F6-F216-40CC-B1A2-D69D4C2F4106}"/>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A4E7412E-3B95-40EA-9D37-27C0D7878148}"/>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6B0E30-B085-4EDD-AD71-B3FF1B8510A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406B0E30-B085-4EDD-AD71-B3FF1B8510A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22927B27-C303-40C2-818B-3353A986516F}"/>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2118CBE-2EFF-4BC3-BFF2-66384B28F5FC}"/>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FCE7F48-0C41-4314-A724-14139D3702F5}"/>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B01976-1FCA-440C-9D05-75A9565CE491}"/>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E5B01976-1FCA-440C-9D05-75A9565CE491}"/>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E92FB1-2954-4FAC-9225-528749140DE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DCE92FB1-2954-4FAC-9225-528749140DE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47CDA7F-B63F-490B-9630-06E3A5984687}"/>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596BCE95-8733-46B9-813B-29A8301D1034}"/>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0C0AECEA-2C35-4517-B5D9-CAE22276583A}"/>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C25EE198-4CC7-4912-A713-89B9C61F228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C25EE198-4CC7-4912-A713-89B9C61F228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F511ED8-41AC-448A-8C62-70AC41D200E9}"/>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78F432E-1946-4DC8-9C16-ABE4F36ED44F}"/>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078F432E-1946-4DC8-9C16-ABE4F36ED44F}"/>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C6D3A9A2-9EE9-4BC0-95B7-3EDDD8F331F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05166F-2419-457A-B1F0-1E8583F8FCA4}"/>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8C05166F-2419-457A-B1F0-1E8583F8FCA4}"/>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7AC104-BB14-452F-976C-475425B015D9}"/>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5E7AC104-BB14-452F-976C-475425B015D9}"/>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AC461DE-533F-4F6F-BCE6-7676F740829A}"/>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2AC461DE-533F-4F6F-BCE6-7676F740829A}"/>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A9D10FB-656E-488F-A452-2F75827255D0}"/>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420230-E2F5-4C99-B3DB-DDF206F803ED}"/>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8334A9EE-6C12-4903-934C-7BC43BEE1BC2}"/>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1A3974-81E4-4230-BD5F-B17459717178}"/>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351A3974-81E4-4230-BD5F-B17459717178}"/>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1F3F8016-C248-49D8-9F77-D27987BF326F}"/>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FB9C93-AF6E-453D-BF9F-D407E906A0BF}"/>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88FB9C93-AF6E-453D-BF9F-D407E906A0BF}"/>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1109871-E58E-4EF8-9F9E-7BAC1C30A44C}"/>
              </a:ext>
            </a:extLst>
          </p:cNvPr>
          <p:cNvCxnSpPr>
            <a:cxnSpLocks/>
            <a:stCxn id="40" idx="0"/>
            <a:endCxn id="37"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4407BDF-4589-42D8-A21F-57B89C80A391}"/>
              </a:ext>
            </a:extLst>
          </p:cNvPr>
          <p:cNvCxnSpPr>
            <a:cxnSpLocks/>
            <a:stCxn id="40" idx="2"/>
            <a:endCxn id="39"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7B1B14F-EA07-406C-9973-8E45E22774B0}"/>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27B1B14F-EA07-406C-9973-8E45E22774B0}"/>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EC7BEC-516F-446F-A50F-166878F95AD6}"/>
                  </a:ext>
                </a:extLst>
              </p:cNvPr>
              <p:cNvSpPr txBox="1"/>
              <p:nvPr/>
            </p:nvSpPr>
            <p:spPr>
              <a:xfrm>
                <a:off x="3558538" y="5190981"/>
                <a:ext cx="331751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1" name="TextBox 50">
                <a:extLst>
                  <a:ext uri="{FF2B5EF4-FFF2-40B4-BE49-F238E27FC236}">
                    <a16:creationId xmlns:a16="http://schemas.microsoft.com/office/drawing/2014/main" id="{A4EC7BEC-516F-446F-A50F-166878F95AD6}"/>
                  </a:ext>
                </a:extLst>
              </p:cNvPr>
              <p:cNvSpPr txBox="1">
                <a:spLocks noRot="1" noChangeAspect="1" noMove="1" noResize="1" noEditPoints="1" noAdjustHandles="1" noChangeArrowheads="1" noChangeShapeType="1" noTextEdit="1"/>
              </p:cNvSpPr>
              <p:nvPr/>
            </p:nvSpPr>
            <p:spPr>
              <a:xfrm>
                <a:off x="3558538" y="5190981"/>
                <a:ext cx="3317511"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331977-EC43-427A-BBB8-962FF78B0EE5}"/>
                  </a:ext>
                </a:extLst>
              </p:cNvPr>
              <p:cNvSpPr txBox="1"/>
              <p:nvPr/>
            </p:nvSpPr>
            <p:spPr>
              <a:xfrm>
                <a:off x="3558538" y="5944055"/>
                <a:ext cx="317433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𝑏</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1</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2" name="TextBox 51">
                <a:extLst>
                  <a:ext uri="{FF2B5EF4-FFF2-40B4-BE49-F238E27FC236}">
                    <a16:creationId xmlns:a16="http://schemas.microsoft.com/office/drawing/2014/main" id="{EE331977-EC43-427A-BBB8-962FF78B0EE5}"/>
                  </a:ext>
                </a:extLst>
              </p:cNvPr>
              <p:cNvSpPr txBox="1">
                <a:spLocks noRot="1" noChangeAspect="1" noMove="1" noResize="1" noEditPoints="1" noAdjustHandles="1" noChangeArrowheads="1" noChangeShapeType="1" noTextEdit="1"/>
              </p:cNvSpPr>
              <p:nvPr/>
            </p:nvSpPr>
            <p:spPr>
              <a:xfrm>
                <a:off x="3558538" y="5944055"/>
                <a:ext cx="3174331" cy="603691"/>
              </a:xfrm>
              <a:prstGeom prst="rect">
                <a:avLst/>
              </a:prstGeom>
              <a:blipFill>
                <a:blip r:embed="rId21"/>
                <a:stretch>
                  <a:fillRect b="-1010"/>
                </a:stretch>
              </a:blipFill>
            </p:spPr>
            <p:txBody>
              <a:bodyPr/>
              <a:lstStyle/>
              <a:p>
                <a:r>
                  <a:rPr lang="ko-KR" altLang="en-US">
                    <a:noFill/>
                  </a:rPr>
                  <a:t> </a:t>
                </a:r>
              </a:p>
            </p:txBody>
          </p:sp>
        </mc:Fallback>
      </mc:AlternateContent>
      <p:sp>
        <p:nvSpPr>
          <p:cNvPr id="53" name="TextBox 52">
            <a:extLst>
              <a:ext uri="{FF2B5EF4-FFF2-40B4-BE49-F238E27FC236}">
                <a16:creationId xmlns:a16="http://schemas.microsoft.com/office/drawing/2014/main" id="{67A20339-6591-4C4F-B069-AB491836D96B}"/>
              </a:ext>
            </a:extLst>
          </p:cNvPr>
          <p:cNvSpPr txBox="1"/>
          <p:nvPr/>
        </p:nvSpPr>
        <p:spPr>
          <a:xfrm>
            <a:off x="227987" y="4914976"/>
            <a:ext cx="906017" cy="355162"/>
          </a:xfrm>
          <a:prstGeom prst="rect">
            <a:avLst/>
          </a:prstGeom>
          <a:noFill/>
        </p:spPr>
        <p:txBody>
          <a:bodyPr wrap="none" rtlCol="0">
            <a:spAutoFit/>
          </a:bodyPr>
          <a:lstStyle/>
          <a:p>
            <a:pPr algn="l"/>
            <a:r>
              <a:rPr lang="en-US" altLang="ko-KR" sz="1708">
                <a:latin typeface="Consolas" panose="020B0609020204030204" pitchFamily="49" charset="0"/>
              </a:rPr>
              <a:t>self.h</a:t>
            </a:r>
            <a:endParaRPr lang="ko-KR" altLang="en-US" sz="1708">
              <a:latin typeface="Consolas" panose="020B0609020204030204" pitchFamily="49" charset="0"/>
            </a:endParaRPr>
          </a:p>
        </p:txBody>
      </p:sp>
      <p:sp>
        <p:nvSpPr>
          <p:cNvPr id="54" name="직사각형 53">
            <a:extLst>
              <a:ext uri="{FF2B5EF4-FFF2-40B4-BE49-F238E27FC236}">
                <a16:creationId xmlns:a16="http://schemas.microsoft.com/office/drawing/2014/main" id="{3713E804-96B2-4CD4-8AFD-E343F07FA31E}"/>
              </a:ext>
            </a:extLst>
          </p:cNvPr>
          <p:cNvSpPr/>
          <p:nvPr/>
        </p:nvSpPr>
        <p:spPr>
          <a:xfrm>
            <a:off x="532582"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3424B8A-960E-4AFD-AC75-05F2DE83D8B4}"/>
              </a:ext>
            </a:extLst>
          </p:cNvPr>
          <p:cNvSpPr/>
          <p:nvPr/>
        </p:nvSpPr>
        <p:spPr>
          <a:xfrm>
            <a:off x="1271005" y="5288728"/>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A603C4-EABB-4887-82CF-AFCCEBD1339A}"/>
              </a:ext>
            </a:extLst>
          </p:cNvPr>
          <p:cNvSpPr/>
          <p:nvPr/>
        </p:nvSpPr>
        <p:spPr>
          <a:xfrm>
            <a:off x="1584313"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B107001A-0459-4AAD-B535-4CF45DA82743}"/>
              </a:ext>
            </a:extLst>
          </p:cNvPr>
          <p:cNvSpPr txBox="1"/>
          <p:nvPr/>
        </p:nvSpPr>
        <p:spPr>
          <a:xfrm>
            <a:off x="1338297" y="4945961"/>
            <a:ext cx="54534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59" name="TextBox 58">
            <a:extLst>
              <a:ext uri="{FF2B5EF4-FFF2-40B4-BE49-F238E27FC236}">
                <a16:creationId xmlns:a16="http://schemas.microsoft.com/office/drawing/2014/main" id="{3A4DE0D9-F20C-4F38-878C-73F841F3E786}"/>
              </a:ext>
            </a:extLst>
          </p:cNvPr>
          <p:cNvSpPr txBox="1"/>
          <p:nvPr/>
        </p:nvSpPr>
        <p:spPr>
          <a:xfrm>
            <a:off x="2322736" y="5520739"/>
            <a:ext cx="665567"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0" name="직사각형 59">
            <a:extLst>
              <a:ext uri="{FF2B5EF4-FFF2-40B4-BE49-F238E27FC236}">
                <a16:creationId xmlns:a16="http://schemas.microsoft.com/office/drawing/2014/main" id="{45E164C8-3E53-487E-8809-595982F5DBBE}"/>
              </a:ext>
            </a:extLst>
          </p:cNvPr>
          <p:cNvSpPr/>
          <p:nvPr/>
        </p:nvSpPr>
        <p:spPr>
          <a:xfrm>
            <a:off x="2322736" y="5286759"/>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451CF7D-B422-4887-9B5D-A04CE4996F03}"/>
              </a:ext>
            </a:extLst>
          </p:cNvPr>
          <p:cNvSpPr/>
          <p:nvPr/>
        </p:nvSpPr>
        <p:spPr>
          <a:xfrm>
            <a:off x="2636044" y="5286759"/>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3" name="TextBox 62">
            <a:extLst>
              <a:ext uri="{FF2B5EF4-FFF2-40B4-BE49-F238E27FC236}">
                <a16:creationId xmlns:a16="http://schemas.microsoft.com/office/drawing/2014/main" id="{E52299AE-746D-4606-B4F4-9AB4403522B0}"/>
              </a:ext>
            </a:extLst>
          </p:cNvPr>
          <p:cNvSpPr txBox="1"/>
          <p:nvPr/>
        </p:nvSpPr>
        <p:spPr>
          <a:xfrm>
            <a:off x="6567652" y="4542056"/>
            <a:ext cx="494046" cy="369332"/>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err</a:t>
            </a:r>
            <a:endParaRPr kumimoji="1" lang="ko-KR" altLang="en-US" b="1">
              <a:solidFill>
                <a:srgbClr val="000000"/>
              </a:solidFill>
              <a:latin typeface="+mj-ea"/>
              <a:ea typeface="+mj-ea"/>
            </a:endParaRPr>
          </a:p>
        </p:txBody>
      </p:sp>
      <p:sp>
        <p:nvSpPr>
          <p:cNvPr id="3" name="텍스트 개체 틀 2">
            <a:extLst>
              <a:ext uri="{FF2B5EF4-FFF2-40B4-BE49-F238E27FC236}">
                <a16:creationId xmlns:a16="http://schemas.microsoft.com/office/drawing/2014/main" id="{1777B381-9424-4ADA-89C1-119A706873AD}"/>
              </a:ext>
            </a:extLst>
          </p:cNvPr>
          <p:cNvSpPr>
            <a:spLocks noGrp="1"/>
          </p:cNvSpPr>
          <p:nvPr>
            <p:ph type="body" sz="quarter" idx="19"/>
          </p:nvPr>
        </p:nvSpPr>
        <p:spPr/>
        <p:txBody>
          <a:bodyPr/>
          <a:lstStyle/>
          <a:p>
            <a:r>
              <a:rPr lang="ko-KR" altLang="en-US"/>
              <a:t>순환 신경망 클래스 구현</a:t>
            </a:r>
          </a:p>
        </p:txBody>
      </p:sp>
      <p:sp>
        <p:nvSpPr>
          <p:cNvPr id="64" name="텍스트 개체 틀 2">
            <a:extLst>
              <a:ext uri="{FF2B5EF4-FFF2-40B4-BE49-F238E27FC236}">
                <a16:creationId xmlns:a16="http://schemas.microsoft.com/office/drawing/2014/main" id="{4C3A76FD-33FE-4AA6-A351-4275A2BD708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5" name="직선 화살표 연결선 4">
            <a:extLst>
              <a:ext uri="{FF2B5EF4-FFF2-40B4-BE49-F238E27FC236}">
                <a16:creationId xmlns:a16="http://schemas.microsoft.com/office/drawing/2014/main" id="{63ABE44B-6CA5-4C80-AE57-8C1F079FBD04}"/>
              </a:ext>
            </a:extLst>
          </p:cNvPr>
          <p:cNvCxnSpPr>
            <a:stCxn id="54" idx="3"/>
            <a:endCxn id="55" idx="1"/>
          </p:cNvCxnSpPr>
          <p:nvPr/>
        </p:nvCxnSpPr>
        <p:spPr>
          <a:xfrm>
            <a:off x="845890" y="5421884"/>
            <a:ext cx="425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373B8A1-36FA-416F-B7F4-2DD925274966}"/>
              </a:ext>
            </a:extLst>
          </p:cNvPr>
          <p:cNvCxnSpPr>
            <a:cxnSpLocks/>
            <a:stCxn id="56" idx="3"/>
            <a:endCxn id="60" idx="1"/>
          </p:cNvCxnSpPr>
          <p:nvPr/>
        </p:nvCxnSpPr>
        <p:spPr>
          <a:xfrm flipV="1">
            <a:off x="1897621" y="5419915"/>
            <a:ext cx="425115" cy="1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00148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91256" y="1101828"/>
            <a:ext cx="7726645" cy="338554"/>
          </a:xfrm>
          <a:prstGeom prst="rect">
            <a:avLst/>
          </a:prstGeom>
          <a:solidFill>
            <a:srgbClr val="E2E2F6"/>
          </a:solidFill>
        </p:spPr>
        <p:txBody>
          <a:bodyPr wrap="square">
            <a:spAutoFit/>
          </a:bodyPr>
          <a:lstStyle/>
          <a:p>
            <a:r>
              <a:rPr lang="en-US" altLang="ko-KR" sz="1600">
                <a:latin typeface="Consolas" panose="020B0609020204030204" pitchFamily="49" charset="0"/>
              </a:rPr>
              <a:t>err</a:t>
            </a:r>
            <a:r>
              <a:rPr lang="en-US" altLang="ko-KR" sz="1600" err="1">
                <a:latin typeface="Consolas" panose="020B0609020204030204" pitchFamily="49" charset="0"/>
              </a:rPr>
              <a:t>_to_cell</a:t>
            </a:r>
            <a:r>
              <a:rPr lang="en-US" altLang="ko-KR" sz="1600">
                <a:latin typeface="Consolas" panose="020B0609020204030204" pitchFamily="49" charset="0"/>
              </a:rPr>
              <a:t> = np.dot(err, self.w2.T) * (1 - </a:t>
            </a:r>
            <a:r>
              <a:rPr lang="en-US" altLang="ko-KR" sz="1600" err="1">
                <a:latin typeface="Consolas" panose="020B0609020204030204" pitchFamily="49" charset="0"/>
              </a:rPr>
              <a:t>self.h</a:t>
            </a:r>
            <a:r>
              <a:rPr lang="en-US" altLang="ko-KR" sz="1600">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B92093-5773-4436-B708-E77A54528CC2}"/>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74B92093-5773-4436-B708-E77A54528CC2}"/>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94B46E92-D218-419D-BAEC-3F63075F1B35}"/>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116D0E79-4186-45B9-BBF2-E5ABB04679D8}"/>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0C62A8-2969-4C66-85FC-2280AD4D3939}"/>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A0C62A8-2969-4C66-85FC-2280AD4D3939}"/>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8876C7-6101-409A-8845-15A0C9F55EC9}"/>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BF8876C7-6101-409A-8845-15A0C9F55EC9}"/>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4F673760-434A-49E7-9123-A8C34F5AC770}"/>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66EA80EF-3E69-4490-8248-517B37EB7D6C}"/>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DB4DB18C-6BDE-4EEF-AD51-362A20BC5A66}"/>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5FFF50FF-BF53-4E8C-9CD2-D104FDE99316}"/>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77EBCF-0595-42E0-BE5C-63ED3DD9CD0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726AFFD-B7A6-4FDD-8F28-41D2A1D3B906}"/>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2592030-3F04-4CF8-A814-D1599AAC1C69}"/>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4BCD08-19A5-454B-AB70-6B087DBBABA4}"/>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AB4BCD08-19A5-454B-AB70-6B087DBBABA4}"/>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8DD51F9E-B4C4-46EF-8B2F-6A37B94DD8A3}"/>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B20A01-2532-43E9-B952-3DCF733724B1}"/>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7CB20A01-2532-43E9-B952-3DCF733724B1}"/>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0A8A2ABF-850B-4617-A740-3D0442DD9CC0}"/>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D2A842-5CE5-47E3-95D7-1FBBC25DDDF0}"/>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ADD2A842-5CE5-47E3-95D7-1FBBC25DDDF0}"/>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CE6ABB5A-B462-48A6-B924-6EB4AC5B6BD5}"/>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BB72E9-F378-4750-A314-61F5E4793CF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F7BB72E9-F378-4750-A314-61F5E4793CF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DC72EF62-3652-4B7A-8765-B111C13F9043}"/>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8836977-3030-441A-BA69-F7CDB23DD502}"/>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4F0A579-1812-4F55-9A7E-B1DDB4FDB9EA}"/>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ADA832-662A-4604-B424-BD7B392444B6}"/>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71ADA832-662A-4604-B424-BD7B392444B6}"/>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2EE441-AED4-41D2-A63C-E55C17B1BD1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342EE441-AED4-41D2-A63C-E55C17B1BD1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19FB5F39-F32C-463D-9E92-4850F17D3B24}"/>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9AE6C359-FB36-4E67-9920-8BDD68A48673}"/>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54D698E1-9364-481C-BD43-F9202CCA05CC}"/>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F1F14DCD-795F-44BC-B49E-6B2A620DE6B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F1F14DCD-795F-44BC-B49E-6B2A620DE6B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4EFB946B-65ED-4A48-8E49-05BB4B2F37C5}"/>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B5C263-2E59-4709-A6B9-D0E9BA1F9E00}"/>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E2B5C263-2E59-4709-A6B9-D0E9BA1F9E00}"/>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6ECB77C-D385-43AA-A878-267D0C637E2C}"/>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766C7F-FABE-4373-9FAF-5F271D2F7DF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6E766C7F-FABE-4373-9FAF-5F271D2F7DF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F9127F-CBC3-4661-B100-DBD5022A0817}"/>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10F9127F-CBC3-4661-B100-DBD5022A0817}"/>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DAE026C-F645-4298-971F-B965758F6F77}"/>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3DAE026C-F645-4298-971F-B965758F6F77}"/>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D83D1353-644D-4560-BA08-1F545D0500A2}"/>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8FEB15-CC08-4C54-917A-52894CF088F6}"/>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1A1C2F35-14BA-4401-9F51-18C879E76567}"/>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C0B23B-EE74-458E-A273-7223A42E126D}"/>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7DC0B23B-EE74-458E-A273-7223A42E126D}"/>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9C705DC-334A-4C99-A289-D6B60AD9A308}"/>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0D3AD51-5D40-4C57-8437-F424836472EA}"/>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r>
                        <a:rPr lang="en-US" altLang="ko-KR" sz="1708" i="1">
                          <a:solidFill>
                            <a:srgbClr val="000000"/>
                          </a:solidFill>
                          <a:latin typeface="Cambria Math" panose="02040503050406030204" pitchFamily="18" charset="0"/>
                        </a:rPr>
                        <m:t>−</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60D3AD51-5D40-4C57-8437-F424836472EA}"/>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F0BE1980-88FD-47D0-B3F4-B1E0B00B3972}"/>
              </a:ext>
            </a:extLst>
          </p:cNvPr>
          <p:cNvCxnSpPr>
            <a:cxnSpLocks/>
            <a:stCxn id="40" idx="2"/>
            <a:endCxn id="6"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E764A6-C881-411D-B0CB-28C56111977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06E764A6-C881-411D-B0CB-28C56111977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2440613" y="5325826"/>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2440613" y="5325826"/>
                <a:ext cx="4746812" cy="603691"/>
              </a:xfrm>
              <a:prstGeom prst="rect">
                <a:avLst/>
              </a:prstGeom>
              <a:blipFill>
                <a:blip r:embed="rId20"/>
                <a:stretch>
                  <a:fillRect/>
                </a:stretch>
              </a:blipFill>
            </p:spPr>
            <p:txBody>
              <a:bodyPr/>
              <a:lstStyle/>
              <a:p>
                <a:r>
                  <a:rPr lang="ko-KR" altLang="en-US">
                    <a:noFill/>
                  </a:rPr>
                  <a:t> </a:t>
                </a:r>
              </a:p>
            </p:txBody>
          </p:sp>
        </mc:Fallback>
      </mc:AlternateContent>
      <p:cxnSp>
        <p:nvCxnSpPr>
          <p:cNvPr id="51" name="연결선: 구부러짐 50">
            <a:extLst>
              <a:ext uri="{FF2B5EF4-FFF2-40B4-BE49-F238E27FC236}">
                <a16:creationId xmlns:a16="http://schemas.microsoft.com/office/drawing/2014/main" id="{FD54F5D2-F449-407B-B410-C5C81F950EC3}"/>
              </a:ext>
            </a:extLst>
          </p:cNvPr>
          <p:cNvCxnSpPr>
            <a:cxnSpLocks/>
            <a:stCxn id="6" idx="2"/>
            <a:endCxn id="24"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EDA7D6-A86F-4237-8EDF-C233032BD254}"/>
              </a:ext>
            </a:extLst>
          </p:cNvPr>
          <p:cNvSpPr txBox="1"/>
          <p:nvPr/>
        </p:nvSpPr>
        <p:spPr>
          <a:xfrm>
            <a:off x="5006739" y="5784220"/>
            <a:ext cx="51007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a:t>
            </a:r>
            <a:endParaRPr kumimoji="1" lang="ko-KR" altLang="en-US" sz="1898" b="1">
              <a:solidFill>
                <a:srgbClr val="000000"/>
              </a:solidFill>
              <a:latin typeface="+mj-ea"/>
              <a:ea typeface="+mj-ea"/>
            </a:endParaRPr>
          </a:p>
        </p:txBody>
      </p:sp>
      <p:sp>
        <p:nvSpPr>
          <p:cNvPr id="53" name="TextBox 52">
            <a:extLst>
              <a:ext uri="{FF2B5EF4-FFF2-40B4-BE49-F238E27FC236}">
                <a16:creationId xmlns:a16="http://schemas.microsoft.com/office/drawing/2014/main" id="{1FD9A845-1575-40DD-AFEC-CD0311B4F859}"/>
              </a:ext>
            </a:extLst>
          </p:cNvPr>
          <p:cNvSpPr txBox="1"/>
          <p:nvPr/>
        </p:nvSpPr>
        <p:spPr>
          <a:xfrm>
            <a:off x="5343669" y="5015916"/>
            <a:ext cx="13473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err_to_cell</a:t>
            </a:r>
            <a:endParaRPr kumimoji="1" lang="ko-KR" altLang="en-US" sz="1898" b="1">
              <a:solidFill>
                <a:srgbClr val="000000"/>
              </a:solidFill>
              <a:latin typeface="+mj-ea"/>
              <a:ea typeface="+mj-ea"/>
            </a:endParaRPr>
          </a:p>
        </p:txBody>
      </p:sp>
      <p:sp>
        <p:nvSpPr>
          <p:cNvPr id="54" name="TextBox 53">
            <a:extLst>
              <a:ext uri="{FF2B5EF4-FFF2-40B4-BE49-F238E27FC236}">
                <a16:creationId xmlns:a16="http://schemas.microsoft.com/office/drawing/2014/main" id="{5F048DD4-27E5-4AA1-B2B9-1E3103229474}"/>
              </a:ext>
            </a:extLst>
          </p:cNvPr>
          <p:cNvSpPr txBox="1"/>
          <p:nvPr/>
        </p:nvSpPr>
        <p:spPr>
          <a:xfrm>
            <a:off x="5346960" y="2820537"/>
            <a:ext cx="7889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BE190490-E416-4036-B10E-2CEC48FBF3E7}"/>
              </a:ext>
            </a:extLst>
          </p:cNvPr>
          <p:cNvSpPr txBox="1"/>
          <p:nvPr/>
        </p:nvSpPr>
        <p:spPr>
          <a:xfrm>
            <a:off x="4781076" y="6092673"/>
            <a:ext cx="845103"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(32,1)</a:t>
            </a:r>
            <a:endParaRPr kumimoji="1" lang="ko-KR" altLang="en-US" sz="1898" b="1">
              <a:solidFill>
                <a:srgbClr val="000000"/>
              </a:solidFill>
              <a:latin typeface="+mj-ea"/>
              <a:ea typeface="+mj-ea"/>
            </a:endParaRPr>
          </a:p>
        </p:txBody>
      </p:sp>
      <p:sp>
        <p:nvSpPr>
          <p:cNvPr id="56" name="TextBox 55">
            <a:extLst>
              <a:ext uri="{FF2B5EF4-FFF2-40B4-BE49-F238E27FC236}">
                <a16:creationId xmlns:a16="http://schemas.microsoft.com/office/drawing/2014/main" id="{1013EA4E-3DDC-4E4A-A66C-48A4F424066F}"/>
              </a:ext>
            </a:extLst>
          </p:cNvPr>
          <p:cNvSpPr txBox="1"/>
          <p:nvPr/>
        </p:nvSpPr>
        <p:spPr>
          <a:xfrm>
            <a:off x="5477181" y="6091610"/>
            <a:ext cx="2165978"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(1,10) =&gt; (32,10)</a:t>
            </a:r>
            <a:endParaRPr kumimoji="1" lang="ko-KR" altLang="en-US" sz="1898" b="1">
              <a:solidFill>
                <a:srgbClr val="000000"/>
              </a:solidFill>
              <a:latin typeface="+mj-ea"/>
              <a:ea typeface="+mj-ea"/>
            </a:endParaRPr>
          </a:p>
        </p:txBody>
      </p:sp>
      <p:sp>
        <p:nvSpPr>
          <p:cNvPr id="57" name="TextBox 56">
            <a:extLst>
              <a:ext uri="{FF2B5EF4-FFF2-40B4-BE49-F238E27FC236}">
                <a16:creationId xmlns:a16="http://schemas.microsoft.com/office/drawing/2014/main" id="{1A94C3D5-C587-4BEF-A584-446E22E7E1BF}"/>
              </a:ext>
            </a:extLst>
          </p:cNvPr>
          <p:cNvSpPr txBox="1"/>
          <p:nvPr/>
        </p:nvSpPr>
        <p:spPr>
          <a:xfrm>
            <a:off x="242336" y="3476626"/>
            <a:ext cx="106471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D44AB981-8976-4C32-98CB-19FF803DA094}"/>
              </a:ext>
            </a:extLst>
          </p:cNvPr>
          <p:cNvSpPr txBox="1"/>
          <p:nvPr/>
        </p:nvSpPr>
        <p:spPr>
          <a:xfrm>
            <a:off x="242336" y="2340384"/>
            <a:ext cx="103265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(100,10)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DD7223A6-8B73-4C07-8FCC-2AE846954842}"/>
              </a:ext>
            </a:extLst>
          </p:cNvPr>
          <p:cNvSpPr txBox="1"/>
          <p:nvPr/>
        </p:nvSpPr>
        <p:spPr>
          <a:xfrm>
            <a:off x="1851338" y="3638388"/>
            <a:ext cx="9268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4087A680-7179-4029-9C27-DD896A66CB63}"/>
              </a:ext>
            </a:extLst>
          </p:cNvPr>
          <p:cNvSpPr>
            <a:spLocks noGrp="1"/>
          </p:cNvSpPr>
          <p:nvPr>
            <p:ph type="body" sz="quarter" idx="19"/>
          </p:nvPr>
        </p:nvSpPr>
        <p:spPr/>
        <p:txBody>
          <a:bodyPr/>
          <a:lstStyle/>
          <a:p>
            <a:r>
              <a:rPr lang="ko-KR" altLang="en-US"/>
              <a:t>순환 신경망 클래스 구현</a:t>
            </a:r>
          </a:p>
        </p:txBody>
      </p:sp>
      <p:sp>
        <p:nvSpPr>
          <p:cNvPr id="60" name="텍스트 개체 틀 2">
            <a:extLst>
              <a:ext uri="{FF2B5EF4-FFF2-40B4-BE49-F238E27FC236}">
                <a16:creationId xmlns:a16="http://schemas.microsoft.com/office/drawing/2014/main" id="{59D5E43C-7C28-4A82-9B82-2D936BAD72A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71887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사각형: 둥근 모서리 2">
            <a:extLst>
              <a:ext uri="{FF2B5EF4-FFF2-40B4-BE49-F238E27FC236}">
                <a16:creationId xmlns:a16="http://schemas.microsoft.com/office/drawing/2014/main" id="{5B56F2B6-8230-463A-B6A1-BAD8C1276DC1}"/>
              </a:ext>
            </a:extLst>
          </p:cNvPr>
          <p:cNvSpPr/>
          <p:nvPr/>
        </p:nvSpPr>
        <p:spPr>
          <a:xfrm>
            <a:off x="1935044" y="1769728"/>
            <a:ext cx="1763306"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Training Set</a:t>
            </a:r>
            <a:endParaRPr lang="ko-KR" altLang="en-US" sz="1708">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43001" y="3185002"/>
            <a:ext cx="3747394"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Learning Algorithm</a:t>
            </a:r>
            <a:endParaRPr lang="ko-KR" altLang="en-US" sz="189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816698" y="2404518"/>
            <a:ext cx="1" cy="780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030878" y="4421044"/>
            <a:ext cx="1571639"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hypothesis</a:t>
            </a:r>
            <a:endParaRPr lang="ko-KR" altLang="en-US" sz="1708">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816698" y="3819792"/>
            <a:ext cx="1" cy="6012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382433" y="4738436"/>
            <a:ext cx="64844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482787" y="4344227"/>
            <a:ext cx="870751" cy="793166"/>
          </a:xfrm>
          <a:prstGeom prst="rect">
            <a:avLst/>
          </a:prstGeom>
          <a:noFill/>
        </p:spPr>
        <p:txBody>
          <a:bodyPr wrap="none" rtlCol="0">
            <a:spAutoFit/>
          </a:bodyPr>
          <a:lstStyle/>
          <a:p>
            <a:pPr algn="l"/>
            <a:r>
              <a:rPr lang="ko-KR" altLang="en-US" sz="2277" b="1">
                <a:latin typeface="+mj-ea"/>
                <a:ea typeface="+mj-ea"/>
              </a:rPr>
              <a:t>집의 </a:t>
            </a:r>
            <a:endParaRPr lang="en-US" altLang="ko-KR" sz="2277" b="1">
              <a:latin typeface="+mj-ea"/>
              <a:ea typeface="+mj-ea"/>
            </a:endParaRPr>
          </a:p>
          <a:p>
            <a:pPr algn="l"/>
            <a:r>
              <a:rPr lang="ko-KR" altLang="en-US" sz="2277" b="1">
                <a:latin typeface="+mj-ea"/>
                <a:ea typeface="+mj-ea"/>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280495" y="4344227"/>
            <a:ext cx="768159" cy="793166"/>
          </a:xfrm>
          <a:prstGeom prst="rect">
            <a:avLst/>
          </a:prstGeom>
          <a:noFill/>
        </p:spPr>
        <p:txBody>
          <a:bodyPr wrap="none" rtlCol="0">
            <a:spAutoFit/>
          </a:bodyPr>
          <a:lstStyle/>
          <a:p>
            <a:pPr algn="l"/>
            <a:r>
              <a:rPr lang="ko-KR" altLang="en-US" sz="2277" b="1">
                <a:latin typeface="+mj-ea"/>
                <a:ea typeface="+mj-ea"/>
              </a:rPr>
              <a:t>예상</a:t>
            </a:r>
            <a:endParaRPr lang="en-US" altLang="ko-KR" sz="2277" b="1">
              <a:latin typeface="+mj-ea"/>
              <a:ea typeface="+mj-ea"/>
            </a:endParaRPr>
          </a:p>
          <a:p>
            <a:pPr algn="l"/>
            <a:r>
              <a:rPr lang="ko-KR" altLang="en-US" sz="2277" b="1">
                <a:latin typeface="+mj-ea"/>
                <a:ea typeface="+mj-ea"/>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602517" y="4738437"/>
            <a:ext cx="64844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526611" y="1242779"/>
            <a:ext cx="0" cy="454227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598376" y="1545934"/>
            <a:ext cx="2108269" cy="442750"/>
          </a:xfrm>
          <a:prstGeom prst="rect">
            <a:avLst/>
          </a:prstGeom>
          <a:noFill/>
        </p:spPr>
        <p:txBody>
          <a:bodyPr wrap="none" rtlCol="0">
            <a:spAutoFit/>
          </a:bodyPr>
          <a:lstStyle/>
          <a:p>
            <a:pPr algn="ctr"/>
            <a:r>
              <a:rPr lang="en-US" altLang="ko-KR" sz="2277">
                <a:latin typeface="Consolas" panose="020B0609020204030204" pitchFamily="49" charset="0"/>
              </a:rPr>
              <a:t>hypothesis ?</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105128" y="2512372"/>
                <a:ext cx="2543452" cy="5595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036" i="1">
                              <a:solidFill>
                                <a:srgbClr val="000000"/>
                              </a:solidFill>
                              <a:latin typeface="Cambria Math" panose="02040503050406030204" pitchFamily="18" charset="0"/>
                            </a:rPr>
                          </m:ctrlPr>
                        </m:accPr>
                        <m:e>
                          <m:r>
                            <m:rPr>
                              <m:sty m:val="p"/>
                            </m:rPr>
                            <a:rPr lang="en-US" altLang="ko-KR" sz="3036" i="1">
                              <a:solidFill>
                                <a:srgbClr val="000000"/>
                              </a:solidFill>
                              <a:latin typeface="Cambria Math" panose="02040503050406030204" pitchFamily="18" charset="0"/>
                            </a:rPr>
                            <m:t>y</m:t>
                          </m:r>
                        </m:e>
                      </m:acc>
                      <m:r>
                        <a:rPr lang="en-US" altLang="ko-KR" sz="3036" i="1">
                          <a:latin typeface="Cambria Math" panose="02040503050406030204" pitchFamily="18" charset="0"/>
                        </a:rPr>
                        <m:t>= </m:t>
                      </m:r>
                      <m:r>
                        <a:rPr lang="en-US" altLang="ko-KR" sz="3036" i="1" err="1">
                          <a:latin typeface="Cambria Math" panose="02040503050406030204" pitchFamily="18" charset="0"/>
                        </a:rPr>
                        <m:t>𝑤𝑥</m:t>
                      </m:r>
                      <m:r>
                        <a:rPr lang="en-US" altLang="ko-KR" sz="3036" i="1">
                          <a:latin typeface="Cambria Math" panose="02040503050406030204" pitchFamily="18" charset="0"/>
                        </a:rPr>
                        <m:t> + </m:t>
                      </m:r>
                      <m:r>
                        <a:rPr lang="en-US" altLang="ko-KR" sz="3036" i="1">
                          <a:latin typeface="Cambria Math" panose="02040503050406030204" pitchFamily="18" charset="0"/>
                        </a:rPr>
                        <m:t>𝑏</m:t>
                      </m:r>
                    </m:oMath>
                  </m:oMathPara>
                </a14:m>
                <a:endParaRPr lang="ko-KR" altLang="en-US" sz="3036">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105128" y="2512372"/>
                <a:ext cx="2543452" cy="559512"/>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6507592" y="3265013"/>
            <a:ext cx="0" cy="1981957"/>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324208" y="5132643"/>
            <a:ext cx="3489332"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108434" y="4036985"/>
            <a:ext cx="344967" cy="442750"/>
          </a:xfrm>
          <a:prstGeom prst="rect">
            <a:avLst/>
          </a:prstGeom>
          <a:noFill/>
        </p:spPr>
        <p:txBody>
          <a:bodyPr wrap="none" rtlCol="0">
            <a:spAutoFit/>
          </a:bodyPr>
          <a:lstStyle/>
          <a:p>
            <a:pPr algn="ctr"/>
            <a:r>
              <a:rPr lang="en-US" altLang="ko-KR" sz="2277">
                <a:latin typeface="Consolas" panose="020B0609020204030204" pitchFamily="49" charset="0"/>
              </a:rPr>
              <a:t>y</a:t>
            </a:r>
            <a:endParaRPr lang="ko-KR" altLang="en-US" sz="2277">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7648236" y="5055833"/>
            <a:ext cx="344967" cy="442750"/>
          </a:xfrm>
          <a:prstGeom prst="rect">
            <a:avLst/>
          </a:prstGeom>
          <a:noFill/>
        </p:spPr>
        <p:txBody>
          <a:bodyPr wrap="none" rtlCol="0">
            <a:spAutoFit/>
          </a:bodyPr>
          <a:lstStyle/>
          <a:p>
            <a:pPr algn="ctr"/>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081928" y="41808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7597427" y="38187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7452892" y="449823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108692" y="43517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044360" y="34104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8547441" y="385936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8714834" y="334220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6862052" y="2816271"/>
            <a:ext cx="2710990" cy="22868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135987" y="3023737"/>
            <a:ext cx="195023" cy="200634"/>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FB6888C-197F-4A9B-8892-96443D9FEFA5}"/>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31" name="텍스트 개체 틀 2">
            <a:extLst>
              <a:ext uri="{FF2B5EF4-FFF2-40B4-BE49-F238E27FC236}">
                <a16:creationId xmlns:a16="http://schemas.microsoft.com/office/drawing/2014/main" id="{9CE44311-67C1-45F9-811B-9E28B23902CC}"/>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4072626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1147463"/>
            <a:ext cx="7726645" cy="1143646"/>
          </a:xfrm>
          <a:prstGeom prst="rect">
            <a:avLst/>
          </a:prstGeom>
          <a:solidFill>
            <a:srgbClr val="E2E2F6"/>
          </a:solidFill>
        </p:spPr>
        <p:txBody>
          <a:bodyPr wrap="square">
            <a:spAutoFit/>
          </a:bodyPr>
          <a:lstStyle/>
          <a:p>
            <a:r>
              <a:rPr lang="en-US" altLang="ko-KR" sz="1708">
                <a:latin typeface="Consolas" panose="020B0609020204030204" pitchFamily="49" charset="0"/>
              </a:rPr>
              <a:t>a = np.array([1,2,3,4])</a:t>
            </a:r>
          </a:p>
          <a:p>
            <a:endParaRPr lang="en-US" altLang="ko-KR" sz="1708">
              <a:latin typeface="Consolas" panose="020B0609020204030204" pitchFamily="49" charset="0"/>
            </a:endParaRPr>
          </a:p>
          <a:p>
            <a:r>
              <a:rPr lang="en-US" altLang="ko-KR" sz="1708">
                <a:latin typeface="Consolas" panose="020B0609020204030204" pitchFamily="49" charset="0"/>
              </a:rPr>
              <a:t>for x in a[::-1][:2]:</a:t>
            </a:r>
          </a:p>
          <a:p>
            <a:r>
              <a:rPr lang="en-US" altLang="ko-KR" sz="1708">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44167"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343344"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742522"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141700"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343344"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742522"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141700"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44166"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07750" y="4334183"/>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603792" y="2432652"/>
            <a:ext cx="2582758" cy="400110"/>
          </a:xfrm>
          <a:prstGeom prst="rect">
            <a:avLst/>
          </a:prstGeom>
          <a:noFill/>
        </p:spPr>
        <p:txBody>
          <a:bodyPr wrap="none" rtlCol="0">
            <a:spAutoFit/>
          </a:bodyPr>
          <a:lstStyle/>
          <a:p>
            <a:pPr algn="l"/>
            <a:r>
              <a:rPr lang="en-US" altLang="ko-KR" sz="2000">
                <a:latin typeface="Consolas" panose="020B0609020204030204" pitchFamily="49" charset="0"/>
              </a:rPr>
              <a:t>a[start:end:step]</a:t>
            </a:r>
            <a:endParaRPr lang="ko-KR" altLang="en-US" sz="2000">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603792" y="2863827"/>
            <a:ext cx="1172116" cy="400110"/>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3131662"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3530840"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3930018"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FCE413D-0638-4522-8733-A20B7250D300}"/>
              </a:ext>
            </a:extLst>
          </p:cNvPr>
          <p:cNvSpPr/>
          <p:nvPr/>
        </p:nvSpPr>
        <p:spPr>
          <a:xfrm>
            <a:off x="4329195"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3530840"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3930018"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D5484B-116F-4B92-BCB4-C78905DB6BCE}"/>
              </a:ext>
            </a:extLst>
          </p:cNvPr>
          <p:cNvSpPr/>
          <p:nvPr/>
        </p:nvSpPr>
        <p:spPr>
          <a:xfrm>
            <a:off x="432919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3131661"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2705871" y="444217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603792" y="3337421"/>
            <a:ext cx="1736373" cy="400110"/>
          </a:xfrm>
          <a:prstGeom prst="rect">
            <a:avLst/>
          </a:prstGeom>
          <a:noFill/>
        </p:spPr>
        <p:txBody>
          <a:bodyPr wrap="none" rtlCol="0">
            <a:spAutoFit/>
          </a:bodyPr>
          <a:lstStyle/>
          <a:p>
            <a:pPr algn="l"/>
            <a:r>
              <a:rPr lang="en-US" altLang="ko-KR" sz="2000">
                <a:latin typeface="Consolas" panose="020B0609020204030204" pitchFamily="49" charset="0"/>
              </a:rPr>
              <a:t>a[::-1][:2]</a:t>
            </a:r>
            <a:endParaRPr lang="ko-KR" altLang="en-US" sz="2000">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4904011" y="443442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5409636"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5808813"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5808813"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540963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31059" y="2423580"/>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6" name="텍스트 개체 틀 5">
            <a:extLst>
              <a:ext uri="{FF2B5EF4-FFF2-40B4-BE49-F238E27FC236}">
                <a16:creationId xmlns:a16="http://schemas.microsoft.com/office/drawing/2014/main" id="{2FF6A208-03BE-46A8-9370-23B5E5EB21E1}"/>
              </a:ext>
            </a:extLst>
          </p:cNvPr>
          <p:cNvSpPr>
            <a:spLocks noGrp="1"/>
          </p:cNvSpPr>
          <p:nvPr>
            <p:ph type="body" sz="quarter" idx="19"/>
          </p:nvPr>
        </p:nvSpPr>
        <p:spPr/>
        <p:txBody>
          <a:bodyPr/>
          <a:lstStyle/>
          <a:p>
            <a:r>
              <a:rPr lang="ko-KR" altLang="en-US"/>
              <a:t>순환 신경망 클래스 구현</a:t>
            </a:r>
          </a:p>
        </p:txBody>
      </p:sp>
      <p:sp>
        <p:nvSpPr>
          <p:cNvPr id="34" name="텍스트 개체 틀 2">
            <a:extLst>
              <a:ext uri="{FF2B5EF4-FFF2-40B4-BE49-F238E27FC236}">
                <a16:creationId xmlns:a16="http://schemas.microsoft.com/office/drawing/2014/main" id="{4821CA05-1FFD-4F9F-BA55-0E97653877F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3254171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958103"/>
            <a:ext cx="7726645" cy="1077218"/>
          </a:xfrm>
          <a:prstGeom prst="rect">
            <a:avLst/>
          </a:prstGeom>
          <a:solidFill>
            <a:srgbClr val="E2E2F6"/>
          </a:solidFill>
        </p:spPr>
        <p:txBody>
          <a:bodyPr wrap="square">
            <a:spAutoFit/>
          </a:bodyPr>
          <a:lstStyle/>
          <a:p>
            <a:r>
              <a:rPr lang="en-US" altLang="ko-KR" sz="1600">
                <a:latin typeface="Consolas" panose="020B0609020204030204" pitchFamily="49" charset="0"/>
              </a:rPr>
              <a:t>a = np.array([1,2,3,4])</a:t>
            </a:r>
          </a:p>
          <a:p>
            <a:endParaRPr lang="en-US" altLang="ko-KR" sz="1600">
              <a:latin typeface="Consolas" panose="020B0609020204030204" pitchFamily="49" charset="0"/>
            </a:endParaRPr>
          </a:p>
          <a:p>
            <a:r>
              <a:rPr lang="en-US" altLang="ko-KR" sz="1600">
                <a:latin typeface="Consolas" panose="020B0609020204030204" pitchFamily="49" charset="0"/>
              </a:rPr>
              <a:t>for x in a[:-1][::-1][:2]:</a:t>
            </a:r>
          </a:p>
          <a:p>
            <a:r>
              <a:rPr lang="en-US" altLang="ko-KR" sz="1600">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1143756"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54293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9421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3412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542933"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942111"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341289"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1143755"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807339" y="457650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816041" y="2212631"/>
            <a:ext cx="2337499" cy="369332"/>
          </a:xfrm>
          <a:prstGeom prst="rect">
            <a:avLst/>
          </a:prstGeom>
          <a:noFill/>
        </p:spPr>
        <p:txBody>
          <a:bodyPr wrap="none" rtlCol="0">
            <a:spAutoFit/>
          </a:bodyPr>
          <a:lstStyle/>
          <a:p>
            <a:pPr algn="l"/>
            <a:r>
              <a:rPr lang="en-US" altLang="ko-KR">
                <a:latin typeface="Consolas" panose="020B0609020204030204" pitchFamily="49" charset="0"/>
              </a:rPr>
              <a:t>a[start:end:step]</a:t>
            </a:r>
            <a:endParaRPr lang="ko-KR" altLang="en-US">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807781" y="3118317"/>
            <a:ext cx="1071127"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5006390"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54055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5804745"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5405567"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5804745"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5006389"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4580598" y="465499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807781" y="3591912"/>
            <a:ext cx="1577676" cy="369332"/>
          </a:xfrm>
          <a:prstGeom prst="rect">
            <a:avLst/>
          </a:prstGeom>
          <a:noFill/>
        </p:spPr>
        <p:txBody>
          <a:bodyPr wrap="none" rtlCol="0">
            <a:spAutoFit/>
          </a:bodyPr>
          <a:lstStyle/>
          <a:p>
            <a:pPr algn="l"/>
            <a:r>
              <a:rPr lang="en-US" altLang="ko-KR">
                <a:latin typeface="Consolas" panose="020B0609020204030204" pitchFamily="49" charset="0"/>
              </a:rPr>
              <a:t>a[::-1][:2]</a:t>
            </a:r>
            <a:endParaRPr lang="ko-KR" altLang="en-US">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6778739" y="464724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728436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768354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7683541"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7284362"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21776" y="2315735"/>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32" name="TextBox 31">
            <a:extLst>
              <a:ext uri="{FF2B5EF4-FFF2-40B4-BE49-F238E27FC236}">
                <a16:creationId xmlns:a16="http://schemas.microsoft.com/office/drawing/2014/main" id="{0C2B69AB-B1BC-4C6E-AD2F-13BB497C74BF}"/>
              </a:ext>
            </a:extLst>
          </p:cNvPr>
          <p:cNvSpPr txBox="1"/>
          <p:nvPr/>
        </p:nvSpPr>
        <p:spPr>
          <a:xfrm>
            <a:off x="816040" y="2669681"/>
            <a:ext cx="944489"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41" name="화살표: 오른쪽 40">
            <a:extLst>
              <a:ext uri="{FF2B5EF4-FFF2-40B4-BE49-F238E27FC236}">
                <a16:creationId xmlns:a16="http://schemas.microsoft.com/office/drawing/2014/main" id="{4A8C750A-9BE3-4594-B71B-707FEB93F18A}"/>
              </a:ext>
            </a:extLst>
          </p:cNvPr>
          <p:cNvSpPr/>
          <p:nvPr/>
        </p:nvSpPr>
        <p:spPr>
          <a:xfrm>
            <a:off x="2862176" y="4724147"/>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17DA8F9-BD12-4B12-84CC-32C042C078FC}"/>
              </a:ext>
            </a:extLst>
          </p:cNvPr>
          <p:cNvSpPr/>
          <p:nvPr/>
        </p:nvSpPr>
        <p:spPr>
          <a:xfrm>
            <a:off x="32939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626781C-0C2B-4C97-AA9D-EB907E035080}"/>
              </a:ext>
            </a:extLst>
          </p:cNvPr>
          <p:cNvSpPr/>
          <p:nvPr/>
        </p:nvSpPr>
        <p:spPr>
          <a:xfrm>
            <a:off x="36930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9C0689D-0DFD-487B-8EE5-0E80329A90AC}"/>
              </a:ext>
            </a:extLst>
          </p:cNvPr>
          <p:cNvSpPr/>
          <p:nvPr/>
        </p:nvSpPr>
        <p:spPr>
          <a:xfrm>
            <a:off x="40922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3BDCA98-A395-4015-856F-8939AE726729}"/>
              </a:ext>
            </a:extLst>
          </p:cNvPr>
          <p:cNvSpPr/>
          <p:nvPr/>
        </p:nvSpPr>
        <p:spPr>
          <a:xfrm>
            <a:off x="3693089"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766DF5D-A3E6-4F9A-8163-2C2A70088E7D}"/>
              </a:ext>
            </a:extLst>
          </p:cNvPr>
          <p:cNvSpPr/>
          <p:nvPr/>
        </p:nvSpPr>
        <p:spPr>
          <a:xfrm>
            <a:off x="4092267"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957281E-3A38-477E-ACC9-62EA9458C0A5}"/>
              </a:ext>
            </a:extLst>
          </p:cNvPr>
          <p:cNvSpPr/>
          <p:nvPr/>
        </p:nvSpPr>
        <p:spPr>
          <a:xfrm>
            <a:off x="3293910"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6BE85B79-396E-4B6C-9AE9-9B2DA77240CA}"/>
              </a:ext>
            </a:extLst>
          </p:cNvPr>
          <p:cNvSpPr>
            <a:spLocks noGrp="1"/>
          </p:cNvSpPr>
          <p:nvPr>
            <p:ph type="body" sz="quarter" idx="19"/>
          </p:nvPr>
        </p:nvSpPr>
        <p:spPr/>
        <p:txBody>
          <a:bodyPr/>
          <a:lstStyle/>
          <a:p>
            <a:r>
              <a:rPr lang="ko-KR" altLang="en-US"/>
              <a:t>순환 신경망 클래스 구현</a:t>
            </a:r>
          </a:p>
        </p:txBody>
      </p:sp>
      <p:sp>
        <p:nvSpPr>
          <p:cNvPr id="40" name="텍스트 개체 틀 2">
            <a:extLst>
              <a:ext uri="{FF2B5EF4-FFF2-40B4-BE49-F238E27FC236}">
                <a16:creationId xmlns:a16="http://schemas.microsoft.com/office/drawing/2014/main" id="{158BDB80-D2D6-4FDA-9904-3474F4E7A1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1578109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864566" y="929127"/>
            <a:ext cx="7726645" cy="1318438"/>
          </a:xfrm>
          <a:prstGeom prst="rect">
            <a:avLst/>
          </a:prstGeom>
          <a:solidFill>
            <a:srgbClr val="E2E2F6"/>
          </a:solidFill>
        </p:spPr>
        <p:txBody>
          <a:bodyPr wrap="square">
            <a:spAutoFit/>
          </a:bodyPr>
          <a:lstStyle/>
          <a:p>
            <a:r>
              <a:rPr lang="en-US" altLang="ko-KR" sz="1328">
                <a:latin typeface="Consolas" panose="020B0609020204030204" pitchFamily="49" charset="0"/>
              </a:rPr>
              <a:t>for x, h in zip(seq[::-1][:10], </a:t>
            </a:r>
            <a:r>
              <a:rPr lang="en-US" altLang="ko-KR" sz="1328" err="1">
                <a:latin typeface="Consolas" panose="020B0609020204030204" pitchFamily="49" charset="0"/>
              </a:rPr>
              <a:t>self.h</a:t>
            </a:r>
            <a:r>
              <a:rPr lang="en-US" altLang="ko-KR" sz="1328">
                <a:latin typeface="Consolas" panose="020B0609020204030204" pitchFamily="49" charset="0"/>
              </a:rPr>
              <a:t>[:-1][::-1][:10]):</a:t>
            </a:r>
          </a:p>
          <a:p>
            <a:r>
              <a:rPr lang="en-US" altLang="ko-KR" sz="1328">
                <a:latin typeface="Consolas" panose="020B0609020204030204" pitchFamily="49" charset="0"/>
              </a:rPr>
              <a:t>    w1h_grad += np.dot(</a:t>
            </a:r>
            <a:r>
              <a:rPr lang="en-US" altLang="ko-KR" sz="1328" err="1">
                <a:latin typeface="Consolas" panose="020B0609020204030204" pitchFamily="49" charset="0"/>
              </a:rPr>
              <a:t>h.T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w1x_grad += np.dot(</a:t>
            </a:r>
            <a:r>
              <a:rPr lang="en-US" altLang="ko-KR" sz="1328" err="1">
                <a:latin typeface="Consolas" panose="020B0609020204030204" pitchFamily="49" charset="0"/>
              </a:rPr>
              <a:t>x.T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b1_grad += </a:t>
            </a:r>
            <a:r>
              <a:rPr lang="en-US" altLang="ko-KR" sz="1328" err="1">
                <a:latin typeface="Consolas" panose="020B0609020204030204" pitchFamily="49" charset="0"/>
              </a:rPr>
              <a:t>np.sum</a:t>
            </a:r>
            <a:r>
              <a:rPr lang="en-US" altLang="ko-KR" sz="1328">
                <a:latin typeface="Consolas" panose="020B0609020204030204" pitchFamily="49" charset="0"/>
              </a:rPr>
              <a:t>(</a:t>
            </a:r>
            <a:r>
              <a:rPr lang="en-US" altLang="ko-KR" sz="1328" err="1">
                <a:latin typeface="Consolas" panose="020B0609020204030204" pitchFamily="49" charset="0"/>
              </a:rPr>
              <a:t>err_to_cell</a:t>
            </a:r>
            <a:r>
              <a:rPr lang="en-US" altLang="ko-KR" sz="1328">
                <a:latin typeface="Consolas" panose="020B0609020204030204" pitchFamily="49" charset="0"/>
              </a:rPr>
              <a:t>, axis=0)</a:t>
            </a:r>
          </a:p>
          <a:p>
            <a:r>
              <a:rPr lang="en-US" altLang="ko-KR" sz="1328">
                <a:latin typeface="Consolas" panose="020B0609020204030204" pitchFamily="49" charset="0"/>
              </a:rPr>
              <a:t>    # </a:t>
            </a:r>
            <a:r>
              <a:rPr lang="ko-KR" altLang="en-US" sz="1328">
                <a:latin typeface="Consolas" panose="020B0609020204030204" pitchFamily="49" charset="0"/>
              </a:rPr>
              <a:t>이전 타임 스텝의 셀 직전까지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 = np.dot(</a:t>
            </a:r>
            <a:r>
              <a:rPr lang="en-US" altLang="ko-KR" sz="1328" err="1">
                <a:latin typeface="Consolas" panose="020B0609020204030204" pitchFamily="49" charset="0"/>
              </a:rPr>
              <a:t>err_to_cell</a:t>
            </a:r>
            <a:r>
              <a:rPr lang="en-US" altLang="ko-KR" sz="1328">
                <a:latin typeface="Consolas" panose="020B0609020204030204" pitchFamily="49" charset="0"/>
              </a:rPr>
              <a:t>, self.w1h) * (1 - h ** 2)</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959931" y="5553550"/>
                <a:ext cx="3260187" cy="24968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r>
                        <a:rPr lang="en-US" altLang="ko-KR" sz="1600">
                          <a:solidFill>
                            <a:srgbClr val="000000"/>
                          </a:solidFill>
                          <a:latin typeface="Cambria Math" panose="02040503050406030204" pitchFamily="18" charset="0"/>
                        </a:rPr>
                        <m:t>)</m:t>
                      </m:r>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959931" y="5553550"/>
                <a:ext cx="3260187" cy="249684"/>
              </a:xfrm>
              <a:prstGeom prst="rect">
                <a:avLst/>
              </a:prstGeom>
              <a:blipFill>
                <a:blip r:embed="rId3"/>
                <a:stretch>
                  <a:fillRect r="-748" b="-341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13D8C6-6A29-465B-A05D-2BD77E834638}"/>
                  </a:ext>
                </a:extLst>
              </p:cNvPr>
              <p:cNvSpPr txBox="1"/>
              <p:nvPr/>
            </p:nvSpPr>
            <p:spPr>
              <a:xfrm>
                <a:off x="1447685" y="2341924"/>
                <a:ext cx="7650912" cy="3944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R" sz="1708" i="1" smtClean="0">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m:t>
                          </m:r>
                        </m:sub>
                      </m:sSub>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2" name="TextBox 51">
                <a:extLst>
                  <a:ext uri="{FF2B5EF4-FFF2-40B4-BE49-F238E27FC236}">
                    <a16:creationId xmlns:a16="http://schemas.microsoft.com/office/drawing/2014/main" id="{EE13D8C6-6A29-465B-A05D-2BD77E834638}"/>
                  </a:ext>
                </a:extLst>
              </p:cNvPr>
              <p:cNvSpPr txBox="1">
                <a:spLocks noRot="1" noChangeAspect="1" noMove="1" noResize="1" noEditPoints="1" noAdjustHandles="1" noChangeArrowheads="1" noChangeShapeType="1" noTextEdit="1"/>
              </p:cNvSpPr>
              <p:nvPr/>
            </p:nvSpPr>
            <p:spPr>
              <a:xfrm>
                <a:off x="1447685" y="2341924"/>
                <a:ext cx="7650912" cy="394467"/>
              </a:xfrm>
              <a:prstGeom prst="rect">
                <a:avLst/>
              </a:prstGeom>
              <a:blipFill>
                <a:blip r:embed="rId4"/>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48DBD4-68CD-4EEC-B5B9-1365AFB1843B}"/>
                  </a:ext>
                </a:extLst>
              </p:cNvPr>
              <p:cNvSpPr txBox="1"/>
              <p:nvPr/>
            </p:nvSpPr>
            <p:spPr>
              <a:xfrm>
                <a:off x="1293337" y="3356127"/>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𝑋</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𝑋</m:t>
                          </m:r>
                        </m:e>
                        <m:sub>
                          <m:r>
                            <a:rPr lang="en-US" altLang="ko-KR" sz="1708" i="1">
                              <a:solidFill>
                                <a:schemeClr val="tx1"/>
                              </a:solidFill>
                              <a:latin typeface="Cambria Math" panose="02040503050406030204" pitchFamily="18" charset="0"/>
                            </a:rPr>
                            <m:t>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ea typeface="Cambria Math" panose="02040503050406030204" pitchFamily="18" charset="0"/>
                            </a:rPr>
                          </m:ctrlPr>
                        </m:sSubPr>
                        <m:e>
                          <m:r>
                            <a:rPr lang="en-US" altLang="ko-KR" sz="1708" i="1">
                              <a:solidFill>
                                <a:schemeClr val="tx1"/>
                              </a:solidFill>
                              <a:latin typeface="Cambria Math" panose="02040503050406030204" pitchFamily="18" charset="0"/>
                              <a:ea typeface="Cambria Math" panose="02040503050406030204" pitchFamily="18" charset="0"/>
                            </a:rPr>
                            <m:t>𝑋</m:t>
                          </m:r>
                        </m:e>
                        <m:sub>
                          <m:r>
                            <a:rPr lang="en-US" altLang="ko-KR" sz="1708" i="1">
                              <a:solidFill>
                                <a:schemeClr val="tx1"/>
                              </a:solidFill>
                              <a:latin typeface="Cambria Math" panose="02040503050406030204" pitchFamily="18" charset="0"/>
                              <a:ea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3" name="TextBox 52">
                <a:extLst>
                  <a:ext uri="{FF2B5EF4-FFF2-40B4-BE49-F238E27FC236}">
                    <a16:creationId xmlns:a16="http://schemas.microsoft.com/office/drawing/2014/main" id="{8648DBD4-68CD-4EEC-B5B9-1365AFB1843B}"/>
                  </a:ext>
                </a:extLst>
              </p:cNvPr>
              <p:cNvSpPr txBox="1">
                <a:spLocks noRot="1" noChangeAspect="1" noMove="1" noResize="1" noEditPoints="1" noAdjustHandles="1" noChangeArrowheads="1" noChangeShapeType="1" noTextEdit="1"/>
              </p:cNvSpPr>
              <p:nvPr/>
            </p:nvSpPr>
            <p:spPr>
              <a:xfrm>
                <a:off x="1293337" y="3356127"/>
                <a:ext cx="6610388" cy="394467"/>
              </a:xfrm>
              <a:prstGeom prst="rect">
                <a:avLst/>
              </a:prstGeom>
              <a:blipFill>
                <a:blip r:embed="rId5"/>
                <a:stretch>
                  <a:fillRect b="-312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50A21ACA-CA7A-42BC-B54C-486F9B68C027}"/>
              </a:ext>
            </a:extLst>
          </p:cNvPr>
          <p:cNvSpPr txBox="1"/>
          <p:nvPr/>
        </p:nvSpPr>
        <p:spPr>
          <a:xfrm>
            <a:off x="1841323" y="2692408"/>
            <a:ext cx="2989921" cy="338554"/>
          </a:xfrm>
          <a:prstGeom prst="rect">
            <a:avLst/>
          </a:prstGeom>
          <a:noFill/>
        </p:spPr>
        <p:txBody>
          <a:bodyPr wrap="none" rtlCol="0">
            <a:spAutoFit/>
          </a:bodyPr>
          <a:lstStyle/>
          <a:p>
            <a:pPr algn="l"/>
            <a:r>
              <a:rPr lang="en-US" altLang="ko-KR" sz="1600">
                <a:latin typeface="Consolas" panose="020B0609020204030204" pitchFamily="49" charset="0"/>
              </a:rPr>
              <a:t>(10,32)(32,10) =&gt; (10,10)</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5D631362-15A1-4B49-9114-AA7AA92ABD8C}"/>
              </a:ext>
            </a:extLst>
          </p:cNvPr>
          <p:cNvSpPr txBox="1"/>
          <p:nvPr/>
        </p:nvSpPr>
        <p:spPr>
          <a:xfrm>
            <a:off x="1841323" y="3783794"/>
            <a:ext cx="3214341" cy="338554"/>
          </a:xfrm>
          <a:prstGeom prst="rect">
            <a:avLst/>
          </a:prstGeom>
          <a:noFill/>
        </p:spPr>
        <p:txBody>
          <a:bodyPr wrap="none" rtlCol="0">
            <a:spAutoFit/>
          </a:bodyPr>
          <a:lstStyle/>
          <a:p>
            <a:pPr algn="l"/>
            <a:r>
              <a:rPr lang="en-US" altLang="ko-KR" sz="1600">
                <a:latin typeface="Consolas" panose="020B0609020204030204" pitchFamily="49" charset="0"/>
              </a:rPr>
              <a:t>(100,32)(32,10) =&gt; (100,10)</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FF9298E-647B-4C74-AF30-445264DE9D4B}"/>
                  </a:ext>
                </a:extLst>
              </p:cNvPr>
              <p:cNvSpPr txBox="1"/>
              <p:nvPr/>
            </p:nvSpPr>
            <p:spPr>
              <a:xfrm>
                <a:off x="952705" y="4547709"/>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5" name="TextBox 54">
                <a:extLst>
                  <a:ext uri="{FF2B5EF4-FFF2-40B4-BE49-F238E27FC236}">
                    <a16:creationId xmlns:a16="http://schemas.microsoft.com/office/drawing/2014/main" id="{0FF9298E-647B-4C74-AF30-445264DE9D4B}"/>
                  </a:ext>
                </a:extLst>
              </p:cNvPr>
              <p:cNvSpPr txBox="1">
                <a:spLocks noRot="1" noChangeAspect="1" noMove="1" noResize="1" noEditPoints="1" noAdjustHandles="1" noChangeArrowheads="1" noChangeShapeType="1" noTextEdit="1"/>
              </p:cNvSpPr>
              <p:nvPr/>
            </p:nvSpPr>
            <p:spPr>
              <a:xfrm>
                <a:off x="952705" y="4547709"/>
                <a:ext cx="6610388" cy="394467"/>
              </a:xfrm>
              <a:prstGeom prst="rect">
                <a:avLst/>
              </a:prstGeom>
              <a:blipFill>
                <a:blip r:embed="rId6"/>
                <a:stretch>
                  <a:fillRect b="-153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8BB01D9E-AD0E-4DF4-9E55-37291969A045}"/>
              </a:ext>
            </a:extLst>
          </p:cNvPr>
          <p:cNvSpPr txBox="1"/>
          <p:nvPr/>
        </p:nvSpPr>
        <p:spPr>
          <a:xfrm>
            <a:off x="1841323" y="4990097"/>
            <a:ext cx="1980029" cy="338554"/>
          </a:xfrm>
          <a:prstGeom prst="rect">
            <a:avLst/>
          </a:prstGeom>
          <a:noFill/>
        </p:spPr>
        <p:txBody>
          <a:bodyPr wrap="none" rtlCol="0">
            <a:spAutoFit/>
          </a:bodyPr>
          <a:lstStyle/>
          <a:p>
            <a:pPr algn="l"/>
            <a:r>
              <a:rPr lang="en-US" altLang="ko-KR" sz="1600">
                <a:latin typeface="Consolas" panose="020B0609020204030204" pitchFamily="49" charset="0"/>
              </a:rPr>
              <a:t>(32,10) =&gt; (10,)</a:t>
            </a:r>
            <a:endParaRPr lang="ko-KR" altLang="en-US" sz="1600">
              <a:latin typeface="Consolas" panose="020B0609020204030204" pitchFamily="49" charset="0"/>
            </a:endParaRPr>
          </a:p>
        </p:txBody>
      </p:sp>
      <p:grpSp>
        <p:nvGrpSpPr>
          <p:cNvPr id="57" name="그룹 56">
            <a:extLst>
              <a:ext uri="{FF2B5EF4-FFF2-40B4-BE49-F238E27FC236}">
                <a16:creationId xmlns:a16="http://schemas.microsoft.com/office/drawing/2014/main" id="{5DC1F5E3-DED5-4B97-BD41-971025137960}"/>
              </a:ext>
            </a:extLst>
          </p:cNvPr>
          <p:cNvGrpSpPr/>
          <p:nvPr/>
        </p:nvGrpSpPr>
        <p:grpSpPr>
          <a:xfrm>
            <a:off x="8177827" y="2780751"/>
            <a:ext cx="920770" cy="91863"/>
            <a:chOff x="2591735" y="3931941"/>
            <a:chExt cx="1419956" cy="141665"/>
          </a:xfrm>
        </p:grpSpPr>
        <p:sp>
          <p:nvSpPr>
            <p:cNvPr id="58" name="직사각형 57">
              <a:extLst>
                <a:ext uri="{FF2B5EF4-FFF2-40B4-BE49-F238E27FC236}">
                  <a16:creationId xmlns:a16="http://schemas.microsoft.com/office/drawing/2014/main" id="{8F0B189F-C90F-4F11-AF41-92385A5BDAC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0F7BD0-9A2E-4DC4-803B-D3E9000698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0120F46-3422-4366-A208-AD9E5BB73B6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1C20BF-933C-4F36-8503-6FF6184353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45E7AE8-8F86-4FDE-BBCE-740AF01CEE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B50D3F0-A7E0-4F43-9709-420B0C25D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B476A66-4F3B-48AF-994B-113D02813AB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0879E4-054E-4E86-BD42-87219B308B3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08E7BA7-8012-4DFF-8E7B-7E64838145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EE86574-9ABD-4685-A923-DD79F651AE3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68" name="그룹 67">
            <a:extLst>
              <a:ext uri="{FF2B5EF4-FFF2-40B4-BE49-F238E27FC236}">
                <a16:creationId xmlns:a16="http://schemas.microsoft.com/office/drawing/2014/main" id="{5D9D0F46-7817-4259-8FC2-072283E5AB28}"/>
              </a:ext>
            </a:extLst>
          </p:cNvPr>
          <p:cNvGrpSpPr/>
          <p:nvPr/>
        </p:nvGrpSpPr>
        <p:grpSpPr>
          <a:xfrm>
            <a:off x="8177827" y="2872614"/>
            <a:ext cx="920770" cy="91863"/>
            <a:chOff x="2591735" y="3931941"/>
            <a:chExt cx="1419956" cy="141665"/>
          </a:xfrm>
        </p:grpSpPr>
        <p:sp>
          <p:nvSpPr>
            <p:cNvPr id="69" name="직사각형 68">
              <a:extLst>
                <a:ext uri="{FF2B5EF4-FFF2-40B4-BE49-F238E27FC236}">
                  <a16:creationId xmlns:a16="http://schemas.microsoft.com/office/drawing/2014/main" id="{01717F89-CCAF-44BA-AB6F-F5679CD5F24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308E1F6-4069-45C2-83AE-BD6BD07CC63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7D9DB16-C043-4600-A1DB-87C067620D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353EDC8-288F-4C23-8D97-39978160926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352EAE0-F3F7-4A75-9633-14360BA0AFC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411E594-DEAB-4950-AA61-915D063A54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20340F7-FF4B-4D2B-AC92-E80143CAF7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BF7E13DA-0258-4F3A-8DD4-EAC0C195C414}"/>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FF8DBA0-B3C5-46C5-8985-5C4CC984EFB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55C004C-F44F-4A44-B9D1-EF7CAE4485D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5252CFD2-8239-46B3-9136-AE115B172CAA}"/>
              </a:ext>
            </a:extLst>
          </p:cNvPr>
          <p:cNvGrpSpPr/>
          <p:nvPr/>
        </p:nvGrpSpPr>
        <p:grpSpPr>
          <a:xfrm>
            <a:off x="8177827" y="2964477"/>
            <a:ext cx="920770" cy="91863"/>
            <a:chOff x="2591735" y="3931941"/>
            <a:chExt cx="1419956" cy="141665"/>
          </a:xfrm>
        </p:grpSpPr>
        <p:sp>
          <p:nvSpPr>
            <p:cNvPr id="80" name="직사각형 79">
              <a:extLst>
                <a:ext uri="{FF2B5EF4-FFF2-40B4-BE49-F238E27FC236}">
                  <a16:creationId xmlns:a16="http://schemas.microsoft.com/office/drawing/2014/main" id="{61C6CE94-8DC0-46B7-93EF-49B6F6FE16B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D81962F-E004-42EF-BA6C-410E22348F9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6DEF37D-AFEA-4760-AEBE-8C9AFE291A8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0DCD1E2-F992-42B5-83B5-9589A0BC5AE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C5593C9-C577-4104-94D6-F2AFB1065929}"/>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47E8E138-7624-4F88-8BF9-7C646DCA991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834AFF6-6483-43C4-99B2-67135091798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D4C616D-A6BD-4062-BE55-E5F65C6FD8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EAD50C8-1B1A-42FC-9728-DB5F58324B9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148F517-B2E5-434D-836D-1E3C068606B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90" name="그룹 89">
            <a:extLst>
              <a:ext uri="{FF2B5EF4-FFF2-40B4-BE49-F238E27FC236}">
                <a16:creationId xmlns:a16="http://schemas.microsoft.com/office/drawing/2014/main" id="{6F5AA0BE-C649-4EAA-B500-04527066428C}"/>
              </a:ext>
            </a:extLst>
          </p:cNvPr>
          <p:cNvGrpSpPr/>
          <p:nvPr/>
        </p:nvGrpSpPr>
        <p:grpSpPr>
          <a:xfrm>
            <a:off x="8177827" y="3056340"/>
            <a:ext cx="920770" cy="91863"/>
            <a:chOff x="2591735" y="3931941"/>
            <a:chExt cx="1419956" cy="141665"/>
          </a:xfrm>
        </p:grpSpPr>
        <p:sp>
          <p:nvSpPr>
            <p:cNvPr id="91" name="직사각형 90">
              <a:extLst>
                <a:ext uri="{FF2B5EF4-FFF2-40B4-BE49-F238E27FC236}">
                  <a16:creationId xmlns:a16="http://schemas.microsoft.com/office/drawing/2014/main" id="{DA3DEA55-D848-4A06-A5D3-C451AA0798A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467FF99-02A0-4683-8385-F68F6912F18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846A9E4-5715-471E-9E2D-2EA7B2F36C5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025EAD7A-B3A4-43F7-A483-E2E724E9A65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600BBDC2-89CD-4D38-911D-06B8A89A728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F9D5BE3-F828-4321-B874-5B79BB2880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3BF0D7C-0D29-40D7-9F37-3E8D8E614E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0242AD2-E59C-4BA0-B4A6-0494225F36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F1AF745-D1C2-493F-B58A-8B157FE116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9ED20F-F506-4AA2-8322-D8F1EAFADD1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1" name="그룹 100">
            <a:extLst>
              <a:ext uri="{FF2B5EF4-FFF2-40B4-BE49-F238E27FC236}">
                <a16:creationId xmlns:a16="http://schemas.microsoft.com/office/drawing/2014/main" id="{7643DDCA-1398-4795-AEA1-18CC8E739EB4}"/>
              </a:ext>
            </a:extLst>
          </p:cNvPr>
          <p:cNvGrpSpPr/>
          <p:nvPr/>
        </p:nvGrpSpPr>
        <p:grpSpPr>
          <a:xfrm>
            <a:off x="8177827" y="3148203"/>
            <a:ext cx="920770" cy="91863"/>
            <a:chOff x="2591735" y="3931941"/>
            <a:chExt cx="1419956" cy="141665"/>
          </a:xfrm>
        </p:grpSpPr>
        <p:sp>
          <p:nvSpPr>
            <p:cNvPr id="102" name="직사각형 101">
              <a:extLst>
                <a:ext uri="{FF2B5EF4-FFF2-40B4-BE49-F238E27FC236}">
                  <a16:creationId xmlns:a16="http://schemas.microsoft.com/office/drawing/2014/main" id="{DC8C6450-B4DB-43B6-A0B1-E4D34E640DD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FD9EB7E-AF7C-43FD-9D5C-A808F3E62A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571E115-FF5C-428E-8355-511BD9B1FE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BC51911-8781-40B1-93FD-2ECA70D9D9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752E06F-B2A3-47AF-A634-E01F1296F56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911B0FF-0FDA-4D0B-ABDB-433CD3E3A70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119A239-E180-456F-BE79-BC69238555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0BFDEED-8B41-4C5A-93B6-D2555963F59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426EB21-4078-4C18-9621-E83C4AF148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5819FECC-F29C-4966-B581-BB9BC50B40F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2" name="그룹 111">
            <a:extLst>
              <a:ext uri="{FF2B5EF4-FFF2-40B4-BE49-F238E27FC236}">
                <a16:creationId xmlns:a16="http://schemas.microsoft.com/office/drawing/2014/main" id="{812EF369-0EAC-493C-B909-7FECF23FCC20}"/>
              </a:ext>
            </a:extLst>
          </p:cNvPr>
          <p:cNvGrpSpPr/>
          <p:nvPr/>
        </p:nvGrpSpPr>
        <p:grpSpPr>
          <a:xfrm>
            <a:off x="8177827" y="3240065"/>
            <a:ext cx="920770" cy="91863"/>
            <a:chOff x="2591735" y="3931941"/>
            <a:chExt cx="1419956" cy="141665"/>
          </a:xfrm>
        </p:grpSpPr>
        <p:sp>
          <p:nvSpPr>
            <p:cNvPr id="113" name="직사각형 112">
              <a:extLst>
                <a:ext uri="{FF2B5EF4-FFF2-40B4-BE49-F238E27FC236}">
                  <a16:creationId xmlns:a16="http://schemas.microsoft.com/office/drawing/2014/main" id="{26873C2E-8A86-48B4-9B87-1727B3C84D4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E41D55C1-F25A-4E85-B75F-B16DDF2A45A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46040ABE-635A-46FA-82F8-7470F935CE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CE07EEA-401C-4104-919B-40ACC060A7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947B887-31F0-42C5-BDA2-41250F64108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E5E8721-4852-4B00-8841-8894DA792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65720231-1035-48BC-8BA5-4C50269B8C4D}"/>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E012F3B-4491-4749-BB4F-2ED3DBEA5A9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E4BE62E-91F3-46B5-9EB1-ADF92903E1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1DE978E-67BA-4623-BB2E-061A1D1941F4}"/>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1824DEC4-7D5E-4D54-BA7D-9B562FA2C54A}"/>
              </a:ext>
            </a:extLst>
          </p:cNvPr>
          <p:cNvGrpSpPr/>
          <p:nvPr/>
        </p:nvGrpSpPr>
        <p:grpSpPr>
          <a:xfrm>
            <a:off x="8177827" y="3331927"/>
            <a:ext cx="920770" cy="91863"/>
            <a:chOff x="2591735" y="3931941"/>
            <a:chExt cx="1419956" cy="141665"/>
          </a:xfrm>
        </p:grpSpPr>
        <p:sp>
          <p:nvSpPr>
            <p:cNvPr id="124" name="직사각형 123">
              <a:extLst>
                <a:ext uri="{FF2B5EF4-FFF2-40B4-BE49-F238E27FC236}">
                  <a16:creationId xmlns:a16="http://schemas.microsoft.com/office/drawing/2014/main" id="{574CF751-8509-4768-9C8D-BFF27323E05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D3632E0-0DC6-4760-8189-F9018FD6A7E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584EB75-9273-46AA-82C5-6051E3EF13A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656A026-D027-4D74-9857-1BEE1FE457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52BFED7-0F5C-44A5-A80F-A039C29ACF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1C7391-1D10-483A-87F5-3017F90DD82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2E9529F-E904-4AF0-AD98-8B281B082C0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08B85DF-F467-4A0F-93C0-D2C559F2A67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387105-5235-49A9-BF0A-B47B16AB844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6E6511B-AFD6-42B4-B4C8-5FB320E1AE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61CD2ADE-0363-423E-8A16-CB02659060E8}"/>
              </a:ext>
            </a:extLst>
          </p:cNvPr>
          <p:cNvGrpSpPr/>
          <p:nvPr/>
        </p:nvGrpSpPr>
        <p:grpSpPr>
          <a:xfrm>
            <a:off x="8177827" y="3423790"/>
            <a:ext cx="920770" cy="91863"/>
            <a:chOff x="2591735" y="3931941"/>
            <a:chExt cx="1419956" cy="141665"/>
          </a:xfrm>
        </p:grpSpPr>
        <p:sp>
          <p:nvSpPr>
            <p:cNvPr id="135" name="직사각형 134">
              <a:extLst>
                <a:ext uri="{FF2B5EF4-FFF2-40B4-BE49-F238E27FC236}">
                  <a16:creationId xmlns:a16="http://schemas.microsoft.com/office/drawing/2014/main" id="{65CDBF84-B106-44C4-928E-16AA9AE94B2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0221092-6C10-4ACA-ADF3-B9EA43F6CF1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E7A049E-D771-4B61-935F-84C1A6A1FDC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42E804B-C04A-4E1A-B846-AC1DDA4025C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2EDEB77-62EC-41FF-9A5E-3441B2325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A013D15-4941-4906-8E7C-DB55B881BA3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74872D3B-4B62-4C36-9A01-AD5AEDD5440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269A7D9-8EBB-4297-8CDC-021BE2FA23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7B65DD-9786-4047-86F3-8282B37D58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7127B73-9F51-45BA-AD36-46EDC5E12C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5" name="그룹 144">
            <a:extLst>
              <a:ext uri="{FF2B5EF4-FFF2-40B4-BE49-F238E27FC236}">
                <a16:creationId xmlns:a16="http://schemas.microsoft.com/office/drawing/2014/main" id="{99197D6B-C475-47B9-B5F2-855D1E08A792}"/>
              </a:ext>
            </a:extLst>
          </p:cNvPr>
          <p:cNvGrpSpPr/>
          <p:nvPr/>
        </p:nvGrpSpPr>
        <p:grpSpPr>
          <a:xfrm>
            <a:off x="8177827" y="3515652"/>
            <a:ext cx="920770" cy="91863"/>
            <a:chOff x="2591735" y="3931941"/>
            <a:chExt cx="1419956" cy="141665"/>
          </a:xfrm>
        </p:grpSpPr>
        <p:sp>
          <p:nvSpPr>
            <p:cNvPr id="146" name="직사각형 145">
              <a:extLst>
                <a:ext uri="{FF2B5EF4-FFF2-40B4-BE49-F238E27FC236}">
                  <a16:creationId xmlns:a16="http://schemas.microsoft.com/office/drawing/2014/main" id="{2F2E171A-D53C-4FD6-AAB3-B313F67D90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CFB51F9-1A18-4E3E-B639-87FFE657D3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1AD8B78B-F149-41C9-839F-B9F3CD288A0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F5A7B79C-CBA2-4B68-8197-B022E13AFDC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A50F5E80-37AD-4B1C-B97A-4997A9D516E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5A71F95-AA37-4986-BE2A-EAA14DA58D1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EFE3529-6643-4DEE-9D93-81358EC9C53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62035F5-5A08-49A4-9B7E-42C7C945990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DBFB7E9-FE19-4DFD-B6DC-7556CCA9773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B38A709D-6C47-4BD7-A336-3B313C68CEB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6" name="그룹 155">
            <a:extLst>
              <a:ext uri="{FF2B5EF4-FFF2-40B4-BE49-F238E27FC236}">
                <a16:creationId xmlns:a16="http://schemas.microsoft.com/office/drawing/2014/main" id="{AA426026-68DF-4E67-A801-8C511372F946}"/>
              </a:ext>
            </a:extLst>
          </p:cNvPr>
          <p:cNvGrpSpPr/>
          <p:nvPr/>
        </p:nvGrpSpPr>
        <p:grpSpPr>
          <a:xfrm>
            <a:off x="8177827" y="3607515"/>
            <a:ext cx="920770" cy="91863"/>
            <a:chOff x="2591735" y="3931941"/>
            <a:chExt cx="1419956" cy="141665"/>
          </a:xfrm>
        </p:grpSpPr>
        <p:sp>
          <p:nvSpPr>
            <p:cNvPr id="157" name="직사각형 156">
              <a:extLst>
                <a:ext uri="{FF2B5EF4-FFF2-40B4-BE49-F238E27FC236}">
                  <a16:creationId xmlns:a16="http://schemas.microsoft.com/office/drawing/2014/main" id="{5CFD499A-EB22-469C-9536-EB571E28254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B5A1A1C-9E72-45FD-9E0B-7958C14C53B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ADBCE9D-F93B-47A6-A8C5-F800E6500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521BE5F-6B03-4143-A711-7E3824D4CF1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23175834-D5F0-4B67-8A5E-89F1FAA8B77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F5E5DBFA-7664-40D7-8951-4B338631CF5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6CA26F4E-EAAE-4BCE-8474-90F7137F916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53FD0EF-E058-4F18-8D42-C5FD689C983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53917F-D0C6-4FAC-8D14-C959C711BEC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5FFDA-8C77-40C7-8E7A-C27663EF250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626F3282-75FF-4EEF-9DBF-CB6459C6A71C}"/>
              </a:ext>
            </a:extLst>
          </p:cNvPr>
          <p:cNvGrpSpPr/>
          <p:nvPr/>
        </p:nvGrpSpPr>
        <p:grpSpPr>
          <a:xfrm>
            <a:off x="8177827" y="3699378"/>
            <a:ext cx="920770" cy="91863"/>
            <a:chOff x="2591735" y="3931941"/>
            <a:chExt cx="1419956" cy="141665"/>
          </a:xfrm>
        </p:grpSpPr>
        <p:sp>
          <p:nvSpPr>
            <p:cNvPr id="168" name="직사각형 167">
              <a:extLst>
                <a:ext uri="{FF2B5EF4-FFF2-40B4-BE49-F238E27FC236}">
                  <a16:creationId xmlns:a16="http://schemas.microsoft.com/office/drawing/2014/main" id="{667EBEF9-927B-453F-B9B4-4F6295AEBCD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4229BF7-1A89-4092-9725-F33C6D9B4AA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3DC651B-292D-4633-96F8-2D0C4AD51BB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D86ED9A-C4ED-4021-83A7-E84A8B788DE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266DC2-30CC-44A0-B690-912206B4DFC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5DFD495-0D41-4C0D-8A93-FE0DEAF2584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F535CCA-0E51-449E-B4E8-7E90CECDF24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DFA0328-40E4-4AF9-8C80-DE9CE807B2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5DB7F3D-7AC2-4F72-8CF2-57B5E0676CC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7A833F0-A2A7-4C9D-AE63-E647DD7DE33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8" name="그룹 177">
            <a:extLst>
              <a:ext uri="{FF2B5EF4-FFF2-40B4-BE49-F238E27FC236}">
                <a16:creationId xmlns:a16="http://schemas.microsoft.com/office/drawing/2014/main" id="{38508861-879A-4CDE-8225-AFE8C4F9FCA4}"/>
              </a:ext>
            </a:extLst>
          </p:cNvPr>
          <p:cNvGrpSpPr/>
          <p:nvPr/>
        </p:nvGrpSpPr>
        <p:grpSpPr>
          <a:xfrm>
            <a:off x="8177827" y="3791241"/>
            <a:ext cx="920770" cy="91863"/>
            <a:chOff x="2591735" y="3931941"/>
            <a:chExt cx="1419956" cy="141665"/>
          </a:xfrm>
        </p:grpSpPr>
        <p:sp>
          <p:nvSpPr>
            <p:cNvPr id="179" name="직사각형 178">
              <a:extLst>
                <a:ext uri="{FF2B5EF4-FFF2-40B4-BE49-F238E27FC236}">
                  <a16:creationId xmlns:a16="http://schemas.microsoft.com/office/drawing/2014/main" id="{C79EBDC7-5871-4093-B9AA-4FE98ED2EA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AE53293-DEC6-4554-BD7E-525876EA41B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EB2B6C7C-410A-4310-A606-94101A26E81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B3CD2D34-437C-4F18-97B5-8F1127754C5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7F25F4BA-D0B5-48BF-BB6A-D49B8FC63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0CD76E54-1578-4413-8AC0-97DC3794890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AFE9DAD-3840-457D-A423-9A416E382BC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5021453F-C117-4E2A-BC0B-20C4DDB179E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DF9A249-4304-4F00-9CC8-4611A0F5C52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8D6F1EB1-D7F5-4E6F-BE3E-169F6D082B9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89" name="그룹 188">
            <a:extLst>
              <a:ext uri="{FF2B5EF4-FFF2-40B4-BE49-F238E27FC236}">
                <a16:creationId xmlns:a16="http://schemas.microsoft.com/office/drawing/2014/main" id="{0FCCB08F-ACE9-45B3-A85E-2BB9E62291ED}"/>
              </a:ext>
            </a:extLst>
          </p:cNvPr>
          <p:cNvGrpSpPr/>
          <p:nvPr/>
        </p:nvGrpSpPr>
        <p:grpSpPr>
          <a:xfrm>
            <a:off x="8177827" y="3883103"/>
            <a:ext cx="920770" cy="91863"/>
            <a:chOff x="2591735" y="3931941"/>
            <a:chExt cx="1419956" cy="141665"/>
          </a:xfrm>
        </p:grpSpPr>
        <p:sp>
          <p:nvSpPr>
            <p:cNvPr id="190" name="직사각형 189">
              <a:extLst>
                <a:ext uri="{FF2B5EF4-FFF2-40B4-BE49-F238E27FC236}">
                  <a16:creationId xmlns:a16="http://schemas.microsoft.com/office/drawing/2014/main" id="{17B2B195-5354-457C-B25B-32DFE68C469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19F1152-99D8-4082-8609-52F3C973DC6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710BEFB-EB51-4FDA-88DE-FC106177C9A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B712D795-1080-4E37-9A3D-4C43A798C28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A113209F-0709-44E8-B62B-17E7C4AECC4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DA4AD2DF-5651-4BC1-8465-37530712A66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C9F1706-7C3F-4E34-8A0C-6218ADC936D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1AA6E2EB-7515-4246-B923-BEB0DA3EC8BA}"/>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AD68C88C-4F9A-4F95-AFA2-F22E92B7B84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A3DA12E-BC44-4F63-8B79-7546C499A2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CD61B265-D84F-415E-95D2-D7B522559101}"/>
              </a:ext>
            </a:extLst>
          </p:cNvPr>
          <p:cNvGrpSpPr/>
          <p:nvPr/>
        </p:nvGrpSpPr>
        <p:grpSpPr>
          <a:xfrm>
            <a:off x="8177827" y="3974965"/>
            <a:ext cx="920770" cy="91863"/>
            <a:chOff x="2591735" y="3931941"/>
            <a:chExt cx="1419956" cy="141665"/>
          </a:xfrm>
        </p:grpSpPr>
        <p:sp>
          <p:nvSpPr>
            <p:cNvPr id="201" name="직사각형 200">
              <a:extLst>
                <a:ext uri="{FF2B5EF4-FFF2-40B4-BE49-F238E27FC236}">
                  <a16:creationId xmlns:a16="http://schemas.microsoft.com/office/drawing/2014/main" id="{9E467A49-556B-4D29-9A78-8C2E87C2922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2C60D2FE-336E-4C02-8272-FAB30F474C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612A59E-ED33-4B34-982A-11E3666044A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7FD44F2-429D-4A30-9225-B96EE0F96DE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3099E758-DFD0-46A0-9C33-EE1DEE36929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22700FC-F0C0-4A8E-85EF-70DD2887E1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A83EEEE3-71AC-4BA9-8E6D-6C666999E5F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C6E93E07-C1E0-4847-846E-507FE37A4C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AEA1463-DAE3-4FC8-A45B-F262F97DA99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D04ED31D-0F1C-49CE-A05F-4917843727B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11" name="그룹 210">
            <a:extLst>
              <a:ext uri="{FF2B5EF4-FFF2-40B4-BE49-F238E27FC236}">
                <a16:creationId xmlns:a16="http://schemas.microsoft.com/office/drawing/2014/main" id="{CD6BBA78-4FC0-4CCD-BBC5-46F0398B0476}"/>
              </a:ext>
            </a:extLst>
          </p:cNvPr>
          <p:cNvGrpSpPr/>
          <p:nvPr/>
        </p:nvGrpSpPr>
        <p:grpSpPr>
          <a:xfrm>
            <a:off x="8177827" y="4066828"/>
            <a:ext cx="920770" cy="91863"/>
            <a:chOff x="2591735" y="3931941"/>
            <a:chExt cx="1419956" cy="141665"/>
          </a:xfrm>
        </p:grpSpPr>
        <p:sp>
          <p:nvSpPr>
            <p:cNvPr id="212" name="직사각형 211">
              <a:extLst>
                <a:ext uri="{FF2B5EF4-FFF2-40B4-BE49-F238E27FC236}">
                  <a16:creationId xmlns:a16="http://schemas.microsoft.com/office/drawing/2014/main" id="{A209BDC0-8F0E-4587-AEF5-19AE09D7D2C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6785CF1-2C7F-4B32-8A8B-32040884F07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F85893E-377E-4A9A-AF60-4BC5A78AF86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5DA6C51-645C-4A9C-8D63-98895C1FC77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3D49259-3F93-466F-A8F4-6E68B291220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AD0BE2EE-D35D-42A0-881D-25B2807D515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DEB9F2AD-AB98-4FE1-AF43-FEE0402FAF1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C141ACE-3C64-42B8-A55A-7DBBFE77A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E4395DA0-E12A-4DF0-922B-EF93FB97456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22AA1F0-588A-465A-BD82-B9CA70F38A3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22" name="그룹 221">
            <a:extLst>
              <a:ext uri="{FF2B5EF4-FFF2-40B4-BE49-F238E27FC236}">
                <a16:creationId xmlns:a16="http://schemas.microsoft.com/office/drawing/2014/main" id="{D8312FB5-94A5-4F2A-A002-994CDDB81805}"/>
              </a:ext>
            </a:extLst>
          </p:cNvPr>
          <p:cNvGrpSpPr/>
          <p:nvPr/>
        </p:nvGrpSpPr>
        <p:grpSpPr>
          <a:xfrm>
            <a:off x="8177827" y="4158691"/>
            <a:ext cx="920770" cy="91863"/>
            <a:chOff x="2591735" y="3931941"/>
            <a:chExt cx="1419956" cy="141665"/>
          </a:xfrm>
        </p:grpSpPr>
        <p:sp>
          <p:nvSpPr>
            <p:cNvPr id="223" name="직사각형 222">
              <a:extLst>
                <a:ext uri="{FF2B5EF4-FFF2-40B4-BE49-F238E27FC236}">
                  <a16:creationId xmlns:a16="http://schemas.microsoft.com/office/drawing/2014/main" id="{A172DB07-2F91-4EA4-BBBA-88986450476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53D0ABA-F169-4317-96D5-396F11B856F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90D2890-0AA5-4FB7-9139-A41C5ADF3B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B7563D8-D008-48EE-8F9F-1536726F3D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7FBADA6-DF74-438A-BD54-219C6BA7D3A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7260E01-4BD5-429F-906C-F18133DC18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F5704A85-1383-4495-BF89-CBB1081B7F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2F34D56E-B9ED-4CA5-AD48-63C989A86B0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0BFAAC4-90A1-43E8-8F51-B295C5ACF7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421828E-2D8A-4116-8105-F30EB4BD5F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33" name="그룹 232">
            <a:extLst>
              <a:ext uri="{FF2B5EF4-FFF2-40B4-BE49-F238E27FC236}">
                <a16:creationId xmlns:a16="http://schemas.microsoft.com/office/drawing/2014/main" id="{F52296A3-10B3-44B3-9C85-0B12DEB7793F}"/>
              </a:ext>
            </a:extLst>
          </p:cNvPr>
          <p:cNvGrpSpPr/>
          <p:nvPr/>
        </p:nvGrpSpPr>
        <p:grpSpPr>
          <a:xfrm>
            <a:off x="8177827" y="4250553"/>
            <a:ext cx="920770" cy="91863"/>
            <a:chOff x="2591735" y="3931941"/>
            <a:chExt cx="1419956" cy="141665"/>
          </a:xfrm>
        </p:grpSpPr>
        <p:sp>
          <p:nvSpPr>
            <p:cNvPr id="234" name="직사각형 233">
              <a:extLst>
                <a:ext uri="{FF2B5EF4-FFF2-40B4-BE49-F238E27FC236}">
                  <a16:creationId xmlns:a16="http://schemas.microsoft.com/office/drawing/2014/main" id="{9E4F1684-EE43-452B-B189-08B31280D8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5DF4EE9-0F94-4C50-9E25-938EA88DD0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FB08699A-AD41-4792-B005-ACC05BC291A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9ECEEDAF-F327-4A0F-ACE6-030C62A00B1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86322E0C-3FDE-4FDA-997E-E0217EF90EC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C5C551F-773F-4AB6-B979-D2C4BFE3670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2F9F9A9-4018-4AB3-9350-75073B31083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FF280A78-56A8-490F-A345-07E35DEE284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E21E2715-B3BE-48E0-9D10-D59456A1FE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5532FFCC-D4FE-40FD-9B56-4F1CC571AA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19EEE8C2-B3F8-4C46-9006-FF7CFDBA3E0D}"/>
              </a:ext>
            </a:extLst>
          </p:cNvPr>
          <p:cNvGrpSpPr/>
          <p:nvPr/>
        </p:nvGrpSpPr>
        <p:grpSpPr>
          <a:xfrm>
            <a:off x="8177827" y="4342416"/>
            <a:ext cx="920770" cy="91863"/>
            <a:chOff x="2591735" y="3931941"/>
            <a:chExt cx="1419956" cy="141665"/>
          </a:xfrm>
        </p:grpSpPr>
        <p:sp>
          <p:nvSpPr>
            <p:cNvPr id="245" name="직사각형 244">
              <a:extLst>
                <a:ext uri="{FF2B5EF4-FFF2-40B4-BE49-F238E27FC236}">
                  <a16:creationId xmlns:a16="http://schemas.microsoft.com/office/drawing/2014/main" id="{A20F55A3-0677-4D4D-AC06-9188F9C17DD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853EC3A-2B6B-474D-9E36-55608144EDA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DDEB3954-BD06-44CE-AD7A-51B82A2360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9B685A41-C783-46FD-8610-F46862834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AADA8A92-78AD-4B42-86AB-8DC40DEAEBB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9BD56E2B-639B-471A-B5D1-5D0C0D5703D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5AED5063-35D5-4AB0-976E-FE67176923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2C8773C-BA2C-413A-A6DB-99F50481E4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0FC92A65-BFD8-45D9-B39B-ED3ED4DD792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B0312A4-C074-4618-9114-61B8EA8BED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5" name="그룹 254">
            <a:extLst>
              <a:ext uri="{FF2B5EF4-FFF2-40B4-BE49-F238E27FC236}">
                <a16:creationId xmlns:a16="http://schemas.microsoft.com/office/drawing/2014/main" id="{C3D0E08A-2206-47CD-8818-508BD937574C}"/>
              </a:ext>
            </a:extLst>
          </p:cNvPr>
          <p:cNvGrpSpPr/>
          <p:nvPr/>
        </p:nvGrpSpPr>
        <p:grpSpPr>
          <a:xfrm>
            <a:off x="8177827" y="4434278"/>
            <a:ext cx="920770" cy="91863"/>
            <a:chOff x="2591735" y="3931941"/>
            <a:chExt cx="1419956" cy="141665"/>
          </a:xfrm>
        </p:grpSpPr>
        <p:sp>
          <p:nvSpPr>
            <p:cNvPr id="256" name="직사각형 255">
              <a:extLst>
                <a:ext uri="{FF2B5EF4-FFF2-40B4-BE49-F238E27FC236}">
                  <a16:creationId xmlns:a16="http://schemas.microsoft.com/office/drawing/2014/main" id="{7D875BA4-1226-4D5B-B7BC-B37A325F73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3F53D9BF-D2E5-4FE4-8398-4DFB979D895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99155D5-E714-4474-BCF8-B8ABF60C2F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7A049634-AC0F-4541-BEFA-401D39F1E6F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6128E826-5FB6-4C81-9C47-C07D0649D2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9CF3A793-1BD3-4DEB-BE03-78CD8C12E1D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51ED0AF-A22C-464B-86FC-6056D404E42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F0A8809-C625-43EE-AEC8-44D4E68E2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71D83B0D-61F0-4FDA-87A1-5D98AB991D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B41888FD-6F77-4237-87F9-8F013FAF345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6" name="그룹 265">
            <a:extLst>
              <a:ext uri="{FF2B5EF4-FFF2-40B4-BE49-F238E27FC236}">
                <a16:creationId xmlns:a16="http://schemas.microsoft.com/office/drawing/2014/main" id="{F911E22E-13B7-43F3-AED3-C328795F5AF4}"/>
              </a:ext>
            </a:extLst>
          </p:cNvPr>
          <p:cNvGrpSpPr/>
          <p:nvPr/>
        </p:nvGrpSpPr>
        <p:grpSpPr>
          <a:xfrm>
            <a:off x="8177827" y="4526141"/>
            <a:ext cx="920770" cy="91863"/>
            <a:chOff x="2591735" y="3931941"/>
            <a:chExt cx="1419956" cy="141665"/>
          </a:xfrm>
        </p:grpSpPr>
        <p:sp>
          <p:nvSpPr>
            <p:cNvPr id="267" name="직사각형 266">
              <a:extLst>
                <a:ext uri="{FF2B5EF4-FFF2-40B4-BE49-F238E27FC236}">
                  <a16:creationId xmlns:a16="http://schemas.microsoft.com/office/drawing/2014/main" id="{3A990ACD-D7FB-4C8A-9C63-F6108C2DF2C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4BA33E1-D7F5-43DC-A048-A511D67E167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49CE1AD-B020-4F12-84AF-10862575189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43AD5608-AA79-4ABF-90B8-C8A6D1BF0A9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B199485-3B41-4BAB-BE06-7DE3FD34D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F2ED763-315A-4E63-B7C7-FBA5A5D146E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16A98D38-2CE3-4CD1-A2D2-263CA2A5189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2E27D39A-998A-423C-91D0-7E5A3B9FCCD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3FF2EE34-55D0-4F31-875D-4CDF943C39C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704EC59E-7198-4DB5-9167-DC46EB72CB9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77" name="그룹 276">
            <a:extLst>
              <a:ext uri="{FF2B5EF4-FFF2-40B4-BE49-F238E27FC236}">
                <a16:creationId xmlns:a16="http://schemas.microsoft.com/office/drawing/2014/main" id="{6B5D9677-E7B5-4FB3-9E5C-9C01D6757B92}"/>
              </a:ext>
            </a:extLst>
          </p:cNvPr>
          <p:cNvGrpSpPr/>
          <p:nvPr/>
        </p:nvGrpSpPr>
        <p:grpSpPr>
          <a:xfrm>
            <a:off x="8177827" y="4618004"/>
            <a:ext cx="920770" cy="91863"/>
            <a:chOff x="2591735" y="3931941"/>
            <a:chExt cx="1419956" cy="141665"/>
          </a:xfrm>
        </p:grpSpPr>
        <p:sp>
          <p:nvSpPr>
            <p:cNvPr id="278" name="직사각형 277">
              <a:extLst>
                <a:ext uri="{FF2B5EF4-FFF2-40B4-BE49-F238E27FC236}">
                  <a16:creationId xmlns:a16="http://schemas.microsoft.com/office/drawing/2014/main" id="{4280DFD5-865E-431B-88CE-2816ED70C17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39D4E91A-29D7-4255-9584-AEC290FEA71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02C84A27-E07D-4588-A3EF-269F821C45D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5ECFE66-AEFD-4564-B450-A725EA5F45D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9F8B11E2-91E9-470D-BE84-757E8C30AB9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2A84E8DD-68AC-4CCD-980D-CFCF159C44A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78ABCF7-8F89-4C20-8B18-734AC5479E8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5F9CE878-B7EA-4BB2-9229-805C5B0D30D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9D14B04E-CCE0-41B9-981B-7680BB54C0E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CCB88D4A-93FA-440D-9A05-BF3A89C8FA4C}"/>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88" name="그룹 287">
            <a:extLst>
              <a:ext uri="{FF2B5EF4-FFF2-40B4-BE49-F238E27FC236}">
                <a16:creationId xmlns:a16="http://schemas.microsoft.com/office/drawing/2014/main" id="{51A204D4-92F1-413A-A0AB-97B5098D34AF}"/>
              </a:ext>
            </a:extLst>
          </p:cNvPr>
          <p:cNvGrpSpPr/>
          <p:nvPr/>
        </p:nvGrpSpPr>
        <p:grpSpPr>
          <a:xfrm>
            <a:off x="8177827" y="4709866"/>
            <a:ext cx="920770" cy="91863"/>
            <a:chOff x="2591735" y="3931941"/>
            <a:chExt cx="1419956" cy="141665"/>
          </a:xfrm>
        </p:grpSpPr>
        <p:sp>
          <p:nvSpPr>
            <p:cNvPr id="289" name="직사각형 288">
              <a:extLst>
                <a:ext uri="{FF2B5EF4-FFF2-40B4-BE49-F238E27FC236}">
                  <a16:creationId xmlns:a16="http://schemas.microsoft.com/office/drawing/2014/main" id="{7F547B56-ACB3-4712-AA78-C6194D6203C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B669013-85C7-4F95-B20B-103EAF3D76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6F4A9F6-2CBF-47D6-A9C4-B373DF4E34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B900B78C-2D48-4D36-938A-5418D4BEB9B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129F1FF-C519-4CAA-98F8-0ADC23750BF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BCBEB4CC-3EEB-4100-A0A5-3CC178B4E8A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75991F14-850E-4604-B7FE-6AB4666382C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5F05FBC6-A07B-4672-B82B-C9269D2C4F1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9E77685A-F5B2-4333-9BD9-3BD926A87E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9529E695-3DD9-4B90-B137-980764EDB91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99" name="그룹 298">
            <a:extLst>
              <a:ext uri="{FF2B5EF4-FFF2-40B4-BE49-F238E27FC236}">
                <a16:creationId xmlns:a16="http://schemas.microsoft.com/office/drawing/2014/main" id="{4FD867B7-177A-4417-B5F0-9199E0949150}"/>
              </a:ext>
            </a:extLst>
          </p:cNvPr>
          <p:cNvGrpSpPr/>
          <p:nvPr/>
        </p:nvGrpSpPr>
        <p:grpSpPr>
          <a:xfrm>
            <a:off x="8177827" y="4801729"/>
            <a:ext cx="920770" cy="91863"/>
            <a:chOff x="2591735" y="3931941"/>
            <a:chExt cx="1419956" cy="141665"/>
          </a:xfrm>
        </p:grpSpPr>
        <p:sp>
          <p:nvSpPr>
            <p:cNvPr id="300" name="직사각형 299">
              <a:extLst>
                <a:ext uri="{FF2B5EF4-FFF2-40B4-BE49-F238E27FC236}">
                  <a16:creationId xmlns:a16="http://schemas.microsoft.com/office/drawing/2014/main" id="{A093A243-B493-46EA-B75F-258E2B6481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D4B25F1-281F-4B9E-BCD9-95406D80387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41F31E9E-8097-4A09-8446-11F89AF1A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A16FC9F1-CEF6-4BF2-B838-44EEBC453EB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3B61BA57-8537-40E3-9985-C7273DB927C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BB2473B3-7E43-491A-934D-4D612D4CEA3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FB0DA4AA-2CCF-49D6-982E-E3DA235AF55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6F8069AD-8E50-4DA9-B972-A9922237012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91C2FF0-465A-4A52-AA1E-48527B7597B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5E10BB23-A862-4959-B264-5B23FF9A089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41BE77BC-2E1D-4591-938B-B590CC9A1FF8}"/>
              </a:ext>
            </a:extLst>
          </p:cNvPr>
          <p:cNvGrpSpPr/>
          <p:nvPr/>
        </p:nvGrpSpPr>
        <p:grpSpPr>
          <a:xfrm>
            <a:off x="8177827" y="4893592"/>
            <a:ext cx="920770" cy="91863"/>
            <a:chOff x="2591735" y="3931941"/>
            <a:chExt cx="1419956" cy="141665"/>
          </a:xfrm>
        </p:grpSpPr>
        <p:sp>
          <p:nvSpPr>
            <p:cNvPr id="311" name="직사각형 310">
              <a:extLst>
                <a:ext uri="{FF2B5EF4-FFF2-40B4-BE49-F238E27FC236}">
                  <a16:creationId xmlns:a16="http://schemas.microsoft.com/office/drawing/2014/main" id="{2241BE72-A34B-420F-813C-93B2EE36AD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5147170-CF1A-415E-9005-D1A4E41156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B4122CC-D0EB-4931-8167-1D260A6BE9B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61905166-1501-4714-80AF-C68DDAAECC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C81CF662-6391-46CC-9858-79FAD0FA4EE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7761B2F8-0952-4570-A5DD-1E41AAD51A7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1FCC1C98-685F-4804-B099-919345B423E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5E10CD57-183D-4DE1-8821-48D9A537D1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3F17C806-038B-4060-B5BB-5208E7F20F4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C7DBDA54-CBD2-4FE2-819C-21F3D7C6B4E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21" name="그룹 320">
            <a:extLst>
              <a:ext uri="{FF2B5EF4-FFF2-40B4-BE49-F238E27FC236}">
                <a16:creationId xmlns:a16="http://schemas.microsoft.com/office/drawing/2014/main" id="{48BE9AAB-DE30-4EBF-B505-FCBCBDEFD358}"/>
              </a:ext>
            </a:extLst>
          </p:cNvPr>
          <p:cNvGrpSpPr/>
          <p:nvPr/>
        </p:nvGrpSpPr>
        <p:grpSpPr>
          <a:xfrm>
            <a:off x="8177827" y="4985453"/>
            <a:ext cx="920770" cy="91863"/>
            <a:chOff x="2591735" y="3931941"/>
            <a:chExt cx="1419956" cy="141665"/>
          </a:xfrm>
        </p:grpSpPr>
        <p:sp>
          <p:nvSpPr>
            <p:cNvPr id="322" name="직사각형 321">
              <a:extLst>
                <a:ext uri="{FF2B5EF4-FFF2-40B4-BE49-F238E27FC236}">
                  <a16:creationId xmlns:a16="http://schemas.microsoft.com/office/drawing/2014/main" id="{3B911892-438D-4BE1-8D8E-521A3721318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B50A2DA5-A202-4253-936F-C73695FB3C7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4AC3DD89-7677-41A0-AA10-212C639500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217308CE-7805-4C72-8554-BFB93DF9E69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A1AEBDBA-5849-4DB4-BB3C-F6E58FE8817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D5FB1ED-FDE4-4DF6-9F59-C4C6837CF1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2752825A-C397-45D6-9A22-59EFC8007EE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F1F02611-AD80-4C74-A605-756EB99BE1D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51CD352E-E797-467F-8F68-996FC84C534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0395AE9D-0436-49F2-9E78-C900DD0A06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32" name="그룹 331">
            <a:extLst>
              <a:ext uri="{FF2B5EF4-FFF2-40B4-BE49-F238E27FC236}">
                <a16:creationId xmlns:a16="http://schemas.microsoft.com/office/drawing/2014/main" id="{FFE53F9F-72F0-4705-9669-62EE96F08E3C}"/>
              </a:ext>
            </a:extLst>
          </p:cNvPr>
          <p:cNvGrpSpPr/>
          <p:nvPr/>
        </p:nvGrpSpPr>
        <p:grpSpPr>
          <a:xfrm>
            <a:off x="8177827" y="5077316"/>
            <a:ext cx="920770" cy="91863"/>
            <a:chOff x="2591735" y="3931941"/>
            <a:chExt cx="1419956" cy="141665"/>
          </a:xfrm>
        </p:grpSpPr>
        <p:sp>
          <p:nvSpPr>
            <p:cNvPr id="333" name="직사각형 332">
              <a:extLst>
                <a:ext uri="{FF2B5EF4-FFF2-40B4-BE49-F238E27FC236}">
                  <a16:creationId xmlns:a16="http://schemas.microsoft.com/office/drawing/2014/main" id="{53A92E25-3413-4D96-95C0-ED4445A80A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56D75FCF-F7A5-4DB3-8C97-F91E7F50AA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78FE280B-855E-40E1-8A5E-59A1F1AD66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B9DA307E-EB9F-47E5-A07B-817B5893CAD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B3024DA4-EAC9-4A1A-BAEF-F17FFEC1A9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A64A998-1361-48AC-86E1-46CC9B56E0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50D8C419-2B30-4062-A294-824EC1E460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F26645AA-AF0B-41A3-AD19-AFC37928B57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E56E46E9-0A0D-4421-A7E3-754908BEA1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35ED69EF-C315-4EA5-AA3F-738C7861EBE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470BB78-1044-490B-A009-2159FBEF04E1}"/>
              </a:ext>
            </a:extLst>
          </p:cNvPr>
          <p:cNvGrpSpPr/>
          <p:nvPr/>
        </p:nvGrpSpPr>
        <p:grpSpPr>
          <a:xfrm>
            <a:off x="8177827" y="5169179"/>
            <a:ext cx="920770" cy="91863"/>
            <a:chOff x="2591735" y="3931941"/>
            <a:chExt cx="1419956" cy="141665"/>
          </a:xfrm>
        </p:grpSpPr>
        <p:sp>
          <p:nvSpPr>
            <p:cNvPr id="344" name="직사각형 343">
              <a:extLst>
                <a:ext uri="{FF2B5EF4-FFF2-40B4-BE49-F238E27FC236}">
                  <a16:creationId xmlns:a16="http://schemas.microsoft.com/office/drawing/2014/main" id="{F2420029-5EAB-4F3D-B502-ED788E93528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D9E6DF79-32A5-4F8B-A66F-7F66284984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56A04A50-6B70-4E15-911D-778808133FF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CCFA26F7-2A2F-4C64-B429-7E493618D51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0D55F82A-1BFD-4729-A836-5290447966F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3FFD9A71-9443-40EF-BE7C-EBBB8B9D3E5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4943E18E-35A9-4918-A2FB-920A2330E5A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E2E0E6C8-017F-4C47-96AB-BD91D950541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F5C2BF98-C1AC-4391-9BC6-FABB461D7A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73F613C0-F120-4BB9-8100-7F1774087FF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4" name="그룹 353">
            <a:extLst>
              <a:ext uri="{FF2B5EF4-FFF2-40B4-BE49-F238E27FC236}">
                <a16:creationId xmlns:a16="http://schemas.microsoft.com/office/drawing/2014/main" id="{02CCA3A6-6B20-4005-A4A4-2724877C1BBB}"/>
              </a:ext>
            </a:extLst>
          </p:cNvPr>
          <p:cNvGrpSpPr/>
          <p:nvPr/>
        </p:nvGrpSpPr>
        <p:grpSpPr>
          <a:xfrm>
            <a:off x="8177827" y="5261042"/>
            <a:ext cx="920770" cy="91863"/>
            <a:chOff x="2591735" y="3931941"/>
            <a:chExt cx="1419956" cy="141665"/>
          </a:xfrm>
        </p:grpSpPr>
        <p:sp>
          <p:nvSpPr>
            <p:cNvPr id="355" name="직사각형 354">
              <a:extLst>
                <a:ext uri="{FF2B5EF4-FFF2-40B4-BE49-F238E27FC236}">
                  <a16:creationId xmlns:a16="http://schemas.microsoft.com/office/drawing/2014/main" id="{DC24474C-69E5-403C-AF5B-FA634E17064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F3C74042-42C4-4D79-875D-3C38E99F016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05747955-BB85-4A72-96C5-AAB25E1DF90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32EE875A-613E-44A1-B736-8018CB89E4B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04552583-0E68-44B6-AC0F-3907145B0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B2ECC1A-1585-4DF5-BC4C-C8D6D03E84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AC3956AE-9485-49BF-82AE-9FF7F6D5E57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FE2E2487-9EBB-4250-9EAC-CA14706B9D3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85C3FC99-5EB2-4E85-8584-37B76ACE455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D3669EF5-AA38-4A45-BD35-1C8EC95820E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65" name="그룹 364">
            <a:extLst>
              <a:ext uri="{FF2B5EF4-FFF2-40B4-BE49-F238E27FC236}">
                <a16:creationId xmlns:a16="http://schemas.microsoft.com/office/drawing/2014/main" id="{F3713973-7AB9-4ADB-90E4-0FB508E6006C}"/>
              </a:ext>
            </a:extLst>
          </p:cNvPr>
          <p:cNvGrpSpPr/>
          <p:nvPr/>
        </p:nvGrpSpPr>
        <p:grpSpPr>
          <a:xfrm>
            <a:off x="8177827" y="5352905"/>
            <a:ext cx="920770" cy="91863"/>
            <a:chOff x="2591735" y="3931941"/>
            <a:chExt cx="1419956" cy="141665"/>
          </a:xfrm>
        </p:grpSpPr>
        <p:sp>
          <p:nvSpPr>
            <p:cNvPr id="366" name="직사각형 365">
              <a:extLst>
                <a:ext uri="{FF2B5EF4-FFF2-40B4-BE49-F238E27FC236}">
                  <a16:creationId xmlns:a16="http://schemas.microsoft.com/office/drawing/2014/main" id="{6B15F17A-8956-407A-B689-41DE4E5E64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037374A-FE5C-4BC6-95D7-A30A0D7CCD9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A1DA779D-165D-429C-B1F1-535BB26C85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1EF2E487-3B5A-449A-BC5E-2A1C60BEEDA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1E22C8D9-DB12-4165-9AB7-277541E20D9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A6F06FDC-ED04-498A-B254-1FE9B9AEADC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2C1F9CB-34A8-4315-A070-C245BCD8373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E168FB-4EC1-4081-9F61-F05F764961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ADFFE573-E394-41DD-8D68-EB8ADCC983A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4410398-89F0-4EAC-9A5B-CDDF5F4561F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76" name="그룹 375">
            <a:extLst>
              <a:ext uri="{FF2B5EF4-FFF2-40B4-BE49-F238E27FC236}">
                <a16:creationId xmlns:a16="http://schemas.microsoft.com/office/drawing/2014/main" id="{A5B4D231-D92B-441D-AB66-7DB693A887D6}"/>
              </a:ext>
            </a:extLst>
          </p:cNvPr>
          <p:cNvGrpSpPr/>
          <p:nvPr/>
        </p:nvGrpSpPr>
        <p:grpSpPr>
          <a:xfrm>
            <a:off x="8177827" y="5444767"/>
            <a:ext cx="920770" cy="91863"/>
            <a:chOff x="2591735" y="3931941"/>
            <a:chExt cx="1419956" cy="141665"/>
          </a:xfrm>
        </p:grpSpPr>
        <p:sp>
          <p:nvSpPr>
            <p:cNvPr id="377" name="직사각형 376">
              <a:extLst>
                <a:ext uri="{FF2B5EF4-FFF2-40B4-BE49-F238E27FC236}">
                  <a16:creationId xmlns:a16="http://schemas.microsoft.com/office/drawing/2014/main" id="{AF2E1BB6-C170-4687-AD62-3BEAD19E043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A215496C-204E-43E2-B85C-0801286DA73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1064BD2-EF28-43C3-B7E0-2E628D890F3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AA10BD00-B633-45F5-96CE-0AEEC6496E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DF462C3-5EE8-4ABD-9E80-BC6CC84ADCB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9058DE-63E0-49DA-AE52-78A5D43721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28745618-1CC7-42BF-AA33-10BC7209FA1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24B2D23A-B242-4F24-90C3-12FFEAA986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B226D2F7-28BA-4AA7-AA22-1C029225093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03F13663-A119-41C4-B3C7-21FEDC6E65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87" name="그룹 386">
            <a:extLst>
              <a:ext uri="{FF2B5EF4-FFF2-40B4-BE49-F238E27FC236}">
                <a16:creationId xmlns:a16="http://schemas.microsoft.com/office/drawing/2014/main" id="{5E05795A-1F28-410A-906A-D0B9F2285D79}"/>
              </a:ext>
            </a:extLst>
          </p:cNvPr>
          <p:cNvGrpSpPr/>
          <p:nvPr/>
        </p:nvGrpSpPr>
        <p:grpSpPr>
          <a:xfrm>
            <a:off x="8177827" y="5536629"/>
            <a:ext cx="920770" cy="91863"/>
            <a:chOff x="2591735" y="3931941"/>
            <a:chExt cx="1419956" cy="141665"/>
          </a:xfrm>
        </p:grpSpPr>
        <p:sp>
          <p:nvSpPr>
            <p:cNvPr id="388" name="직사각형 387">
              <a:extLst>
                <a:ext uri="{FF2B5EF4-FFF2-40B4-BE49-F238E27FC236}">
                  <a16:creationId xmlns:a16="http://schemas.microsoft.com/office/drawing/2014/main" id="{07622701-18B2-4251-AF3A-9945E625E80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F9A40009-1B63-41EF-BAFE-98312C16BC8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F94DD3A6-0659-42EF-B117-33B435730AE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737744E7-2B9F-4A4D-854B-852BB14B0D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A4BA9EB-5888-412B-9FC7-1E4654FD56C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7942CA3F-F2C5-4203-81D3-AFEBA7DD71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E82C2A49-BBC0-489C-A7EC-71E606D7B5B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CCA7DDA1-B297-4087-84BA-41C3B0DFD83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0EF85897-0248-4D25-8834-F22A20FAA71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A54CE61B-4C92-4401-A42F-EA918100DE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6DC3B539-5AE6-4DD6-A3E8-13406DA99C40}"/>
              </a:ext>
            </a:extLst>
          </p:cNvPr>
          <p:cNvGrpSpPr/>
          <p:nvPr/>
        </p:nvGrpSpPr>
        <p:grpSpPr>
          <a:xfrm>
            <a:off x="8177827" y="5628492"/>
            <a:ext cx="920770" cy="91863"/>
            <a:chOff x="2591735" y="3931941"/>
            <a:chExt cx="1419956" cy="141665"/>
          </a:xfrm>
        </p:grpSpPr>
        <p:sp>
          <p:nvSpPr>
            <p:cNvPr id="399" name="직사각형 398">
              <a:extLst>
                <a:ext uri="{FF2B5EF4-FFF2-40B4-BE49-F238E27FC236}">
                  <a16:creationId xmlns:a16="http://schemas.microsoft.com/office/drawing/2014/main" id="{CC8AB647-1838-4145-971F-8560930747B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F078F7EF-C8A5-49B3-A747-CB1039AB71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8C8F66C-F39A-4A78-857C-0CC14F7F0E8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2E2B25E9-6BE5-46B2-8026-9E0DE361C5A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6521D4F7-C1EF-46C9-A86F-2810BE119D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4F5EB9D6-6900-4553-A00F-58A8E9783B8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4FAE7B3A-B8C6-4EA1-B215-4D0E6744667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BE50B4D8-4FB0-4091-9ED1-156CD1BD9F5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7C41BA9E-FE20-4BFE-A6D9-AD44704B43A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845EBBC-A64C-4278-949A-079C54A887C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sp>
        <p:nvSpPr>
          <p:cNvPr id="5" name="화살표: 아래쪽 4">
            <a:extLst>
              <a:ext uri="{FF2B5EF4-FFF2-40B4-BE49-F238E27FC236}">
                <a16:creationId xmlns:a16="http://schemas.microsoft.com/office/drawing/2014/main" id="{1F752E7C-0D98-4F7E-989F-958373E695E0}"/>
              </a:ext>
            </a:extLst>
          </p:cNvPr>
          <p:cNvSpPr/>
          <p:nvPr/>
        </p:nvSpPr>
        <p:spPr>
          <a:xfrm>
            <a:off x="8453415" y="2872614"/>
            <a:ext cx="378453" cy="3006855"/>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10" name="그룹 409">
            <a:extLst>
              <a:ext uri="{FF2B5EF4-FFF2-40B4-BE49-F238E27FC236}">
                <a16:creationId xmlns:a16="http://schemas.microsoft.com/office/drawing/2014/main" id="{2E00B9AE-C23D-4F73-999D-D873A318ECD3}"/>
              </a:ext>
            </a:extLst>
          </p:cNvPr>
          <p:cNvGrpSpPr/>
          <p:nvPr/>
        </p:nvGrpSpPr>
        <p:grpSpPr>
          <a:xfrm>
            <a:off x="8177827" y="5937075"/>
            <a:ext cx="920770" cy="91863"/>
            <a:chOff x="2591735" y="3931941"/>
            <a:chExt cx="1419956" cy="141665"/>
          </a:xfrm>
        </p:grpSpPr>
        <p:sp>
          <p:nvSpPr>
            <p:cNvPr id="411" name="직사각형 410">
              <a:extLst>
                <a:ext uri="{FF2B5EF4-FFF2-40B4-BE49-F238E27FC236}">
                  <a16:creationId xmlns:a16="http://schemas.microsoft.com/office/drawing/2014/main" id="{999A10E4-B643-4660-9069-11681AA6F32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BE857654-227F-4E91-9308-A877CC2BD3B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EFA2F275-E6F4-4DA6-BE38-D21E4521C20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BCD200BD-C9B6-47D9-8A40-147D3A11822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F9B84A35-4775-432F-A7A0-CB9F0C838E0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9966CB7A-8DDA-4650-9A2E-0DEFDC2F1F7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909DCDEE-CD8A-4672-898B-657C3C11133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75E2734F-EFD8-47F8-8A03-BE73CC13CC8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6348F38-D249-46E6-96E6-6B358EAE90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7E127824-15F3-4E26-B694-36BE380B2BE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04F2281A-02E3-499C-9950-4C2E13179F3F}"/>
                  </a:ext>
                </a:extLst>
              </p:cNvPr>
              <p:cNvSpPr txBox="1"/>
              <p:nvPr/>
            </p:nvSpPr>
            <p:spPr>
              <a:xfrm>
                <a:off x="945078" y="5815950"/>
                <a:ext cx="4757328"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1" name="TextBox 420">
                <a:extLst>
                  <a:ext uri="{FF2B5EF4-FFF2-40B4-BE49-F238E27FC236}">
                    <a16:creationId xmlns:a16="http://schemas.microsoft.com/office/drawing/2014/main" id="{04F2281A-02E3-499C-9950-4C2E13179F3F}"/>
                  </a:ext>
                </a:extLst>
              </p:cNvPr>
              <p:cNvSpPr txBox="1">
                <a:spLocks noRot="1" noChangeAspect="1" noMove="1" noResize="1" noEditPoints="1" noAdjustHandles="1" noChangeArrowheads="1" noChangeShapeType="1" noTextEdit="1"/>
              </p:cNvSpPr>
              <p:nvPr/>
            </p:nvSpPr>
            <p:spPr>
              <a:xfrm>
                <a:off x="945078" y="5815950"/>
                <a:ext cx="4757328" cy="282834"/>
              </a:xfrm>
              <a:prstGeom prst="rect">
                <a:avLst/>
              </a:prstGeom>
              <a:blipFill>
                <a:blip r:embed="rId7"/>
                <a:stretch>
                  <a:fillRect b="-2608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B495AACF-2299-4BAC-912A-94A43AE06C9C}"/>
                  </a:ext>
                </a:extLst>
              </p:cNvPr>
              <p:cNvSpPr txBox="1"/>
              <p:nvPr/>
            </p:nvSpPr>
            <p:spPr>
              <a:xfrm>
                <a:off x="943015" y="6092402"/>
                <a:ext cx="6340454"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r>
                        <a:rPr lang="en-US" altLang="ko-KR" sz="1600" i="1">
                          <a:solidFill>
                            <a:srgbClr val="000000"/>
                          </a:solidFill>
                          <a:latin typeface="Cambria Math" panose="02040503050406030204" pitchFamily="18" charset="0"/>
                          <a:ea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2" name="TextBox 421">
                <a:extLst>
                  <a:ext uri="{FF2B5EF4-FFF2-40B4-BE49-F238E27FC236}">
                    <a16:creationId xmlns:a16="http://schemas.microsoft.com/office/drawing/2014/main" id="{B495AACF-2299-4BAC-912A-94A43AE06C9C}"/>
                  </a:ext>
                </a:extLst>
              </p:cNvPr>
              <p:cNvSpPr txBox="1">
                <a:spLocks noRot="1" noChangeAspect="1" noMove="1" noResize="1" noEditPoints="1" noAdjustHandles="1" noChangeArrowheads="1" noChangeShapeType="1" noTextEdit="1"/>
              </p:cNvSpPr>
              <p:nvPr/>
            </p:nvSpPr>
            <p:spPr>
              <a:xfrm>
                <a:off x="943015" y="6092402"/>
                <a:ext cx="6340454" cy="282834"/>
              </a:xfrm>
              <a:prstGeom prst="rect">
                <a:avLst/>
              </a:prstGeom>
              <a:blipFill>
                <a:blip r:embed="rId8"/>
                <a:stretch>
                  <a:fillRect b="-2340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892ACD9E-CF0C-4CD2-B9BC-0BDC5171FEB5}"/>
              </a:ext>
            </a:extLst>
          </p:cNvPr>
          <p:cNvSpPr>
            <a:spLocks noGrp="1"/>
          </p:cNvSpPr>
          <p:nvPr>
            <p:ph type="body" sz="quarter" idx="19"/>
          </p:nvPr>
        </p:nvSpPr>
        <p:spPr/>
        <p:txBody>
          <a:bodyPr/>
          <a:lstStyle/>
          <a:p>
            <a:r>
              <a:rPr lang="ko-KR" altLang="en-US"/>
              <a:t>순환 신경망 클래스 구현</a:t>
            </a:r>
          </a:p>
        </p:txBody>
      </p:sp>
      <p:sp>
        <p:nvSpPr>
          <p:cNvPr id="409" name="텍스트 개체 틀 2">
            <a:extLst>
              <a:ext uri="{FF2B5EF4-FFF2-40B4-BE49-F238E27FC236}">
                <a16:creationId xmlns:a16="http://schemas.microsoft.com/office/drawing/2014/main" id="{8F526EED-8CF2-4142-989C-E08B23283D8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78447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96CA63-C2F2-4AB3-BF3B-0EFCD21469A8}"/>
              </a:ext>
            </a:extLst>
          </p:cNvPr>
          <p:cNvSpPr txBox="1"/>
          <p:nvPr/>
        </p:nvSpPr>
        <p:spPr>
          <a:xfrm>
            <a:off x="542882"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sum=0</a:t>
            </a:r>
          </a:p>
          <a:p>
            <a:pPr algn="l"/>
            <a:r>
              <a:rPr lang="en-US" altLang="ko-KR" sz="2000">
                <a:latin typeface="Consolas" panose="020B0609020204030204" pitchFamily="49" charset="0"/>
              </a:rPr>
              <a:t>for i in range(10):</a:t>
            </a:r>
          </a:p>
          <a:p>
            <a:pPr algn="l"/>
            <a:r>
              <a:rPr lang="en-US" altLang="ko-KR" sz="2000">
                <a:latin typeface="Consolas" panose="020B0609020204030204" pitchFamily="49" charset="0"/>
              </a:rPr>
              <a:t>    sum = sum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1+2+3+4+5+6+7+8+9+10 </a:t>
            </a:r>
          </a:p>
          <a:p>
            <a:pPr algn="l"/>
            <a:r>
              <a:rPr lang="en-US" altLang="ko-KR" sz="2000">
                <a:latin typeface="Consolas" panose="020B0609020204030204" pitchFamily="49" charset="0"/>
              </a:rPr>
              <a:t>print(sum)  </a:t>
            </a:r>
            <a:endParaRPr lang="ko-KR" altLang="en-US" sz="2000">
              <a:latin typeface="Consolas" panose="020B0609020204030204" pitchFamily="49" charset="0"/>
            </a:endParaRPr>
          </a:p>
        </p:txBody>
      </p:sp>
      <p:sp>
        <p:nvSpPr>
          <p:cNvPr id="3" name="TextBox 2">
            <a:extLst>
              <a:ext uri="{FF2B5EF4-FFF2-40B4-BE49-F238E27FC236}">
                <a16:creationId xmlns:a16="http://schemas.microsoft.com/office/drawing/2014/main" id="{DD920B30-EFD7-4E7F-9D63-BBAD4A045F8F}"/>
              </a:ext>
            </a:extLst>
          </p:cNvPr>
          <p:cNvSpPr txBox="1"/>
          <p:nvPr/>
        </p:nvSpPr>
        <p:spPr>
          <a:xfrm>
            <a:off x="542882" y="979377"/>
            <a:ext cx="954107" cy="400110"/>
          </a:xfrm>
          <a:prstGeom prst="rect">
            <a:avLst/>
          </a:prstGeom>
          <a:noFill/>
        </p:spPr>
        <p:txBody>
          <a:bodyPr wrap="none" rtlCol="0">
            <a:spAutoFit/>
          </a:bodyPr>
          <a:lstStyle/>
          <a:p>
            <a:pPr algn="l"/>
            <a:r>
              <a:rPr lang="ko-KR" altLang="en-US" sz="2000">
                <a:latin typeface="Consolas" panose="020B0609020204030204" pitchFamily="49" charset="0"/>
              </a:rPr>
              <a:t>점화식</a:t>
            </a:r>
          </a:p>
        </p:txBody>
      </p:sp>
      <p:sp>
        <p:nvSpPr>
          <p:cNvPr id="409" name="TextBox 408">
            <a:extLst>
              <a:ext uri="{FF2B5EF4-FFF2-40B4-BE49-F238E27FC236}">
                <a16:creationId xmlns:a16="http://schemas.microsoft.com/office/drawing/2014/main" id="{6E9F3677-69BB-403B-82D9-44EC2D53E385}"/>
              </a:ext>
            </a:extLst>
          </p:cNvPr>
          <p:cNvSpPr txBox="1"/>
          <p:nvPr/>
        </p:nvSpPr>
        <p:spPr>
          <a:xfrm>
            <a:off x="5199959"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fact=1</a:t>
            </a:r>
          </a:p>
          <a:p>
            <a:pPr algn="l"/>
            <a:r>
              <a:rPr lang="en-US" altLang="ko-KR" sz="2000">
                <a:latin typeface="Consolas" panose="020B0609020204030204" pitchFamily="49" charset="0"/>
              </a:rPr>
              <a:t>for i in range(5):</a:t>
            </a:r>
          </a:p>
          <a:p>
            <a:pPr algn="l"/>
            <a:r>
              <a:rPr lang="en-US" altLang="ko-KR" sz="2000">
                <a:latin typeface="Consolas" panose="020B0609020204030204" pitchFamily="49" charset="0"/>
              </a:rPr>
              <a:t>    fact = fact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a:t>
            </a:r>
          </a:p>
          <a:p>
            <a:pPr algn="l"/>
            <a:r>
              <a:rPr lang="en-US" altLang="ko-KR" sz="2000">
                <a:latin typeface="Consolas" panose="020B0609020204030204" pitchFamily="49" charset="0"/>
              </a:rPr>
              <a:t>print(fact)  </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9D1A46CA-938B-4BF7-8FFF-2820D171D463}"/>
              </a:ext>
            </a:extLst>
          </p:cNvPr>
          <p:cNvSpPr>
            <a:spLocks noGrp="1"/>
          </p:cNvSpPr>
          <p:nvPr>
            <p:ph type="body" sz="quarter" idx="19"/>
          </p:nvPr>
        </p:nvSpPr>
        <p:spPr/>
        <p:txBody>
          <a:bodyPr/>
          <a:lstStyle/>
          <a:p>
            <a:r>
              <a:rPr lang="ko-KR" altLang="en-US"/>
              <a:t>순환 신경망 클래스 구현</a:t>
            </a:r>
          </a:p>
        </p:txBody>
      </p:sp>
      <p:sp>
        <p:nvSpPr>
          <p:cNvPr id="9" name="텍스트 개체 틀 2">
            <a:extLst>
              <a:ext uri="{FF2B5EF4-FFF2-40B4-BE49-F238E27FC236}">
                <a16:creationId xmlns:a16="http://schemas.microsoft.com/office/drawing/2014/main" id="{920A4265-04BE-458E-BB96-9736F0FF4DE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8720468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46331"/>
          </a:xfrm>
          <a:prstGeom prst="rect">
            <a:avLst/>
          </a:prstGeom>
          <a:solidFill>
            <a:srgbClr val="E2E2F6"/>
          </a:solidFill>
        </p:spPr>
        <p:txBody>
          <a:bodyPr wrap="square">
            <a:spAutoFit/>
          </a:bodyPr>
          <a:lstStyle/>
          <a:p>
            <a:r>
              <a:rPr lang="en-US" altLang="ko-KR" sz="1200" err="1">
                <a:latin typeface="Consolas" panose="020B0609020204030204" pitchFamily="49" charset="0"/>
              </a:rPr>
              <a:t>rn</a:t>
            </a:r>
            <a:r>
              <a:rPr lang="en-US" altLang="ko-KR" sz="1200">
                <a:latin typeface="Consolas" panose="020B0609020204030204" pitchFamily="49" charset="0"/>
              </a:rPr>
              <a:t> = </a:t>
            </a:r>
            <a:r>
              <a:rPr lang="en-US" altLang="ko-KR" sz="1200" err="1">
                <a:latin typeface="Consolas" panose="020B0609020204030204" pitchFamily="49" charset="0"/>
              </a:rPr>
              <a:t>RecurrentNetwork</a:t>
            </a:r>
            <a:r>
              <a:rPr lang="en-US" altLang="ko-KR" sz="1200">
                <a:latin typeface="Consolas" panose="020B0609020204030204" pitchFamily="49" charset="0"/>
              </a:rPr>
              <a:t>(</a:t>
            </a:r>
            <a:r>
              <a:rPr lang="en-US" altLang="ko-KR" sz="1200" err="1">
                <a:latin typeface="Consolas" panose="020B0609020204030204" pitchFamily="49" charset="0"/>
              </a:rPr>
              <a:t>n_cells</a:t>
            </a:r>
            <a:r>
              <a:rPr lang="en-US" altLang="ko-KR" sz="1200">
                <a:latin typeface="Consolas" panose="020B0609020204030204" pitchFamily="49" charset="0"/>
              </a:rPr>
              <a:t>=32, </a:t>
            </a:r>
            <a:r>
              <a:rPr lang="en-US" altLang="ko-KR" sz="1200" err="1">
                <a:latin typeface="Consolas" panose="020B0609020204030204" pitchFamily="49" charset="0"/>
              </a:rPr>
              <a:t>batch_size</a:t>
            </a:r>
            <a:r>
              <a:rPr lang="en-US" altLang="ko-KR" sz="1200">
                <a:latin typeface="Consolas" panose="020B0609020204030204" pitchFamily="49" charset="0"/>
              </a:rPr>
              <a:t>=32, </a:t>
            </a:r>
            <a:r>
              <a:rPr lang="en-US" altLang="ko-KR" sz="1200" err="1">
                <a:latin typeface="Consolas" panose="020B0609020204030204" pitchFamily="49" charset="0"/>
              </a:rPr>
              <a:t>learning_rate</a:t>
            </a:r>
            <a:r>
              <a:rPr lang="en-US" altLang="ko-KR" sz="1200">
                <a:latin typeface="Consolas" panose="020B0609020204030204" pitchFamily="49" charset="0"/>
              </a:rPr>
              <a:t>=0.01)</a:t>
            </a:r>
          </a:p>
          <a:p>
            <a:endParaRPr lang="en-US" altLang="ko-KR" sz="1200">
              <a:latin typeface="Consolas" panose="020B0609020204030204" pitchFamily="49" charset="0"/>
            </a:endParaRPr>
          </a:p>
          <a:p>
            <a:r>
              <a:rPr lang="en-US" altLang="ko-KR" sz="1200" err="1">
                <a:latin typeface="Consolas" panose="020B0609020204030204" pitchFamily="49" charset="0"/>
              </a:rPr>
              <a:t>rn.fit</a:t>
            </a:r>
            <a:r>
              <a:rPr lang="en-US" altLang="ko-KR" sz="1200">
                <a:latin typeface="Consolas" panose="020B0609020204030204" pitchFamily="49" charset="0"/>
              </a:rPr>
              <a:t>(</a:t>
            </a:r>
            <a:r>
              <a:rPr lang="en-US" altLang="ko-KR" sz="1200" err="1">
                <a:latin typeface="Consolas" panose="020B0609020204030204" pitchFamily="49" charset="0"/>
              </a:rPr>
              <a:t>x_train_onehot</a:t>
            </a:r>
            <a:r>
              <a:rPr lang="en-US" altLang="ko-KR" sz="1200">
                <a:latin typeface="Consolas" panose="020B0609020204030204" pitchFamily="49" charset="0"/>
              </a:rPr>
              <a:t>, </a:t>
            </a:r>
            <a:r>
              <a:rPr lang="en-US" altLang="ko-KR" sz="1200" err="1">
                <a:latin typeface="Consolas" panose="020B0609020204030204" pitchFamily="49" charset="0"/>
              </a:rPr>
              <a:t>y_train</a:t>
            </a:r>
            <a:r>
              <a:rPr lang="en-US" altLang="ko-KR" sz="1200">
                <a:latin typeface="Consolas" panose="020B0609020204030204" pitchFamily="49" charset="0"/>
              </a:rPr>
              <a:t>, epochs=20, </a:t>
            </a:r>
            <a:r>
              <a:rPr lang="en-US" altLang="ko-KR" sz="1200" err="1">
                <a:latin typeface="Consolas" panose="020B0609020204030204" pitchFamily="49" charset="0"/>
              </a:rPr>
              <a:t>x_val</a:t>
            </a:r>
            <a:r>
              <a:rPr lang="en-US" altLang="ko-KR" sz="1200">
                <a:latin typeface="Consolas" panose="020B0609020204030204" pitchFamily="49" charset="0"/>
              </a:rPr>
              <a:t>=</a:t>
            </a:r>
            <a:r>
              <a:rPr lang="en-US" altLang="ko-KR" sz="1200" err="1">
                <a:latin typeface="Consolas" panose="020B0609020204030204" pitchFamily="49" charset="0"/>
              </a:rPr>
              <a:t>x_val_onehot</a:t>
            </a:r>
            <a:r>
              <a:rPr lang="en-US" altLang="ko-KR" sz="1200">
                <a:latin typeface="Consolas" panose="020B0609020204030204" pitchFamily="49" charset="0"/>
              </a:rPr>
              <a:t>, </a:t>
            </a:r>
            <a:r>
              <a:rPr lang="en-US" altLang="ko-KR" sz="1200" err="1">
                <a:latin typeface="Consolas" panose="020B0609020204030204" pitchFamily="49" charset="0"/>
              </a:rPr>
              <a:t>y_val</a:t>
            </a:r>
            <a:r>
              <a:rPr lang="en-US" altLang="ko-KR" sz="1200">
                <a:latin typeface="Consolas" panose="020B0609020204030204" pitchFamily="49" charset="0"/>
              </a:rPr>
              <a:t>=</a:t>
            </a:r>
            <a:r>
              <a:rPr lang="en-US" altLang="ko-KR" sz="1200" err="1">
                <a:latin typeface="Consolas" panose="020B0609020204030204" pitchFamily="49" charset="0"/>
              </a:rPr>
              <a:t>y_val</a:t>
            </a:r>
            <a:r>
              <a:rPr lang="en-US" altLang="ko-KR" sz="1200">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194876" y="2456892"/>
            <a:ext cx="7654479" cy="1538498"/>
          </a:xfrm>
          <a:prstGeom prst="rect">
            <a:avLst/>
          </a:prstGeom>
          <a:noFill/>
        </p:spPr>
        <p:txBody>
          <a:bodyPr wrap="square" rtlCol="0">
            <a:spAutoFit/>
          </a:bodyPr>
          <a:lstStyle/>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0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1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2 </a:t>
            </a:r>
            <a:endParaRPr lang="ko-KR" altLang="en-US" sz="1044">
              <a:latin typeface="+mj-ea"/>
              <a:ea typeface="+mj-ea"/>
            </a:endParaRPr>
          </a:p>
        </p:txBody>
      </p:sp>
      <p:sp>
        <p:nvSpPr>
          <p:cNvPr id="2" name="텍스트 개체 틀 1">
            <a:extLst>
              <a:ext uri="{FF2B5EF4-FFF2-40B4-BE49-F238E27FC236}">
                <a16:creationId xmlns:a16="http://schemas.microsoft.com/office/drawing/2014/main" id="{33A4183A-6CA3-4D0C-B25E-DEAC5C46750B}"/>
              </a:ext>
            </a:extLst>
          </p:cNvPr>
          <p:cNvSpPr>
            <a:spLocks noGrp="1"/>
          </p:cNvSpPr>
          <p:nvPr>
            <p:ph type="body" sz="quarter" idx="19"/>
          </p:nvPr>
        </p:nvSpPr>
        <p:spPr/>
        <p:txBody>
          <a:bodyPr/>
          <a:lstStyle/>
          <a:p>
            <a:r>
              <a:rPr lang="ko-KR" altLang="en-US"/>
              <a:t>순환 신경망 모델 훈련</a:t>
            </a:r>
          </a:p>
        </p:txBody>
      </p:sp>
      <p:sp>
        <p:nvSpPr>
          <p:cNvPr id="9" name="텍스트 개체 틀 2">
            <a:extLst>
              <a:ext uri="{FF2B5EF4-FFF2-40B4-BE49-F238E27FC236}">
                <a16:creationId xmlns:a16="http://schemas.microsoft.com/office/drawing/2014/main" id="{90F8B0CF-CA5A-417F-9A64-CCC8A23D5F6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6413367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31860"/>
            <a:ext cx="365677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a:t>
            </a:r>
            <a:r>
              <a:rPr lang="en-US" altLang="ko-KR" sz="1328" b="1">
                <a:latin typeface="+mj-ea"/>
                <a:ea typeface="+mj-ea"/>
              </a:rPr>
              <a:t>, </a:t>
            </a:r>
            <a:r>
              <a:rPr lang="ko-KR" altLang="en-US" sz="1328" b="1">
                <a:latin typeface="+mj-ea"/>
                <a:ea typeface="+mj-ea"/>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rn.val_losses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4747632"/>
            <a:ext cx="2422458"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5107832"/>
            <a:ext cx="7726645"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rn.score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67041" y="5403278"/>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0.7002</a:t>
            </a:r>
            <a:endParaRPr lang="ko-KR" altLang="en-US" sz="1100">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495" y="2291024"/>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2E3A485-B988-490F-84A6-5BF1C954168C}"/>
              </a:ext>
            </a:extLst>
          </p:cNvPr>
          <p:cNvSpPr>
            <a:spLocks noGrp="1"/>
          </p:cNvSpPr>
          <p:nvPr>
            <p:ph type="body" sz="quarter" idx="19"/>
          </p:nvPr>
        </p:nvSpPr>
        <p:spPr/>
        <p:txBody>
          <a:bodyPr/>
          <a:lstStyle/>
          <a:p>
            <a:r>
              <a:rPr lang="ko-KR" altLang="en-US"/>
              <a:t>순환 신경망 모델 훈련</a:t>
            </a:r>
          </a:p>
        </p:txBody>
      </p:sp>
      <p:sp>
        <p:nvSpPr>
          <p:cNvPr id="14" name="텍스트 개체 틀 2">
            <a:extLst>
              <a:ext uri="{FF2B5EF4-FFF2-40B4-BE49-F238E27FC236}">
                <a16:creationId xmlns:a16="http://schemas.microsoft.com/office/drawing/2014/main" id="{589A6953-0BF4-4E2C-AEF7-19A5880D3A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9342314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3501280"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2942"/>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tensorflow.keras.models</a:t>
            </a:r>
            <a:r>
              <a:rPr lang="en-US" altLang="ko-KR" sz="1139">
                <a:latin typeface="Consolas" panose="020B0609020204030204" pitchFamily="49" charset="0"/>
              </a:rPr>
              <a:t> import Sequential</a:t>
            </a:r>
          </a:p>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Dense, </a:t>
            </a:r>
            <a:r>
              <a:rPr lang="en-US" altLang="ko-KR" sz="1139" err="1">
                <a:latin typeface="Consolas" panose="020B0609020204030204" pitchFamily="49" charset="0"/>
              </a:rPr>
              <a:t>SimpleRNN</a:t>
            </a:r>
            <a:endParaRPr lang="en-US" altLang="ko-KR" sz="1139">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2086867"/>
            <a:ext cx="129715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2393830"/>
            <a:ext cx="7726645" cy="1144159"/>
          </a:xfrm>
          <a:prstGeom prst="rect">
            <a:avLst/>
          </a:prstGeom>
          <a:solidFill>
            <a:srgbClr val="E2E2F6"/>
          </a:solidFill>
        </p:spPr>
        <p:txBody>
          <a:bodyPr wrap="square">
            <a:spAutoFit/>
          </a:bodyPr>
          <a:lstStyle/>
          <a:p>
            <a:r>
              <a:rPr lang="en-US" altLang="ko-KR" sz="1139">
                <a:latin typeface="Consolas" panose="020B0609020204030204" pitchFamily="49" charset="0"/>
              </a:rPr>
              <a:t>model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(32, </a:t>
            </a:r>
            <a:r>
              <a:rPr lang="en-US" altLang="ko-KR" sz="1139" err="1">
                <a:latin typeface="Consolas" panose="020B0609020204030204" pitchFamily="49" charset="0"/>
              </a:rPr>
              <a:t>input_shape</a:t>
            </a:r>
            <a:r>
              <a:rPr lang="en-US" altLang="ko-KR" sz="1139">
                <a:latin typeface="Consolas" panose="020B0609020204030204" pitchFamily="49" charset="0"/>
              </a:rPr>
              <a:t>=(100, 100)))</a:t>
            </a:r>
          </a:p>
          <a:p>
            <a:r>
              <a:rPr lang="en-US" altLang="ko-KR" sz="1139" err="1">
                <a:latin typeface="Consolas" panose="020B0609020204030204" pitchFamily="49" charset="0"/>
              </a:rPr>
              <a:t>model.add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3698600"/>
            <a:ext cx="7654479" cy="202055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err="1">
                <a:latin typeface="Consolas" panose="020B0609020204030204" pitchFamily="49" charset="0"/>
                <a:ea typeface="고도 M" panose="02000503000000020004" pitchFamily="2" charset="-127"/>
              </a:rPr>
              <a:t>simple_rnn</a:t>
            </a:r>
            <a:r>
              <a:rPr lang="en-US" altLang="ko-KR" sz="1044">
                <a:latin typeface="Consolas" panose="020B0609020204030204" pitchFamily="49" charset="0"/>
                <a:ea typeface="고도 M" panose="02000503000000020004" pitchFamily="2" charset="-127"/>
              </a:rPr>
              <a:t>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32)                4256  </a:t>
            </a:r>
            <a:r>
              <a:rPr lang="en-US" altLang="ko-KR" sz="1044">
                <a:solidFill>
                  <a:srgbClr val="3399FF"/>
                </a:solidFill>
                <a:latin typeface="Consolas" panose="020B0609020204030204" pitchFamily="49" charset="0"/>
                <a:ea typeface="고도 M" panose="02000503000000020004" pitchFamily="2" charset="-127"/>
              </a:rPr>
              <a:t>3200+1024+32  </a:t>
            </a:r>
            <a:r>
              <a:rPr lang="en-US" altLang="ko-KR" sz="1044">
                <a:latin typeface="Consolas" panose="020B0609020204030204" pitchFamily="49" charset="0"/>
                <a:ea typeface="고도 M" panose="02000503000000020004" pitchFamily="2" charset="-127"/>
              </a:rPr>
              <a:t>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 (Dense)                (None, 1)                 33    </a:t>
            </a:r>
            <a:r>
              <a:rPr lang="en-US" altLang="ko-KR" sz="1044">
                <a:solidFill>
                  <a:srgbClr val="3399FF"/>
                </a:solidFill>
                <a:latin typeface="Consolas" panose="020B0609020204030204" pitchFamily="49" charset="0"/>
                <a:ea typeface="고도 M" panose="02000503000000020004" pitchFamily="2" charset="-127"/>
              </a:rPr>
              <a:t>32+1  </a:t>
            </a:r>
            <a:r>
              <a:rPr lang="en-US" altLang="ko-KR" sz="1044">
                <a:solidFill>
                  <a:srgbClr val="3399FF"/>
                </a:solidFill>
                <a:latin typeface="+mj-ea"/>
                <a:ea typeface="+mj-ea"/>
              </a:rPr>
              <a:t>( </a:t>
            </a:r>
            <a:r>
              <a:rPr lang="ko-KR" altLang="en-US" sz="1044" b="1">
                <a:solidFill>
                  <a:srgbClr val="3399FF"/>
                </a:solidFill>
                <a:latin typeface="+mj-ea"/>
                <a:ea typeface="+mj-ea"/>
              </a:rPr>
              <a:t>입력뉴런수</a:t>
            </a:r>
            <a:r>
              <a:rPr lang="en-US" altLang="ko-KR" sz="1044" b="1">
                <a:solidFill>
                  <a:srgbClr val="3399FF"/>
                </a:solidFill>
                <a:latin typeface="+mj-ea"/>
                <a:ea typeface="+mj-ea"/>
              </a:rPr>
              <a:t>, </a:t>
            </a:r>
            <a:r>
              <a:rPr lang="ko-KR" altLang="en-US" sz="1044" b="1">
                <a:solidFill>
                  <a:srgbClr val="3399FF"/>
                </a:solidFill>
                <a:latin typeface="+mj-ea"/>
                <a:ea typeface="+mj-ea"/>
              </a:rPr>
              <a:t>출력 뉴런수</a:t>
            </a:r>
            <a:r>
              <a:rPr lang="ko-KR" altLang="en-US" sz="1044" b="1">
                <a:solidFill>
                  <a:srgbClr val="3399FF"/>
                </a:solidFill>
                <a:latin typeface="Consolas" panose="020B0609020204030204" pitchFamily="49" charset="0"/>
                <a:ea typeface="고도 M" panose="02000503000000020004" pitchFamily="2" charset="-127"/>
              </a:rPr>
              <a:t> </a:t>
            </a:r>
            <a:r>
              <a:rPr lang="en-US" altLang="ko-KR" sz="1044">
                <a:solidFill>
                  <a:srgbClr val="3399FF"/>
                </a:solidFill>
                <a:latin typeface="Consolas" panose="020B0609020204030204" pitchFamily="49" charset="0"/>
                <a:ea typeface="고도 M" panose="02000503000000020004" pitchFamily="2" charset="-127"/>
              </a:rPr>
              <a:t>) =&gt; ( 32, 1 )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4,289</a:t>
            </a:r>
          </a:p>
          <a:p>
            <a:pPr lvl="0"/>
            <a:r>
              <a:rPr lang="en-US" altLang="ko-KR" sz="1044">
                <a:latin typeface="Consolas" panose="020B0609020204030204" pitchFamily="49" charset="0"/>
                <a:ea typeface="고도 M" panose="02000503000000020004" pitchFamily="2" charset="-127"/>
              </a:rPr>
              <a:t>Trainable params: 4,289</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60500D-196C-4A58-8E6D-ECDAE4C419D8}"/>
              </a:ext>
            </a:extLst>
          </p:cNvPr>
          <p:cNvSpPr>
            <a:spLocks noGrp="1"/>
          </p:cNvSpPr>
          <p:nvPr>
            <p:ph type="body" sz="quarter" idx="19"/>
          </p:nvPr>
        </p:nvSpPr>
        <p:spPr>
          <a:xfrm>
            <a:off x="276742" y="164294"/>
            <a:ext cx="6054207" cy="334638"/>
          </a:xfrm>
        </p:spPr>
        <p:txBody>
          <a:bodyPr/>
          <a:lstStyle/>
          <a:p>
            <a:r>
              <a:rPr lang="en-US" altLang="ko-KR"/>
              <a:t>SimpleRNN </a:t>
            </a:r>
            <a:r>
              <a:rPr lang="ko-KR" altLang="en-US"/>
              <a:t>클래스로 순환 신경망 만들기</a:t>
            </a:r>
          </a:p>
        </p:txBody>
      </p:sp>
      <p:sp>
        <p:nvSpPr>
          <p:cNvPr id="14" name="텍스트 개체 틀 2">
            <a:extLst>
              <a:ext uri="{FF2B5EF4-FFF2-40B4-BE49-F238E27FC236}">
                <a16:creationId xmlns:a16="http://schemas.microsoft.com/office/drawing/2014/main" id="{92075AD4-DF84-4286-AA09-06B49F321CE3}"/>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54081792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model.compile</a:t>
            </a:r>
            <a:r>
              <a:rPr lang="en-US" altLang="ko-KR" sz="1139">
                <a:latin typeface="Consolas" panose="020B0609020204030204" pitchFamily="49" charset="0"/>
              </a:rPr>
              <a:t>(optimizer='</a:t>
            </a:r>
            <a:r>
              <a:rPr lang="en-US" altLang="ko-KR" sz="1139" err="1">
                <a:latin typeface="Consolas" panose="020B0609020204030204" pitchFamily="49" charset="0"/>
              </a:rPr>
              <a:t>sgd</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model.fit</a:t>
            </a:r>
            <a:r>
              <a:rPr lang="en-US" altLang="ko-KR" sz="1139">
                <a:latin typeface="Consolas" panose="020B0609020204030204" pitchFamily="49" charset="0"/>
              </a:rPr>
              <a:t>(</a:t>
            </a:r>
            <a:r>
              <a:rPr lang="en-US" altLang="ko-KR" sz="1139" err="1">
                <a:latin typeface="Consolas" panose="020B0609020204030204" pitchFamily="49" charset="0"/>
              </a:rPr>
              <a:t>x_train_onehot</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epochs=20,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2622618"/>
            <a:ext cx="7654479" cy="298466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1/20</a:t>
            </a:r>
          </a:p>
          <a:p>
            <a:pPr lvl="0"/>
            <a:r>
              <a:rPr lang="en-US" altLang="ko-KR" sz="1044">
                <a:latin typeface="Consolas" panose="020B0609020204030204" pitchFamily="49" charset="0"/>
                <a:ea typeface="고도 M" panose="02000503000000020004" pitchFamily="2" charset="-127"/>
              </a:rPr>
              <a:t>20000/20000 [==============================] - 16s 816us/sample - loss: 0.7011 - accuracy: 0.5003 -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0.6979 -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0.4978</a:t>
            </a:r>
          </a:p>
          <a:p>
            <a:pPr lvl="0"/>
            <a:r>
              <a:rPr lang="en-US" altLang="ko-KR" sz="1044">
                <a:latin typeface="Consolas" panose="020B0609020204030204" pitchFamily="49" charset="0"/>
                <a:ea typeface="고도 M" panose="02000503000000020004" pitchFamily="2" charset="-127"/>
              </a:rPr>
              <a:t>Epoch 2/20</a:t>
            </a:r>
          </a:p>
          <a:p>
            <a:pPr lvl="0"/>
            <a:r>
              <a:rPr lang="en-US" altLang="ko-KR" sz="1044">
                <a:latin typeface="Consolas" panose="020B0609020204030204" pitchFamily="49" charset="0"/>
                <a:ea typeface="고도 M" panose="02000503000000020004" pitchFamily="2" charset="-127"/>
              </a:rPr>
              <a:t>20000/20000 [==============================] - 15s 774us/sample - loss: 0.6947 - accuracy: 0.5123 -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0.6961 -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0.5066</a:t>
            </a:r>
          </a:p>
          <a:p>
            <a:pPr lvl="0"/>
            <a:r>
              <a:rPr lang="en-US" altLang="ko-KR" sz="1044">
                <a:latin typeface="Consolas" panose="020B0609020204030204" pitchFamily="49" charset="0"/>
                <a:ea typeface="고도 M" panose="02000503000000020004" pitchFamily="2" charset="-127"/>
              </a:rPr>
              <a:t>Epoch 3/20</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18/20</a:t>
            </a:r>
          </a:p>
          <a:p>
            <a:pPr lvl="0"/>
            <a:r>
              <a:rPr lang="en-US" altLang="ko-KR" sz="1044">
                <a:latin typeface="Consolas" panose="020B0609020204030204" pitchFamily="49" charset="0"/>
                <a:ea typeface="고도 M" panose="02000503000000020004" pitchFamily="2" charset="-127"/>
              </a:rPr>
              <a:t>20000/20000 [==============================] - 16s 779us/sample - loss: 0.5816 - accuracy: 0.6967 -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0.5731 -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0.7026</a:t>
            </a:r>
          </a:p>
          <a:p>
            <a:pPr lvl="0"/>
            <a:r>
              <a:rPr lang="en-US" altLang="ko-KR" sz="1044">
                <a:latin typeface="Consolas" panose="020B0609020204030204" pitchFamily="49" charset="0"/>
                <a:ea typeface="고도 M" panose="02000503000000020004" pitchFamily="2" charset="-127"/>
              </a:rPr>
              <a:t>Epoch 19/20</a:t>
            </a:r>
          </a:p>
          <a:p>
            <a:pPr lvl="0"/>
            <a:r>
              <a:rPr lang="en-US" altLang="ko-KR" sz="1044">
                <a:latin typeface="Consolas" panose="020B0609020204030204" pitchFamily="49" charset="0"/>
                <a:ea typeface="고도 M" panose="02000503000000020004" pitchFamily="2" charset="-127"/>
              </a:rPr>
              <a:t>20000/20000 [==============================] - 16s 775us/sample - loss: 0.5784 - accuracy: 0.6974 -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0.5743 -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0.6986</a:t>
            </a:r>
          </a:p>
          <a:p>
            <a:pPr lvl="0"/>
            <a:r>
              <a:rPr lang="en-US" altLang="ko-KR" sz="1044">
                <a:latin typeface="Consolas" panose="020B0609020204030204" pitchFamily="49" charset="0"/>
                <a:ea typeface="고도 M" panose="02000503000000020004" pitchFamily="2" charset="-127"/>
              </a:rPr>
              <a:t>Epoch 20/20</a:t>
            </a:r>
          </a:p>
          <a:p>
            <a:pPr lvl="0"/>
            <a:r>
              <a:rPr lang="en-US" altLang="ko-KR" sz="1044">
                <a:latin typeface="Consolas" panose="020B0609020204030204" pitchFamily="49" charset="0"/>
                <a:ea typeface="고도 M" panose="02000503000000020004" pitchFamily="2" charset="-127"/>
              </a:rPr>
              <a:t>20000/20000 [==============================] - 16s 776us/sample - loss: 0.5756 - accuracy: 0.7031 -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0.5651 -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0.7160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C38002F-B539-4243-AB3B-4500D6DB44D8}"/>
              </a:ext>
            </a:extLst>
          </p:cNvPr>
          <p:cNvSpPr>
            <a:spLocks noGrp="1"/>
          </p:cNvSpPr>
          <p:nvPr>
            <p:ph type="body" sz="quarter" idx="19"/>
          </p:nvPr>
        </p:nvSpPr>
        <p:spPr>
          <a:xfrm>
            <a:off x="276742" y="164294"/>
            <a:ext cx="6476457" cy="348470"/>
          </a:xfrm>
        </p:spPr>
        <p:txBody>
          <a:bodyPr/>
          <a:lstStyle/>
          <a:p>
            <a:r>
              <a:rPr lang="en-US" altLang="ko-KR"/>
              <a:t>SimpleRNN </a:t>
            </a:r>
            <a:r>
              <a:rPr lang="ko-KR" altLang="en-US"/>
              <a:t>클래스로 순환 신경망 만들기</a:t>
            </a:r>
          </a:p>
        </p:txBody>
      </p:sp>
      <p:sp>
        <p:nvSpPr>
          <p:cNvPr id="9" name="텍스트 개체 틀 2">
            <a:extLst>
              <a:ext uri="{FF2B5EF4-FFF2-40B4-BE49-F238E27FC236}">
                <a16:creationId xmlns:a16="http://schemas.microsoft.com/office/drawing/2014/main" id="{B92C89A5-3604-4743-A8F4-FE9174D0B8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8074487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23840" y="1075114"/>
            <a:ext cx="4905510"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a:t>
            </a:r>
            <a:r>
              <a:rPr lang="en-US" altLang="ko-KR" sz="1328" b="1">
                <a:latin typeface="+mj-ea"/>
                <a:ea typeface="+mj-ea"/>
              </a:rPr>
              <a:t>,</a:t>
            </a:r>
            <a:r>
              <a:rPr lang="ko-KR" altLang="en-US" sz="1328" b="1">
                <a:latin typeface="+mj-ea"/>
                <a:ea typeface="+mj-ea"/>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8667" y="230883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258667" y="474487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802" y="1559234"/>
            <a:ext cx="3470188" cy="224116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4802" y="4001870"/>
            <a:ext cx="3470188"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CB6EC48-B5C7-4D0D-9B3D-CA85CEC16B4E}"/>
              </a:ext>
            </a:extLst>
          </p:cNvPr>
          <p:cNvSpPr>
            <a:spLocks noGrp="1"/>
          </p:cNvSpPr>
          <p:nvPr>
            <p:ph type="body" sz="quarter" idx="19"/>
          </p:nvPr>
        </p:nvSpPr>
        <p:spPr>
          <a:xfrm>
            <a:off x="276742" y="164293"/>
            <a:ext cx="5972401" cy="270465"/>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74FF4CA5-EDA3-460D-A926-A98A630AFB1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607930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1825" y="1147691"/>
            <a:ext cx="2422458"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0538" y="1580262"/>
            <a:ext cx="7655228"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model.evaluate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378896" y="2079274"/>
            <a:ext cx="7654479" cy="276999"/>
          </a:xfrm>
          <a:prstGeom prst="rect">
            <a:avLst/>
          </a:prstGeom>
          <a:noFill/>
        </p:spPr>
        <p:txBody>
          <a:bodyPr wrap="square" rtlCol="0">
            <a:spAutoFit/>
          </a:bodyPr>
          <a:lstStyle/>
          <a:p>
            <a:pPr lvl="0"/>
            <a:r>
              <a:rPr lang="en-US" altLang="ko-KR" sz="1200">
                <a:latin typeface="Consolas" panose="020B0609020204030204" pitchFamily="49" charset="0"/>
                <a:ea typeface="고도 M" panose="02000503000000020004" pitchFamily="2" charset="-127"/>
              </a:rPr>
              <a:t>0.693</a:t>
            </a:r>
            <a:endParaRPr lang="ko-KR" altLang="en-US" sz="12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A515F5BB-032E-456E-B837-7E8BE009C885}"/>
              </a:ext>
            </a:extLst>
          </p:cNvPr>
          <p:cNvSpPr>
            <a:spLocks noGrp="1"/>
          </p:cNvSpPr>
          <p:nvPr>
            <p:ph type="body" sz="quarter" idx="19"/>
          </p:nvPr>
        </p:nvSpPr>
        <p:spPr>
          <a:xfrm>
            <a:off x="276742" y="164294"/>
            <a:ext cx="6260433" cy="381056"/>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BD44DC45-E233-45CB-BC89-C448363C98A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05820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524508" y="1026480"/>
            <a:ext cx="9073008" cy="477053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from tensorflow.keras.models import Sequential # </a:t>
            </a:r>
            <a:r>
              <a:rPr lang="ko-KR" altLang="en-US" sz="1600">
                <a:latin typeface="Consolas" panose="020B0609020204030204" pitchFamily="49" charset="0"/>
              </a:rPr>
              <a:t>케라스의 </a:t>
            </a:r>
            <a:r>
              <a:rPr lang="en-US" altLang="ko-KR" sz="1600">
                <a:latin typeface="Consolas" panose="020B0609020204030204" pitchFamily="49" charset="0"/>
              </a:rPr>
              <a:t>Sequential()</a:t>
            </a:r>
            <a:r>
              <a:rPr lang="ko-KR" altLang="en-US" sz="1600">
                <a:latin typeface="Consolas" panose="020B0609020204030204" pitchFamily="49" charset="0"/>
              </a:rPr>
              <a:t>을 임포트</a:t>
            </a:r>
          </a:p>
          <a:p>
            <a:r>
              <a:rPr lang="en-US" altLang="ko-KR" sz="1600">
                <a:latin typeface="Consolas" panose="020B0609020204030204" pitchFamily="49" charset="0"/>
              </a:rPr>
              <a:t>from tensorflow.keras.layers import Dense      # </a:t>
            </a:r>
            <a:r>
              <a:rPr lang="ko-KR" altLang="en-US" sz="1600">
                <a:latin typeface="Consolas" panose="020B0609020204030204" pitchFamily="49" charset="0"/>
              </a:rPr>
              <a:t>케라스의 </a:t>
            </a:r>
            <a:r>
              <a:rPr lang="en-US" altLang="ko-KR" sz="1600">
                <a:latin typeface="Consolas" panose="020B0609020204030204" pitchFamily="49" charset="0"/>
              </a:rPr>
              <a:t>Dense()</a:t>
            </a:r>
            <a:r>
              <a:rPr lang="ko-KR" altLang="en-US" sz="1600">
                <a:latin typeface="Consolas" panose="020B0609020204030204" pitchFamily="49" charset="0"/>
              </a:rPr>
              <a:t>를 임포트</a:t>
            </a:r>
          </a:p>
          <a:p>
            <a:r>
              <a:rPr lang="en-US" altLang="ko-KR" sz="1600">
                <a:latin typeface="Consolas" panose="020B0609020204030204" pitchFamily="49" charset="0"/>
              </a:rPr>
              <a:t>from tensorflow.keras import optimizers        # </a:t>
            </a:r>
            <a:r>
              <a:rPr lang="ko-KR" altLang="en-US" sz="1600">
                <a:latin typeface="Consolas" panose="020B0609020204030204" pitchFamily="49" charset="0"/>
              </a:rPr>
              <a:t>케라스의 옵티마이저를 임포트</a:t>
            </a:r>
          </a:p>
          <a:p>
            <a:r>
              <a:rPr lang="en-US" altLang="ko-KR" sz="1600">
                <a:latin typeface="Consolas" panose="020B0609020204030204" pitchFamily="49" charset="0"/>
              </a:rPr>
              <a:t>import numpy as np # Numpy</a:t>
            </a:r>
            <a:r>
              <a:rPr lang="ko-KR" altLang="en-US" sz="1600">
                <a:latin typeface="Consolas" panose="020B0609020204030204" pitchFamily="49" charset="0"/>
              </a:rPr>
              <a:t>를 임포트</a:t>
            </a:r>
          </a:p>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X=np.array([1,2,3,4,5]) </a:t>
            </a:r>
          </a:p>
          <a:p>
            <a:r>
              <a:rPr lang="en-US" altLang="ko-KR" sz="1600">
                <a:latin typeface="Consolas" panose="020B0609020204030204" pitchFamily="49" charset="0"/>
              </a:rPr>
              <a:t>Y=np.array([1,2,3,4,5]) </a:t>
            </a:r>
          </a:p>
          <a:p>
            <a:endParaRPr lang="en-US" altLang="ko-KR" sz="1600">
              <a:latin typeface="Consolas" panose="020B0609020204030204" pitchFamily="49" charset="0"/>
            </a:endParaRPr>
          </a:p>
          <a:p>
            <a:r>
              <a:rPr lang="en-US" altLang="ko-KR" sz="1600">
                <a:latin typeface="Consolas" panose="020B0609020204030204" pitchFamily="49" charset="0"/>
              </a:rPr>
              <a:t>model=Sequential()</a:t>
            </a:r>
          </a:p>
          <a:p>
            <a:r>
              <a:rPr lang="en-US" altLang="ko-KR" sz="1600">
                <a:latin typeface="Consolas" panose="020B0609020204030204" pitchFamily="49" charset="0"/>
              </a:rPr>
              <a:t>model.add(Dense(1, input_dim=1, activation='linear'))</a:t>
            </a:r>
          </a:p>
          <a:p>
            <a:r>
              <a:rPr lang="en-US" altLang="ko-KR" sz="1600">
                <a:latin typeface="Consolas" panose="020B0609020204030204" pitchFamily="49" charset="0"/>
              </a:rPr>
              <a:t>sgd=optimizers.SGD(lr=0.01)</a:t>
            </a:r>
          </a:p>
          <a:p>
            <a:r>
              <a:rPr lang="en-US" altLang="ko-KR" sz="1600">
                <a:latin typeface="Consolas" panose="020B0609020204030204" pitchFamily="49" charset="0"/>
              </a:rPr>
              <a:t>model.compile(optimizer=sgd ,loss='mse',metrics=['accuracy'])</a:t>
            </a:r>
          </a:p>
          <a:p>
            <a:r>
              <a:rPr lang="en-US" altLang="ko-KR" sz="1600">
                <a:latin typeface="Consolas" panose="020B0609020204030204" pitchFamily="49" charset="0"/>
              </a:rPr>
              <a:t>model.fit(X,Y, batch_size=1, epochs=100, shuffle=False)</a:t>
            </a:r>
          </a:p>
          <a:p>
            <a:endParaRPr lang="en-US" altLang="ko-KR" sz="1600">
              <a:latin typeface="Consolas" panose="020B0609020204030204" pitchFamily="49" charset="0"/>
            </a:endParaRPr>
          </a:p>
          <a:p>
            <a:r>
              <a:rPr lang="en-US" altLang="ko-KR" sz="1600">
                <a:latin typeface="Consolas" panose="020B0609020204030204" pitchFamily="49" charset="0"/>
              </a:rPr>
              <a:t>print(model.predict(X))</a:t>
            </a:r>
          </a:p>
          <a:p>
            <a:r>
              <a:rPr lang="en-US" altLang="ko-KR" sz="1600">
                <a:latin typeface="Consolas" panose="020B0609020204030204" pitchFamily="49" charset="0"/>
              </a:rPr>
              <a:t>plt.plot(X, Y, 'bo')</a:t>
            </a:r>
          </a:p>
          <a:p>
            <a:r>
              <a:rPr lang="en-US" altLang="ko-KR" sz="1600">
                <a:latin typeface="Consolas" panose="020B0609020204030204" pitchFamily="49" charset="0"/>
              </a:rPr>
              <a:t>plt.plot(X, model.predict(X), 'r-')</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3" name="텍스트 개체 틀 2">
            <a:extLst>
              <a:ext uri="{FF2B5EF4-FFF2-40B4-BE49-F238E27FC236}">
                <a16:creationId xmlns:a16="http://schemas.microsoft.com/office/drawing/2014/main" id="{2A494D2B-DC3D-4DF6-88CE-FF2A19C5469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케라스로 구현한 선형 회귀</a:t>
            </a:r>
          </a:p>
        </p:txBody>
      </p:sp>
      <p:sp>
        <p:nvSpPr>
          <p:cNvPr id="7" name="텍스트 개체 틀 2">
            <a:extLst>
              <a:ext uri="{FF2B5EF4-FFF2-40B4-BE49-F238E27FC236}">
                <a16:creationId xmlns:a16="http://schemas.microsoft.com/office/drawing/2014/main" id="{9BA69468-F26B-4455-B12E-E7965E4EF625}"/>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7767216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EA0A780-E537-4980-96EA-BF557900FC55}"/>
              </a:ext>
            </a:extLst>
          </p:cNvPr>
          <p:cNvSpPr/>
          <p:nvPr/>
        </p:nvSpPr>
        <p:spPr>
          <a:xfrm>
            <a:off x="1388199" y="160052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1892390" y="160052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396582" y="160052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2900772" y="160052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404964"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3909155"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413347" y="160051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4917538" y="16005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421728" y="16005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5925920" y="16005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388199" y="22294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1892390" y="22294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396582" y="22294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2900772" y="222941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404964" y="222941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3909155" y="222941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413347" y="222941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4917538" y="222940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421728"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5925920"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388199"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189239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39658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290077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404964"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3909155"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413347"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491753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42172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592592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388199" y="398045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1892390" y="398045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396582" y="39804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2900772" y="398045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404964" y="398045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3909155" y="398045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413347" y="398044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4917538" y="39804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421728" y="39804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5925920" y="39804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388199" y="46093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1892390" y="46093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396582" y="46093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2900772" y="460934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404964" y="460934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3909155" y="460934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413347" y="460934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0.8</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4917538" y="460934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421728" y="460934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5925920" y="460933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388199"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189239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0.9</a:t>
            </a:r>
            <a:endParaRPr lang="ko-KR" altLang="en-US" sz="132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39658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290077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404964"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3909155"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413347"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491753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42172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592592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679169" y="1646348"/>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679170" y="2241916"/>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679170" y="2877264"/>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679169" y="3980436"/>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679170" y="4576004"/>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679170" y="5211353"/>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6735402" y="2043726"/>
            <a:ext cx="2315057" cy="880819"/>
          </a:xfrm>
          <a:prstGeom prst="rect">
            <a:avLst/>
          </a:prstGeom>
          <a:noFill/>
        </p:spPr>
        <p:txBody>
          <a:bodyPr wrap="none" rtlCol="0">
            <a:spAutoFit/>
          </a:bodyPr>
          <a:lstStyle/>
          <a:p>
            <a:pPr algn="l"/>
            <a:r>
              <a:rPr lang="ko-KR" altLang="en-US" sz="1708" b="1">
                <a:latin typeface="+mj-ea"/>
                <a:ea typeface="+mj-ea"/>
              </a:rPr>
              <a:t>원</a:t>
            </a:r>
            <a:r>
              <a:rPr lang="en-US" altLang="ko-KR" sz="1708" b="1">
                <a:latin typeface="+mj-ea"/>
                <a:ea typeface="+mj-ea"/>
              </a:rPr>
              <a:t>-</a:t>
            </a:r>
            <a:r>
              <a:rPr lang="ko-KR" altLang="en-US" sz="1708" b="1">
                <a:latin typeface="+mj-ea"/>
                <a:ea typeface="+mj-ea"/>
              </a:rPr>
              <a:t>핫 인코딩은</a:t>
            </a:r>
            <a:endParaRPr lang="en-US" altLang="ko-KR" sz="1708" b="1">
              <a:latin typeface="+mj-ea"/>
              <a:ea typeface="+mj-ea"/>
            </a:endParaRPr>
          </a:p>
          <a:p>
            <a:pPr algn="l"/>
            <a:r>
              <a:rPr lang="ko-KR" altLang="en-US" sz="1708" b="1">
                <a:latin typeface="+mj-ea"/>
                <a:ea typeface="+mj-ea"/>
              </a:rPr>
              <a:t>단어 사이의 유사성을</a:t>
            </a:r>
            <a:endParaRPr lang="en-US" altLang="ko-KR" sz="1708" b="1">
              <a:latin typeface="+mj-ea"/>
              <a:ea typeface="+mj-ea"/>
            </a:endParaRPr>
          </a:p>
          <a:p>
            <a:pPr algn="l"/>
            <a:r>
              <a:rPr lang="ko-KR" altLang="en-US" sz="1708" b="1">
                <a:latin typeface="+mj-ea"/>
                <a:ea typeface="+mj-ea"/>
              </a:rPr>
              <a:t>표현하지 못 한다</a:t>
            </a:r>
            <a:r>
              <a:rPr lang="en-US" altLang="ko-KR" sz="1708" b="1">
                <a:latin typeface="+mj-ea"/>
                <a:ea typeface="+mj-ea"/>
              </a:rPr>
              <a:t>.</a:t>
            </a:r>
            <a:endParaRPr lang="ko-KR" altLang="en-US" sz="1708" b="1">
              <a:latin typeface="+mj-ea"/>
              <a:ea typeface="+mj-ea"/>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6735402" y="4339193"/>
            <a:ext cx="2879314" cy="355162"/>
          </a:xfrm>
          <a:prstGeom prst="rect">
            <a:avLst/>
          </a:prstGeom>
          <a:noFill/>
        </p:spPr>
        <p:txBody>
          <a:bodyPr wrap="none" rtlCol="0">
            <a:spAutoFit/>
          </a:bodyPr>
          <a:lstStyle/>
          <a:p>
            <a:pPr algn="l"/>
            <a:r>
              <a:rPr lang="ko-KR" altLang="en-US" sz="1708" b="1">
                <a:latin typeface="+mj-ea"/>
                <a:ea typeface="+mj-ea"/>
              </a:rPr>
              <a:t>벡터 사이의 거리가 가깝다</a:t>
            </a:r>
            <a:r>
              <a:rPr lang="en-US" altLang="ko-KR" sz="1708" b="1">
                <a:latin typeface="+mj-ea"/>
                <a:ea typeface="+mj-ea"/>
              </a:rPr>
              <a:t>.</a:t>
            </a:r>
            <a:endParaRPr lang="ko-KR" altLang="en-US" sz="1708" b="1">
              <a:latin typeface="+mj-ea"/>
              <a:ea typeface="+mj-ea"/>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6735402" y="4981403"/>
            <a:ext cx="2659702" cy="355162"/>
          </a:xfrm>
          <a:prstGeom prst="rect">
            <a:avLst/>
          </a:prstGeom>
          <a:noFill/>
        </p:spPr>
        <p:txBody>
          <a:bodyPr wrap="none" rtlCol="0">
            <a:spAutoFit/>
          </a:bodyPr>
          <a:lstStyle/>
          <a:p>
            <a:pPr algn="l"/>
            <a:r>
              <a:rPr lang="ko-KR" altLang="en-US" sz="1708" b="1">
                <a:latin typeface="+mj-ea"/>
                <a:ea typeface="+mj-ea"/>
              </a:rPr>
              <a:t>벡터 사이의 거리가 멀다</a:t>
            </a:r>
            <a:r>
              <a:rPr lang="en-US" altLang="ko-KR" sz="1708" b="1">
                <a:latin typeface="+mj-ea"/>
                <a:ea typeface="+mj-ea"/>
              </a:rPr>
              <a:t>.</a:t>
            </a:r>
            <a:endParaRPr lang="ko-KR" altLang="en-US" sz="1708" b="1">
              <a:latin typeface="+mj-ea"/>
              <a:ea typeface="+mj-ea"/>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430111" y="4188975"/>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430111" y="4817868"/>
            <a:ext cx="12049" cy="60201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430111" y="1809044"/>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430111" y="2437936"/>
            <a:ext cx="12049" cy="60202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9253E64-D078-47C7-864E-0EAC80C0615F}"/>
              </a:ext>
            </a:extLst>
          </p:cNvPr>
          <p:cNvSpPr>
            <a:spLocks noGrp="1"/>
          </p:cNvSpPr>
          <p:nvPr>
            <p:ph type="body" sz="quarter" idx="19"/>
          </p:nvPr>
        </p:nvSpPr>
        <p:spPr>
          <a:xfrm>
            <a:off x="276742" y="164294"/>
            <a:ext cx="6368445" cy="359268"/>
          </a:xfrm>
        </p:spPr>
        <p:txBody>
          <a:bodyPr/>
          <a:lstStyle/>
          <a:p>
            <a:r>
              <a:rPr lang="ko-KR" altLang="en-US"/>
              <a:t>임베딩층으로 순환 신경망 모델 성능 높이기</a:t>
            </a:r>
          </a:p>
        </p:txBody>
      </p:sp>
      <p:sp>
        <p:nvSpPr>
          <p:cNvPr id="80" name="텍스트 개체 틀 2">
            <a:extLst>
              <a:ext uri="{FF2B5EF4-FFF2-40B4-BE49-F238E27FC236}">
                <a16:creationId xmlns:a16="http://schemas.microsoft.com/office/drawing/2014/main" id="{F41D6C8D-88DB-4727-B8A7-5190C0DDAE0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8218791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1.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267637"/>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30228" y="2130581"/>
            <a:ext cx="2023311"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279377" y="2483590"/>
            <a:ext cx="7655228" cy="1670073"/>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=1000)</a:t>
            </a:r>
          </a:p>
          <a:p>
            <a:endParaRPr lang="en-US" altLang="ko-KR" sz="1139">
              <a:latin typeface="Consolas" panose="020B0609020204030204" pitchFamily="49" charset="0"/>
            </a:endParaRPr>
          </a:p>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    </a:t>
            </a:r>
          </a:p>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y_train</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30228" y="4437965"/>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279377" y="4790974"/>
            <a:ext cx="765522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DB8E86B9-818D-4DA9-92FC-9F84FC04B4CC}"/>
              </a:ext>
            </a:extLst>
          </p:cNvPr>
          <p:cNvSpPr>
            <a:spLocks noGrp="1"/>
          </p:cNvSpPr>
          <p:nvPr>
            <p:ph type="body" sz="quarter" idx="19"/>
          </p:nvPr>
        </p:nvSpPr>
        <p:spPr>
          <a:xfrm>
            <a:off x="276742" y="164293"/>
            <a:ext cx="6584469" cy="381057"/>
          </a:xfrm>
        </p:spPr>
        <p:txBody>
          <a:bodyPr/>
          <a:lstStyle/>
          <a:p>
            <a:r>
              <a:rPr lang="ko-KR" altLang="en-US"/>
              <a:t>임베딩층으로 순환 신경망 모델 성능 높이기</a:t>
            </a:r>
          </a:p>
        </p:txBody>
      </p:sp>
      <p:sp>
        <p:nvSpPr>
          <p:cNvPr id="13" name="텍스트 개체 틀 2">
            <a:extLst>
              <a:ext uri="{FF2B5EF4-FFF2-40B4-BE49-F238E27FC236}">
                <a16:creationId xmlns:a16="http://schemas.microsoft.com/office/drawing/2014/main" id="{F823A589-87CE-4C97-9744-7483FF9A1E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06607218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4.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6"/>
            <a:ext cx="7655228" cy="1319464"/>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model_ebd.add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model_ebd.add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(8))</a:t>
            </a:r>
          </a:p>
          <a:p>
            <a:r>
              <a:rPr lang="en-US" altLang="ko-KR" sz="1139" err="1">
                <a:latin typeface="Consolas" panose="020B0609020204030204" pitchFamily="49" charset="0"/>
              </a:rPr>
              <a:t>model_ebd.add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model_ebd.summary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27034" y="2973998"/>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"sequential_1"</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simple_rnn_1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8)                 328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dense_1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32,337</a:t>
            </a:r>
          </a:p>
          <a:p>
            <a:pPr lvl="0"/>
            <a:r>
              <a:rPr lang="en-US" altLang="ko-KR" sz="1044">
                <a:latin typeface="Consolas" panose="020B0609020204030204" pitchFamily="49" charset="0"/>
                <a:ea typeface="고도 M" panose="02000503000000020004" pitchFamily="2" charset="-127"/>
              </a:rPr>
              <a:t>Trainable params: 32,337</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B386EA-B544-4B9E-B3E6-6A9DCFC8CF03}"/>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2E91CAE4-7A1F-4FFB-B138-CA5E9032CE2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191164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533066"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model_ebd.fit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279377" y="2500347"/>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- 8s 417us/sample - loss: 0.5712 - accuracy: 0.6960 -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0.5176 -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0.7574</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- 8s 407us/sample - loss: 0.4515 - accuracy: 0.8003 -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0.4368 -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0.8062</a:t>
            </a:r>
          </a:p>
          <a:p>
            <a:pPr lvl="0"/>
            <a:r>
              <a:rPr lang="en-US" altLang="ko-KR" sz="1044">
                <a:latin typeface="Consolas" panose="020B0609020204030204" pitchFamily="49" charset="0"/>
                <a:ea typeface="고도 M" panose="02000503000000020004" pitchFamily="2" charset="-127"/>
              </a:rPr>
              <a:t>Epoch 3/10</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- 8s 394us/sample - loss: 0.2581 - accuracy: 0.9004 -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0.4716 -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0.8090</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- 8s 393us/sample - loss: 0.2580 - accuracy: 0.9014 -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0.4824 -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0.8158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FF10C1C1-C2E2-4151-BB46-ECDCA2C90AB8}"/>
              </a:ext>
            </a:extLst>
          </p:cNvPr>
          <p:cNvSpPr>
            <a:spLocks noGrp="1"/>
          </p:cNvSpPr>
          <p:nvPr>
            <p:ph type="body" sz="quarter" idx="19"/>
          </p:nvPr>
        </p:nvSpPr>
        <p:spPr>
          <a:xfrm>
            <a:off x="276742" y="164293"/>
            <a:ext cx="6692481"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43DB7F46-DC72-440A-AEC6-6B057D0B25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20097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8" y="2316341"/>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279378" y="4699277"/>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996" y="1583636"/>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4996" y="4054779"/>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EFEC8BC-C317-477E-A451-3F364C1CFC33}"/>
              </a:ext>
            </a:extLst>
          </p:cNvPr>
          <p:cNvSpPr>
            <a:spLocks noGrp="1"/>
          </p:cNvSpPr>
          <p:nvPr>
            <p:ph type="body" sz="quarter" idx="19"/>
          </p:nvPr>
        </p:nvSpPr>
        <p:spPr>
          <a:xfrm>
            <a:off x="276742" y="164293"/>
            <a:ext cx="6512461"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66691C30-6B74-4739-BD9E-FC521254F1D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064001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model_ebd.evaluate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14579" y="2194600"/>
            <a:ext cx="7654479" cy="253018"/>
          </a:xfrm>
          <a:prstGeom prst="rect">
            <a:avLst/>
          </a:prstGeom>
          <a:noFill/>
        </p:spPr>
        <p:txBody>
          <a:bodyPr wrap="square" rtlCol="0">
            <a:spAutoFit/>
          </a:bodyPr>
          <a:lstStyle/>
          <a:p>
            <a:pPr lvl="0"/>
            <a:r>
              <a:rPr lang="en-US" altLang="ko-KR" sz="1050">
                <a:latin typeface="Consolas" panose="020B0609020204030204" pitchFamily="49" charset="0"/>
                <a:ea typeface="고도 M" panose="02000503000000020004" pitchFamily="2" charset="-127"/>
              </a:rPr>
              <a:t>0.8158</a:t>
            </a:r>
            <a:endParaRPr lang="ko-KR" altLang="en-US" sz="105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F82CA74-C78A-4297-93AA-DE2873AC5874}"/>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79EB489B-FF8F-4A76-86F7-DD511A8430C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11015683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타원 10">
            <a:extLst>
              <a:ext uri="{FF2B5EF4-FFF2-40B4-BE49-F238E27FC236}">
                <a16:creationId xmlns:a16="http://schemas.microsoft.com/office/drawing/2014/main" id="{9FCA0E2D-11FA-4A43-A94B-7FE05839D3D9}"/>
              </a:ext>
            </a:extLst>
          </p:cNvPr>
          <p:cNvSpPr/>
          <p:nvPr/>
        </p:nvSpPr>
        <p:spPr>
          <a:xfrm>
            <a:off x="1267433" y="2546895"/>
            <a:ext cx="3067026" cy="30670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4588944" y="3085042"/>
                <a:ext cx="44595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𝐶</m:t>
                      </m:r>
                    </m:oMath>
                  </m:oMathPara>
                </a14:m>
                <a:endParaRPr lang="ko-KR" altLang="en-US" sz="1708">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4588944" y="3085042"/>
                <a:ext cx="445955"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1670002" y="575735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1670002" y="5757350"/>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1641821" y="4849258"/>
                <a:ext cx="524631" cy="3765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𝑓</m:t>
                          </m:r>
                        </m:sub>
                      </m:sSub>
                    </m:oMath>
                  </m:oMathPara>
                </a14:m>
                <a:endParaRPr lang="ko-KR" altLang="en-US" sz="1708">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1641821" y="4849258"/>
                <a:ext cx="524631" cy="376513"/>
              </a:xfrm>
              <a:prstGeom prst="rect">
                <a:avLst/>
              </a:prstGeom>
              <a:blipFill>
                <a:blip r:embed="rId5"/>
                <a:stretch>
                  <a:fillRect b="-48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18580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27062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sz="1708" i="1">
                          <a:solidFill>
                            <a:schemeClr val="tx1"/>
                          </a:solidFill>
                          <a:latin typeface="Cambria Math" panose="02040503050406030204" pitchFamily="18" charset="0"/>
                          <a:ea typeface="고도 M" panose="02000503000000020004" pitchFamily="2" charset="-127"/>
                        </a:rPr>
                        <m:t> </m:t>
                      </m:r>
                    </m:oMath>
                  </m:oMathPara>
                </a14:m>
                <a:endParaRPr lang="ko-KR" altLang="en-US" sz="1708">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2706290" y="3106089"/>
                <a:ext cx="264793" cy="264792"/>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1858090" y="44529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2706290" y="3802386"/>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2465747"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2963878"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3577269" y="4452988"/>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3577269" y="4005977"/>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3577269" y="3517514"/>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937934" y="3238485"/>
            <a:ext cx="920156"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2122883" y="3238486"/>
            <a:ext cx="58340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1990487" y="3370881"/>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2598143" y="4067179"/>
            <a:ext cx="240544"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2838687" y="4067179"/>
            <a:ext cx="257587"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2838687" y="3370881"/>
            <a:ext cx="0" cy="4315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3709666" y="3782306"/>
            <a:ext cx="0" cy="22367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3709666" y="4270769"/>
            <a:ext cx="0" cy="18221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2971084" y="3238485"/>
            <a:ext cx="169287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3709666" y="3238485"/>
            <a:ext cx="0" cy="2790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3842062" y="4138372"/>
            <a:ext cx="821895"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1990487" y="4705922"/>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2598143"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3096275"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3709666" y="4717780"/>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2100013" y="4992594"/>
            <a:ext cx="498131" cy="84697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2147997" y="4992594"/>
            <a:ext cx="948278" cy="89634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2163540" y="5004452"/>
            <a:ext cx="1546125" cy="92593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3573917" y="5727532"/>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3573917" y="5727532"/>
                <a:ext cx="451277" cy="35516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2587900" y="4992594"/>
            <a:ext cx="1024124" cy="89834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3091683" y="4990597"/>
            <a:ext cx="548498" cy="830987"/>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3709668" y="5004454"/>
            <a:ext cx="89888" cy="72307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534253" y="3037033"/>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534253" y="3037033"/>
                <a:ext cx="535531" cy="375744"/>
              </a:xfrm>
              <a:prstGeom prst="rect">
                <a:avLst/>
              </a:prstGeom>
              <a:blipFill>
                <a:blip r:embed="rId8"/>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1803309" y="2824825"/>
                <a:ext cx="4465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𝐹</m:t>
                      </m:r>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1803309" y="2824825"/>
                <a:ext cx="446532" cy="355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2630829" y="3760651"/>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2630829" y="3760651"/>
                <a:ext cx="461985" cy="355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2249688" y="4757595"/>
                <a:ext cx="498983"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𝑖</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2249688" y="4757595"/>
                <a:ext cx="498983"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2728110" y="4755124"/>
                <a:ext cx="498726" cy="3765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𝑗</m:t>
                          </m:r>
                        </m:sub>
                      </m:sSub>
                    </m:oMath>
                  </m:oMathPara>
                </a14:m>
                <a:endParaRPr lang="ko-KR" altLang="en-US" sz="1708">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2728110" y="4755124"/>
                <a:ext cx="498726" cy="376578"/>
              </a:xfrm>
              <a:prstGeom prst="rect">
                <a:avLst/>
              </a:prstGeom>
              <a:blipFill>
                <a:blip r:embed="rId12"/>
                <a:stretch>
                  <a:fillRect b="-64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3316565" y="4732964"/>
                <a:ext cx="5304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0</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3316565" y="4732964"/>
                <a:ext cx="530402" cy="355162"/>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3505448" y="3973554"/>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3505448" y="3973554"/>
                <a:ext cx="461985" cy="35516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2627318" y="3067470"/>
                <a:ext cx="468397"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2627318" y="3067470"/>
                <a:ext cx="468397" cy="35516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2004621" y="5043386"/>
            <a:ext cx="1609654" cy="90772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4526233" y="397430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4526233" y="3974307"/>
                <a:ext cx="470000" cy="355162"/>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2367776" y="3768633"/>
                <a:ext cx="395236"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𝐼</m:t>
                      </m:r>
                    </m:oMath>
                  </m:oMathPara>
                </a14:m>
                <a:endParaRPr lang="ko-KR" altLang="en-US" sz="1708">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2367776" y="3768633"/>
                <a:ext cx="395236" cy="35516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393733" y="2760351"/>
                <a:ext cx="3558730" cy="47051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𝑍</m:t>
                          </m:r>
                        </m:e>
                        <m:sub>
                          <m:r>
                            <a:rPr lang="en-US" altLang="ko-KR" sz="2277" i="1">
                              <a:latin typeface="Cambria Math" panose="02040503050406030204" pitchFamily="18" charset="0"/>
                            </a:rPr>
                            <m:t>𝑓</m:t>
                          </m:r>
                        </m:sub>
                      </m:sSub>
                      <m:r>
                        <a:rPr lang="en-US" altLang="ko-KR" sz="2277" i="1">
                          <a:latin typeface="Cambria Math" panose="02040503050406030204" pitchFamily="18" charset="0"/>
                        </a:rPr>
                        <m:t>=</m:t>
                      </m:r>
                      <m:r>
                        <a:rPr lang="en-US" altLang="ko-KR" sz="2277" i="1">
                          <a:latin typeface="Cambria Math" panose="02040503050406030204" pitchFamily="18" charset="0"/>
                        </a:rPr>
                        <m:t>𝑋</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𝑥𝑓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𝐻</m:t>
                          </m:r>
                        </m:e>
                        <m:sub>
                          <m:r>
                            <a:rPr lang="en-US" altLang="ko-KR" sz="2277" i="1">
                              <a:latin typeface="Cambria Math" panose="02040503050406030204" pitchFamily="18" charset="0"/>
                            </a:rPr>
                            <m:t>𝑝</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h𝑓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𝑏</m:t>
                          </m:r>
                        </m:e>
                        <m:sub>
                          <m:r>
                            <a:rPr lang="en-US" altLang="ko-KR" sz="2277" i="1">
                              <a:latin typeface="Cambria Math" panose="02040503050406030204" pitchFamily="18" charset="0"/>
                            </a:rPr>
                            <m:t>𝑓</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393733" y="2760351"/>
                <a:ext cx="3558730" cy="470513"/>
              </a:xfrm>
              <a:prstGeom prst="rect">
                <a:avLst/>
              </a:prstGeom>
              <a:blipFill>
                <a:blip r:embed="rId18"/>
                <a:stretch>
                  <a:fillRect b="-103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393733" y="4104542"/>
                <a:ext cx="3193246" cy="495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𝐹</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𝐶</m:t>
                          </m:r>
                        </m:e>
                        <m:sub>
                          <m:r>
                            <a:rPr lang="en-US" altLang="ko-KR" sz="2277" i="1">
                              <a:latin typeface="Cambria Math" panose="02040503050406030204" pitchFamily="18" charset="0"/>
                            </a:rPr>
                            <m:t>𝑝</m:t>
                          </m:r>
                        </m:sub>
                      </m:sSub>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𝑠𝑖𝑔𝑚𝑜𝑖𝑑</m:t>
                      </m:r>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𝑍</m:t>
                              </m:r>
                            </m:e>
                            <m:sub>
                              <m:r>
                                <a:rPr lang="en-US" altLang="ko-KR" sz="2277" i="1">
                                  <a:latin typeface="Cambria Math" panose="02040503050406030204" pitchFamily="18" charset="0"/>
                                  <a:ea typeface="Cambria Math" panose="02040503050406030204" pitchFamily="18" charset="0"/>
                                </a:rPr>
                                <m:t>𝑓</m:t>
                              </m:r>
                            </m:sub>
                          </m:sSub>
                        </m:e>
                      </m:d>
                    </m:oMath>
                  </m:oMathPara>
                </a14:m>
                <a:endParaRPr lang="en-US" altLang="ko-KR" sz="2277">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393733" y="4104542"/>
                <a:ext cx="3193246" cy="495777"/>
              </a:xfrm>
              <a:prstGeom prst="rect">
                <a:avLst/>
              </a:prstGeom>
              <a:blipFill>
                <a:blip r:embed="rId19"/>
                <a:stretch>
                  <a:fillRect b="-85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446204" y="4554565"/>
                <a:ext cx="3755708" cy="495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𝐼</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𝑠𝑖𝑔𝑚𝑜𝑖𝑑</m:t>
                      </m:r>
                      <m:d>
                        <m:dPr>
                          <m:ctrlPr>
                            <a:rPr lang="en-US" altLang="ko-KR" sz="2277" i="1">
                              <a:solidFill>
                                <a:srgbClr val="000000"/>
                              </a:solidFill>
                              <a:latin typeface="Cambria Math" panose="02040503050406030204" pitchFamily="18" charset="0"/>
                            </a:rPr>
                          </m:ctrlPr>
                        </m:dPr>
                        <m:e>
                          <m:sSub>
                            <m:sSubPr>
                              <m:ctrlPr>
                                <a:rPr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𝑍</m:t>
                              </m:r>
                            </m:e>
                            <m:sub>
                              <m:r>
                                <a:rPr lang="en-US" altLang="ko-KR" sz="2277" i="1">
                                  <a:solidFill>
                                    <a:srgbClr val="000000"/>
                                  </a:solidFill>
                                  <a:latin typeface="Cambria Math" panose="02040503050406030204" pitchFamily="18" charset="0"/>
                                </a:rPr>
                                <m:t>𝑖</m:t>
                              </m:r>
                            </m:sub>
                          </m:sSub>
                        </m:e>
                      </m:d>
                      <m:r>
                        <a:rPr lang="en-US" altLang="ko-KR" sz="2277" i="1">
                          <a:solidFill>
                            <a:srgbClr val="000000"/>
                          </a:solidFill>
                          <a:latin typeface="Cambria Math" panose="02040503050406030204" pitchFamily="18" charset="0"/>
                          <a:ea typeface="Cambria Math" panose="02040503050406030204" pitchFamily="18" charset="0"/>
                        </a:rPr>
                        <m:t>×</m:t>
                      </m:r>
                      <m:func>
                        <m:funcPr>
                          <m:ctrlPr>
                            <a:rPr lang="en-US" altLang="ko-KR" sz="2277" i="1">
                              <a:solidFill>
                                <a:srgbClr val="000000"/>
                              </a:solidFill>
                              <a:latin typeface="Cambria Math" panose="02040503050406030204" pitchFamily="18" charset="0"/>
                              <a:ea typeface="Cambria Math" panose="02040503050406030204" pitchFamily="18" charset="0"/>
                            </a:rPr>
                          </m:ctrlPr>
                        </m:funcPr>
                        <m:fName>
                          <m:r>
                            <m:rPr>
                              <m:sty m:val="p"/>
                            </m:rPr>
                            <a:rPr lang="en-US" altLang="ko-KR" sz="2277">
                              <a:solidFill>
                                <a:srgbClr val="000000"/>
                              </a:solidFill>
                              <a:latin typeface="Cambria Math" panose="02040503050406030204" pitchFamily="18" charset="0"/>
                              <a:ea typeface="Cambria Math" panose="02040503050406030204" pitchFamily="18" charset="0"/>
                            </a:rPr>
                            <m:t>tanh</m:t>
                          </m:r>
                        </m:fName>
                        <m:e>
                          <m:d>
                            <m:dPr>
                              <m:ctrlPr>
                                <a:rPr lang="en-US" altLang="ko-KR" sz="2277" i="1">
                                  <a:solidFill>
                                    <a:srgbClr val="000000"/>
                                  </a:solidFill>
                                  <a:latin typeface="Cambria Math" panose="02040503050406030204" pitchFamily="18" charset="0"/>
                                  <a:ea typeface="Cambria Math" panose="02040503050406030204" pitchFamily="18" charset="0"/>
                                </a:rPr>
                              </m:ctrlPr>
                            </m:dPr>
                            <m:e>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sz="1708"/>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446204" y="4554565"/>
                <a:ext cx="3755708" cy="495905"/>
              </a:xfrm>
              <a:prstGeom prst="rect">
                <a:avLst/>
              </a:prstGeom>
              <a:blipFill>
                <a:blip r:embed="rId20"/>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446203" y="5004708"/>
                <a:ext cx="1474891"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𝐹</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𝐼</m:t>
                      </m:r>
                    </m:oMath>
                  </m:oMathPara>
                </a14:m>
                <a:endParaRPr lang="ko-KR" altLang="en-US" sz="1708"/>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446203" y="5004708"/>
                <a:ext cx="1474891" cy="442750"/>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446203" y="5401563"/>
                <a:ext cx="3811172"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𝐻</m:t>
                      </m:r>
                      <m:r>
                        <a:rPr lang="en-US" altLang="ko-KR" sz="2277" i="1">
                          <a:solidFill>
                            <a:srgbClr val="000000"/>
                          </a:solidFill>
                          <a:latin typeface="Cambria Math" panose="02040503050406030204" pitchFamily="18" charset="0"/>
                        </a:rPr>
                        <m:t>=</m:t>
                      </m:r>
                      <m:r>
                        <m:rPr>
                          <m:sty m:val="p"/>
                        </m:rPr>
                        <a:rPr lang="en-US" altLang="ko-KR" sz="2277">
                          <a:solidFill>
                            <a:srgbClr val="000000"/>
                          </a:solidFill>
                          <a:latin typeface="Cambria Math" panose="02040503050406030204" pitchFamily="18" charset="0"/>
                        </a:rPr>
                        <m:t>tanh</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𝑠𝑖𝑔𝑚𝑜𝑖𝑑</m:t>
                      </m:r>
                      <m:r>
                        <a:rPr lang="en-US" altLang="ko-KR" sz="2277" i="1">
                          <a:solidFill>
                            <a:srgbClr val="000000"/>
                          </a:solidFill>
                          <a:latin typeface="Cambria Math" panose="02040503050406030204" pitchFamily="18" charset="0"/>
                          <a:ea typeface="Cambria Math" panose="02040503050406030204" pitchFamily="18" charset="0"/>
                        </a:rPr>
                        <m:t>(</m:t>
                      </m:r>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0</m:t>
                          </m:r>
                        </m:sub>
                      </m:sSub>
                      <m:r>
                        <a:rPr lang="en-US" altLang="ko-KR" sz="2277"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446203" y="5401563"/>
                <a:ext cx="3811172" cy="442750"/>
              </a:xfrm>
              <a:prstGeom prst="rect">
                <a:avLst/>
              </a:prstGeom>
              <a:blipFill>
                <a:blip r:embed="rId22"/>
                <a:stretch>
                  <a:fillRect b="-1643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DB0EF6CA-2351-4FDA-AC7F-B05DDCCB2C32}"/>
              </a:ext>
            </a:extLst>
          </p:cNvPr>
          <p:cNvSpPr>
            <a:spLocks noGrp="1"/>
          </p:cNvSpPr>
          <p:nvPr>
            <p:ph type="body" sz="quarter" idx="19"/>
          </p:nvPr>
        </p:nvSpPr>
        <p:spPr/>
        <p:txBody>
          <a:bodyPr/>
          <a:lstStyle/>
          <a:p>
            <a:r>
              <a:rPr lang="en-US" altLang="ko-KR"/>
              <a:t>LSTM </a:t>
            </a:r>
            <a:r>
              <a:rPr lang="ko-KR" altLang="en-US"/>
              <a:t>셀의 구조</a:t>
            </a:r>
          </a:p>
        </p:txBody>
      </p:sp>
      <p:sp>
        <p:nvSpPr>
          <p:cNvPr id="58" name="텍스트 개체 틀 2">
            <a:extLst>
              <a:ext uri="{FF2B5EF4-FFF2-40B4-BE49-F238E27FC236}">
                <a16:creationId xmlns:a16="http://schemas.microsoft.com/office/drawing/2014/main" id="{AE27B35E-5107-40F0-BE4E-0B9A8E5CB4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57" name="타원 56">
            <a:extLst>
              <a:ext uri="{FF2B5EF4-FFF2-40B4-BE49-F238E27FC236}">
                <a16:creationId xmlns:a16="http://schemas.microsoft.com/office/drawing/2014/main" id="{41C792BF-21C4-4617-9D63-3675FE07CCFD}"/>
              </a:ext>
            </a:extLst>
          </p:cNvPr>
          <p:cNvSpPr/>
          <p:nvPr/>
        </p:nvSpPr>
        <p:spPr>
          <a:xfrm>
            <a:off x="4612870" y="1683536"/>
            <a:ext cx="502337" cy="50233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셀</a:t>
            </a:r>
          </a:p>
        </p:txBody>
      </p:sp>
      <p:cxnSp>
        <p:nvCxnSpPr>
          <p:cNvPr id="59" name="직선 화살표 연결선 58">
            <a:extLst>
              <a:ext uri="{FF2B5EF4-FFF2-40B4-BE49-F238E27FC236}">
                <a16:creationId xmlns:a16="http://schemas.microsoft.com/office/drawing/2014/main" id="{C6BB22B5-B203-4929-B500-572CCF542081}"/>
              </a:ext>
            </a:extLst>
          </p:cNvPr>
          <p:cNvCxnSpPr>
            <a:cxnSpLocks/>
            <a:stCxn id="57" idx="6"/>
          </p:cNvCxnSpPr>
          <p:nvPr/>
        </p:nvCxnSpPr>
        <p:spPr>
          <a:xfrm>
            <a:off x="511520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A00AC81-0527-41EF-8A3A-F24816E1D73A}"/>
                  </a:ext>
                </a:extLst>
              </p:cNvPr>
              <p:cNvSpPr txBox="1"/>
              <p:nvPr/>
            </p:nvSpPr>
            <p:spPr>
              <a:xfrm>
                <a:off x="5649872" y="176240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AA00AC81-0527-41EF-8A3A-F24816E1D73A}"/>
                  </a:ext>
                </a:extLst>
              </p:cNvPr>
              <p:cNvSpPr txBox="1">
                <a:spLocks noRot="1" noChangeAspect="1" noMove="1" noResize="1" noEditPoints="1" noAdjustHandles="1" noChangeArrowheads="1" noChangeShapeType="1" noTextEdit="1"/>
              </p:cNvSpPr>
              <p:nvPr/>
            </p:nvSpPr>
            <p:spPr>
              <a:xfrm>
                <a:off x="5649872" y="1762404"/>
                <a:ext cx="470000" cy="355162"/>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631D0A6-FF66-4691-BBB0-5939F28C2A0C}"/>
                  </a:ext>
                </a:extLst>
              </p:cNvPr>
              <p:cNvSpPr txBox="1"/>
              <p:nvPr/>
            </p:nvSpPr>
            <p:spPr>
              <a:xfrm>
                <a:off x="3649626" y="1741790"/>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8631D0A6-FF66-4691-BBB0-5939F28C2A0C}"/>
                  </a:ext>
                </a:extLst>
              </p:cNvPr>
              <p:cNvSpPr txBox="1">
                <a:spLocks noRot="1" noChangeAspect="1" noMove="1" noResize="1" noEditPoints="1" noAdjustHandles="1" noChangeArrowheads="1" noChangeShapeType="1" noTextEdit="1"/>
              </p:cNvSpPr>
              <p:nvPr/>
            </p:nvSpPr>
            <p:spPr>
              <a:xfrm>
                <a:off x="3649626" y="1741790"/>
                <a:ext cx="428579" cy="355162"/>
              </a:xfrm>
              <a:prstGeom prst="rect">
                <a:avLst/>
              </a:prstGeom>
              <a:blipFill>
                <a:blip r:embed="rId24"/>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9243BC9C-3C94-4CD0-8DE5-92D33C836793}"/>
              </a:ext>
            </a:extLst>
          </p:cNvPr>
          <p:cNvCxnSpPr>
            <a:cxnSpLocks/>
          </p:cNvCxnSpPr>
          <p:nvPr/>
        </p:nvCxnSpPr>
        <p:spPr>
          <a:xfrm>
            <a:off x="401218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연결선: 꺾임 63">
            <a:extLst>
              <a:ext uri="{FF2B5EF4-FFF2-40B4-BE49-F238E27FC236}">
                <a16:creationId xmlns:a16="http://schemas.microsoft.com/office/drawing/2014/main" id="{2A1C167F-12D7-4435-B09A-B91AB22B3852}"/>
              </a:ext>
            </a:extLst>
          </p:cNvPr>
          <p:cNvCxnSpPr>
            <a:cxnSpLocks/>
            <a:stCxn id="66" idx="0"/>
            <a:endCxn id="57" idx="0"/>
          </p:cNvCxnSpPr>
          <p:nvPr/>
        </p:nvCxnSpPr>
        <p:spPr>
          <a:xfrm rot="16200000" flipV="1">
            <a:off x="4997499" y="1550077"/>
            <a:ext cx="251581" cy="51850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957D1F91-B3CB-4A94-9A68-0BE93600BBEC}"/>
              </a:ext>
            </a:extLst>
          </p:cNvPr>
          <p:cNvSpPr/>
          <p:nvPr/>
        </p:nvSpPr>
        <p:spPr>
          <a:xfrm>
            <a:off x="5331998" y="1935118"/>
            <a:ext cx="101082" cy="10108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8AD7BB3-A8DC-490A-B4ED-065C006053F3}"/>
                  </a:ext>
                </a:extLst>
              </p:cNvPr>
              <p:cNvSpPr txBox="1"/>
              <p:nvPr/>
            </p:nvSpPr>
            <p:spPr>
              <a:xfrm>
                <a:off x="4873001" y="82180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28AD7BB3-A8DC-490A-B4ED-065C006053F3}"/>
                  </a:ext>
                </a:extLst>
              </p:cNvPr>
              <p:cNvSpPr txBox="1">
                <a:spLocks noRot="1" noChangeAspect="1" noMove="1" noResize="1" noEditPoints="1" noAdjustHandles="1" noChangeArrowheads="1" noChangeShapeType="1" noTextEdit="1"/>
              </p:cNvSpPr>
              <p:nvPr/>
            </p:nvSpPr>
            <p:spPr>
              <a:xfrm>
                <a:off x="4873001" y="821808"/>
                <a:ext cx="562782" cy="375744"/>
              </a:xfrm>
              <a:prstGeom prst="rect">
                <a:avLst/>
              </a:prstGeom>
              <a:blipFill>
                <a:blip r:embed="rId25"/>
                <a:stretch>
                  <a:fillRect b="-3279"/>
                </a:stretch>
              </a:blipFill>
            </p:spPr>
            <p:txBody>
              <a:bodyPr/>
              <a:lstStyle/>
              <a:p>
                <a:r>
                  <a:rPr lang="ko-KR" altLang="en-US">
                    <a:noFill/>
                  </a:rPr>
                  <a:t> </a:t>
                </a:r>
              </a:p>
            </p:txBody>
          </p:sp>
        </mc:Fallback>
      </mc:AlternateContent>
      <p:cxnSp>
        <p:nvCxnSpPr>
          <p:cNvPr id="73" name="연결선: 꺾임 72">
            <a:extLst>
              <a:ext uri="{FF2B5EF4-FFF2-40B4-BE49-F238E27FC236}">
                <a16:creationId xmlns:a16="http://schemas.microsoft.com/office/drawing/2014/main" id="{15349E92-14B9-4136-BBB1-67A73B126D45}"/>
              </a:ext>
            </a:extLst>
          </p:cNvPr>
          <p:cNvCxnSpPr>
            <a:cxnSpLocks/>
            <a:stCxn id="57" idx="5"/>
            <a:endCxn id="57" idx="3"/>
          </p:cNvCxnSpPr>
          <p:nvPr/>
        </p:nvCxnSpPr>
        <p:spPr>
          <a:xfrm rot="5400000">
            <a:off x="4864039" y="1934703"/>
            <a:ext cx="12049" cy="355205"/>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EA130-804B-4933-9369-AA70EE14C87A}"/>
                  </a:ext>
                </a:extLst>
              </p:cNvPr>
              <p:cNvSpPr txBox="1"/>
              <p:nvPr/>
            </p:nvSpPr>
            <p:spPr>
              <a:xfrm>
                <a:off x="4617693" y="2375264"/>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C79EA130-804B-4933-9369-AA70EE14C87A}"/>
                  </a:ext>
                </a:extLst>
              </p:cNvPr>
              <p:cNvSpPr txBox="1">
                <a:spLocks noRot="1" noChangeAspect="1" noMove="1" noResize="1" noEditPoints="1" noAdjustHandles="1" noChangeArrowheads="1" noChangeShapeType="1" noTextEdit="1"/>
              </p:cNvSpPr>
              <p:nvPr/>
            </p:nvSpPr>
            <p:spPr>
              <a:xfrm>
                <a:off x="4617693" y="2375264"/>
                <a:ext cx="535531" cy="375744"/>
              </a:xfrm>
              <a:prstGeom prst="rect">
                <a:avLst/>
              </a:prstGeom>
              <a:blipFill>
                <a:blip r:embed="rId26"/>
                <a:stretch>
                  <a:fillRect b="-327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371162" cy="296684"/>
          </a:xfrm>
          <a:prstGeom prst="rect">
            <a:avLst/>
          </a:prstGeom>
          <a:noFill/>
        </p:spPr>
        <p:txBody>
          <a:bodyPr wrap="none" rtlCol="0">
            <a:spAutoFit/>
          </a:bodyPr>
          <a:lstStyle/>
          <a:p>
            <a:pPr lvl="0"/>
            <a:r>
              <a:rPr lang="en-US" altLang="ko-KR" sz="1328" b="1">
                <a:latin typeface="+mj-ea"/>
                <a:ea typeface="+mj-ea"/>
              </a:rPr>
              <a:t>1. LSTM </a:t>
            </a:r>
            <a:r>
              <a:rPr lang="ko-KR" altLang="en-US" sz="1328" b="1">
                <a:latin typeface="+mj-ea"/>
                <a:ea typeface="+mj-ea"/>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1494768"/>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LSTM</a:t>
            </a:r>
          </a:p>
          <a:p>
            <a:r>
              <a:rPr lang="en-US" altLang="ko-KR" sz="1139" err="1">
                <a:latin typeface="Consolas" panose="020B0609020204030204" pitchFamily="49" charset="0"/>
              </a:rPr>
              <a:t>model_lstm</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model_lstm.add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model_lstm.add</a:t>
            </a:r>
            <a:r>
              <a:rPr lang="en-US" altLang="ko-KR" sz="1139">
                <a:latin typeface="Consolas" panose="020B0609020204030204" pitchFamily="49" charset="0"/>
              </a:rPr>
              <a:t>(LSTM(8))</a:t>
            </a:r>
          </a:p>
          <a:p>
            <a:r>
              <a:rPr lang="en-US" altLang="ko-KR" sz="1139" err="1">
                <a:latin typeface="Consolas" panose="020B0609020204030204" pitchFamily="49" charset="0"/>
              </a:rPr>
              <a:t>model_lstm.add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model_lstm.summary</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75144" y="3298754"/>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"sequential_3"</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embedding_1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err="1">
                <a:latin typeface="Consolas" panose="020B0609020204030204" pitchFamily="49" charset="0"/>
                <a:ea typeface="고도 M" panose="02000503000000020004" pitchFamily="2" charset="-127"/>
              </a:rPr>
              <a:t>lstm</a:t>
            </a:r>
            <a:r>
              <a:rPr lang="en-US" altLang="ko-KR" sz="1044">
                <a:latin typeface="Consolas" panose="020B0609020204030204" pitchFamily="49" charset="0"/>
                <a:ea typeface="고도 M" panose="02000503000000020004" pitchFamily="2" charset="-127"/>
              </a:rPr>
              <a:t> (LSTM)                  (None, 8)                 1312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dense_3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33,321</a:t>
            </a:r>
          </a:p>
          <a:p>
            <a:pPr lvl="0"/>
            <a:r>
              <a:rPr lang="en-US" altLang="ko-KR" sz="1044">
                <a:latin typeface="Consolas" panose="020B0609020204030204" pitchFamily="49" charset="0"/>
                <a:ea typeface="고도 M" panose="02000503000000020004" pitchFamily="2" charset="-127"/>
              </a:rPr>
              <a:t>Trainable params: 33,321</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415A452-3AA7-442A-81F2-9876D2FF0B44}"/>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30DCB265-7826-495D-B2AC-ED4B85A4C10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460549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1454244"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9"/>
            <a:ext cx="7328491"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model_lstm.compile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model_lstm.fit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80778" y="2785344"/>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- 12s 591us/sample - loss: 0.4818 - accuracy: 0.7803 -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0.3929 -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0.8328</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- 11s 573us/sample - loss: 0.3420 - accuracy: 0.8590 -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0.3603 -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0.8446</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8/10</a:t>
            </a:r>
          </a:p>
          <a:p>
            <a:pPr lvl="0"/>
            <a:r>
              <a:rPr lang="en-US" altLang="ko-KR" sz="1044">
                <a:latin typeface="Consolas" panose="020B0609020204030204" pitchFamily="49" charset="0"/>
                <a:ea typeface="고도 M" panose="02000503000000020004" pitchFamily="2" charset="-127"/>
              </a:rPr>
              <a:t>20000/20000 [==============================] - 10s 513us/sample - loss: 0.2460 - accuracy: 0.8975 -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0.4287 -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0.8356</a:t>
            </a: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- 10s 503us/sample - loss: 0.2332 - accuracy: 0.9035 -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0.4072 -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0.8358</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- 10s 520us/sample - loss: 0.2257 - accuracy: 0.9077 -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0.4212 -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0.8278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E695460-0479-44F5-9A87-EE749B42CC0F}"/>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5F5EF40B-6629-48E5-8CE0-0CDCFA8E14B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3260673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90157" y="242948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390157" y="472884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3981544"/>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615507"/>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F8D1DC7-B1F0-4DD0-9C04-16DEFAC85413}"/>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11" name="텍스트 개체 틀 2">
            <a:extLst>
              <a:ext uri="{FF2B5EF4-FFF2-40B4-BE49-F238E27FC236}">
                <a16:creationId xmlns:a16="http://schemas.microsoft.com/office/drawing/2014/main" id="{CC89C637-F74E-4080-B4C3-5BE5F99B72F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53908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1516825" y="1146023"/>
            <a:ext cx="6872350" cy="280076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               # numerical computing</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r>
              <a:rPr lang="en-US" altLang="ko-KR" sz="1600">
                <a:latin typeface="Consolas" panose="020B0609020204030204" pitchFamily="49" charset="0"/>
              </a:rPr>
              <a:t>  # plotting core</a:t>
            </a: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np.array</a:t>
            </a:r>
            <a:r>
              <a:rPr lang="en-US" altLang="ko-KR" sz="1600">
                <a:latin typeface="Consolas" panose="020B0609020204030204" pitchFamily="49" charset="0"/>
              </a:rPr>
              <a:t>([1,2,3])</a:t>
            </a:r>
          </a:p>
          <a:p>
            <a:r>
              <a:rPr lang="en-US" altLang="ko-KR" sz="1600">
                <a:latin typeface="Consolas" panose="020B0609020204030204" pitchFamily="49" charset="0"/>
              </a:rPr>
              <a:t>y = </a:t>
            </a:r>
            <a:r>
              <a:rPr lang="en-US" altLang="ko-KR" sz="1600" err="1">
                <a:latin typeface="Consolas" panose="020B0609020204030204" pitchFamily="49" charset="0"/>
              </a:rPr>
              <a:t>np.array</a:t>
            </a:r>
            <a:r>
              <a:rPr lang="en-US" altLang="ko-KR" sz="1600">
                <a:latin typeface="Consolas" panose="020B0609020204030204" pitchFamily="49" charset="0"/>
              </a:rPr>
              <a:t>([1,2,3])</a:t>
            </a:r>
          </a:p>
          <a:p>
            <a:endParaRPr lang="en-US" altLang="ko-KR" sz="1600">
              <a:latin typeface="Consolas" panose="020B0609020204030204" pitchFamily="49" charset="0"/>
            </a:endParaRP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'o' )</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'r-' )</a:t>
            </a:r>
          </a:p>
          <a:p>
            <a:endParaRPr lang="en-US" altLang="ko-KR" sz="1600">
              <a:latin typeface="Consolas" panose="020B0609020204030204" pitchFamily="49" charset="0"/>
            </a:endParaRPr>
          </a:p>
          <a:p>
            <a:r>
              <a:rPr lang="en-US" altLang="ko-KR" sz="1600" err="1">
                <a:latin typeface="Consolas" panose="020B0609020204030204" pitchFamily="49" charset="0"/>
              </a:rPr>
              <a:t>plt.grid</a:t>
            </a:r>
            <a:r>
              <a:rPr lang="en-US" altLang="ko-KR" sz="1600">
                <a:latin typeface="Consolas" panose="020B0609020204030204" pitchFamily="49" charset="0"/>
              </a:rPr>
              <a:t>(True)</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825" y="4221088"/>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277E3346-C639-4431-AD5F-1B92ED760157}"/>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rPr>
              <a:t>matplotlib </a:t>
            </a:r>
            <a:r>
              <a:rPr lang="ko-KR" altLang="en-US" sz="2400" b="1">
                <a:solidFill>
                  <a:srgbClr val="000000"/>
                </a:solidFill>
              </a:rPr>
              <a:t>를 이용한 그래프 그리기</a:t>
            </a:r>
          </a:p>
        </p:txBody>
      </p:sp>
      <p:sp>
        <p:nvSpPr>
          <p:cNvPr id="8" name="텍스트 개체 틀 2">
            <a:extLst>
              <a:ext uri="{FF2B5EF4-FFF2-40B4-BE49-F238E27FC236}">
                <a16:creationId xmlns:a16="http://schemas.microsoft.com/office/drawing/2014/main" id="{8DCD1E16-98C9-4A2E-8F3E-6E38F2A1DEB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9" name="텍스트 개체 틀 2">
            <a:extLst>
              <a:ext uri="{FF2B5EF4-FFF2-40B4-BE49-F238E27FC236}">
                <a16:creationId xmlns:a16="http://schemas.microsoft.com/office/drawing/2014/main" id="{AA69F1F6-AE74-4682-B9DD-DD9BD65BF08F}"/>
              </a:ext>
            </a:extLst>
          </p:cNvPr>
          <p:cNvSpPr txBox="1">
            <a:spLocks/>
          </p:cNvSpPr>
          <p:nvPr/>
        </p:nvSpPr>
        <p:spPr>
          <a:xfrm>
            <a:off x="6330950" y="266849"/>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5324733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model_lstm.evaluate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472930" y="2199469"/>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0.834</a:t>
            </a:r>
            <a:endParaRPr lang="ko-KR" altLang="en-US" sz="11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E36D3A9-BCBD-44EE-97EE-1EAF81A1F9FA}"/>
              </a:ext>
            </a:extLst>
          </p:cNvPr>
          <p:cNvSpPr>
            <a:spLocks noGrp="1"/>
          </p:cNvSpPr>
          <p:nvPr>
            <p:ph type="body" sz="quarter" idx="19"/>
          </p:nvPr>
        </p:nvSpPr>
        <p:spPr>
          <a:xfrm>
            <a:off x="276743" y="164293"/>
            <a:ext cx="5601544" cy="315792"/>
          </a:xfrm>
        </p:spPr>
        <p:txBody>
          <a:bodyPr/>
          <a:lstStyle/>
          <a:p>
            <a:r>
              <a:rPr lang="ko-KR" altLang="en-US" sz="2280"/>
              <a:t>케라스로 </a:t>
            </a:r>
            <a:r>
              <a:rPr lang="en-US" altLang="ko-KR" sz="2280"/>
              <a:t>LSTM </a:t>
            </a:r>
            <a:r>
              <a:rPr lang="ko-KR" altLang="en-US" sz="2280"/>
              <a:t>순환 신경망 만들기</a:t>
            </a:r>
          </a:p>
        </p:txBody>
      </p:sp>
      <p:sp>
        <p:nvSpPr>
          <p:cNvPr id="9" name="텍스트 개체 틀 2">
            <a:extLst>
              <a:ext uri="{FF2B5EF4-FFF2-40B4-BE49-F238E27FC236}">
                <a16:creationId xmlns:a16="http://schemas.microsoft.com/office/drawing/2014/main" id="{90D2FC9C-1471-409E-B31E-662150C9FE8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9717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060220" y="1214573"/>
            <a:ext cx="6241189" cy="4853323"/>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654605" y="2664478"/>
            <a:ext cx="4505296" cy="10713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직사각형 20">
            <a:extLst>
              <a:ext uri="{FF2B5EF4-FFF2-40B4-BE49-F238E27FC236}">
                <a16:creationId xmlns:a16="http://schemas.microsoft.com/office/drawing/2014/main" id="{843E1C08-DD72-4867-B57E-829B7596CF95}"/>
              </a:ext>
            </a:extLst>
          </p:cNvPr>
          <p:cNvSpPr/>
          <p:nvPr/>
        </p:nvSpPr>
        <p:spPr>
          <a:xfrm>
            <a:off x="6115661" y="5577609"/>
            <a:ext cx="1007712" cy="422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3A9D6B42-358C-4961-82FA-AB1C82671F9D}"/>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BB49876A-170F-4E8A-A624-D2BC646E8FC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717921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072039" y="1243719"/>
                <a:ext cx="1916743" cy="501227"/>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072039" y="1243719"/>
                <a:ext cx="1916743" cy="501227"/>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679220" y="2473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399723" y="2473582"/>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120227" y="2473581"/>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679219" y="3194085"/>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399722"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120226"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679219"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399722"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120226"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679219" y="2099217"/>
            <a:ext cx="0" cy="2535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679219" y="4635085"/>
            <a:ext cx="25781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66012" y="438886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66012" y="371242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66012" y="29751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66012" y="225915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21278" y="4568992"/>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241782" y="456899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1974965" y="456899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698143" y="456898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187371" y="4934516"/>
            <a:ext cx="1306768" cy="793166"/>
          </a:xfrm>
          <a:prstGeom prst="rect">
            <a:avLst/>
          </a:prstGeom>
          <a:noFill/>
        </p:spPr>
        <p:txBody>
          <a:bodyPr wrap="none" rtlCol="0">
            <a:spAutoFit/>
          </a:bodyPr>
          <a:lstStyle/>
          <a:p>
            <a:pPr algn="l"/>
            <a:r>
              <a:rPr lang="en-US" altLang="ko-KR" sz="2277">
                <a:latin typeface="Consolas" panose="020B0609020204030204" pitchFamily="49" charset="0"/>
              </a:rPr>
              <a:t>w = 0</a:t>
            </a:r>
          </a:p>
          <a:p>
            <a:pPr algn="l"/>
            <a:r>
              <a:rPr lang="en-US" altLang="ko-KR" sz="2277">
                <a:latin typeface="Consolas" panose="020B0609020204030204" pitchFamily="49" charset="0"/>
              </a:rPr>
              <a:t>b = 1.5</a:t>
            </a:r>
            <a:endParaRPr lang="ko-KR" altLang="en-US" sz="2277">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544135" y="2099217"/>
            <a:ext cx="2891396" cy="3619559"/>
            <a:chOff x="571629" y="2639122"/>
            <a:chExt cx="3301561" cy="4133018"/>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0</a:t>
              </a:r>
              <a:endParaRPr lang="ko-KR" altLang="en-US" sz="2277">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6707923" y="2099217"/>
            <a:ext cx="2891396" cy="3619559"/>
            <a:chOff x="571629" y="2639122"/>
            <a:chExt cx="3301561" cy="4133018"/>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1</a:t>
              </a:r>
              <a:endParaRPr lang="ko-KR" altLang="en-US" sz="2277">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151696" y="4388866"/>
                <a:ext cx="414729"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𝑥</m:t>
                      </m:r>
                    </m:oMath>
                  </m:oMathPara>
                </a14:m>
                <a:endParaRPr lang="ko-KR" altLang="en-US" sz="2277"/>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151696" y="4388866"/>
                <a:ext cx="414729"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491398" y="1736140"/>
                <a:ext cx="418896"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𝑦</m:t>
                      </m:r>
                    </m:oMath>
                  </m:oMathPara>
                </a14:m>
                <a:endParaRPr lang="ko-KR" altLang="en-US" sz="2277"/>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491398" y="1736140"/>
                <a:ext cx="418896" cy="442750"/>
              </a:xfrm>
              <a:prstGeom prst="rect">
                <a:avLst/>
              </a:prstGeom>
              <a:blipFill>
                <a:blip r:embed="rId5"/>
                <a:stretch>
                  <a:fillRect b="-9722"/>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592770"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01087" y="347791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020075" y="347622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748753"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768182" y="453022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476278" y="417774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201594" y="38142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5929506" y="341898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6923212" y="382332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7631308" y="347084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356624" y="310737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084536" y="27120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5E5F4B-2580-4E77-82AF-CC0F0E56452B}"/>
                  </a:ext>
                </a:extLst>
              </p:cNvPr>
              <p:cNvSpPr txBox="1"/>
              <p:nvPr/>
            </p:nvSpPr>
            <p:spPr>
              <a:xfrm>
                <a:off x="4101129" y="1049639"/>
                <a:ext cx="3414974" cy="841128"/>
              </a:xfrm>
              <a:prstGeom prst="rect">
                <a:avLst/>
              </a:prstGeom>
              <a:noFill/>
            </p:spPr>
            <p:txBody>
              <a:bodyPr wrap="none" lIns="0" tIns="0" rIns="0" bIns="0" rtlCol="0">
                <a:spAutoFit/>
              </a:bodyPr>
              <a:lstStyle/>
              <a:p>
                <a:pPr algn="l"/>
                <a14:m>
                  <m:oMath xmlns:m="http://schemas.openxmlformats.org/officeDocument/2006/math">
                    <m:f>
                      <m:fPr>
                        <m:ctrlPr>
                          <a:rPr lang="en-US" altLang="ko-KR" sz="3795" i="1">
                            <a:latin typeface="Cambria Math" panose="02040503050406030204" pitchFamily="18" charset="0"/>
                          </a:rPr>
                        </m:ctrlPr>
                      </m:fPr>
                      <m:num>
                        <m:r>
                          <a:rPr lang="en-US" altLang="ko-KR" sz="3795" i="1">
                            <a:latin typeface="Cambria Math" panose="02040503050406030204" pitchFamily="18" charset="0"/>
                          </a:rPr>
                          <m:t>𝑑𝑦</m:t>
                        </m:r>
                      </m:num>
                      <m:den>
                        <m:r>
                          <a:rPr lang="en-US" altLang="ko-KR" sz="3795" i="1">
                            <a:latin typeface="Cambria Math" panose="02040503050406030204" pitchFamily="18" charset="0"/>
                          </a:rPr>
                          <m:t>𝑑𝑥</m:t>
                        </m:r>
                      </m:den>
                    </m:f>
                    <m:r>
                      <a:rPr lang="en-US" altLang="ko-KR" sz="3795">
                        <a:latin typeface="Cambria Math" panose="02040503050406030204" pitchFamily="18" charset="0"/>
                      </a:rPr>
                      <m:t>=</m:t>
                    </m:r>
                    <m:f>
                      <m:fPr>
                        <m:ctrlPr>
                          <a:rPr lang="en-US" altLang="ko-KR" sz="3795" i="1">
                            <a:latin typeface="Cambria Math" panose="02040503050406030204" pitchFamily="18" charset="0"/>
                          </a:rPr>
                        </m:ctrlPr>
                      </m:fPr>
                      <m:num>
                        <m:r>
                          <a:rPr lang="en-US" altLang="ko-KR" sz="3795">
                            <a:latin typeface="Cambria Math" panose="02040503050406030204" pitchFamily="18" charset="0"/>
                          </a:rPr>
                          <m:t>0.5</m:t>
                        </m:r>
                      </m:num>
                      <m:den>
                        <m:r>
                          <a:rPr lang="en-US" altLang="ko-KR" sz="3795">
                            <a:latin typeface="Cambria Math" panose="02040503050406030204" pitchFamily="18" charset="0"/>
                          </a:rPr>
                          <m:t>1</m:t>
                        </m:r>
                      </m:den>
                    </m:f>
                    <m:r>
                      <a:rPr lang="en-US" altLang="ko-KR" sz="3795" i="1">
                        <a:latin typeface="Cambria Math" panose="02040503050406030204" pitchFamily="18" charset="0"/>
                      </a:rPr>
                      <m:t>= </m:t>
                    </m:r>
                  </m:oMath>
                </a14:m>
                <a:r>
                  <a:rPr lang="ko-KR" altLang="en-US" sz="3200" b="1">
                    <a:latin typeface="+mj-ea"/>
                    <a:ea typeface="+mj-ea"/>
                  </a:rPr>
                  <a:t>기울기</a:t>
                </a:r>
                <a:endParaRPr lang="ko-KR" altLang="en-US" sz="3795" b="1">
                  <a:latin typeface="+mj-ea"/>
                  <a:ea typeface="+mj-ea"/>
                </a:endParaRPr>
              </a:p>
            </p:txBody>
          </p:sp>
        </mc:Choice>
        <mc:Fallback xmlns="">
          <p:sp>
            <p:nvSpPr>
              <p:cNvPr id="6" name="TextBox 5">
                <a:extLst>
                  <a:ext uri="{FF2B5EF4-FFF2-40B4-BE49-F238E27FC236}">
                    <a16:creationId xmlns:a16="http://schemas.microsoft.com/office/drawing/2014/main" id="{295E5F4B-2580-4E77-82AF-CC0F0E56452B}"/>
                  </a:ext>
                </a:extLst>
              </p:cNvPr>
              <p:cNvSpPr txBox="1">
                <a:spLocks noRot="1" noChangeAspect="1" noMove="1" noResize="1" noEditPoints="1" noAdjustHandles="1" noChangeArrowheads="1" noChangeShapeType="1" noTextEdit="1"/>
              </p:cNvSpPr>
              <p:nvPr/>
            </p:nvSpPr>
            <p:spPr>
              <a:xfrm>
                <a:off x="4101129" y="1049639"/>
                <a:ext cx="3414974" cy="841128"/>
              </a:xfrm>
              <a:prstGeom prst="rect">
                <a:avLst/>
              </a:prstGeom>
              <a:blipFill>
                <a:blip r:embed="rId6"/>
                <a:stretch>
                  <a:fillRect l="-179" r="-6429" b="-9420"/>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5F0990E6-52DB-4AA5-BF6D-DC7FB23088A0}"/>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101" name="텍스트 개체 틀 2">
            <a:extLst>
              <a:ext uri="{FF2B5EF4-FFF2-40B4-BE49-F238E27FC236}">
                <a16:creationId xmlns:a16="http://schemas.microsoft.com/office/drawing/2014/main" id="{62F0D713-187D-4C6E-B7B8-D9BEC4298DB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10" name="직선 연결선 9">
            <a:extLst>
              <a:ext uri="{FF2B5EF4-FFF2-40B4-BE49-F238E27FC236}">
                <a16:creationId xmlns:a16="http://schemas.microsoft.com/office/drawing/2014/main" id="{91E7954D-C43B-F973-7155-0E1AA1495785}"/>
              </a:ext>
            </a:extLst>
          </p:cNvPr>
          <p:cNvCxnSpPr/>
          <p:nvPr/>
        </p:nvCxnSpPr>
        <p:spPr>
          <a:xfrm>
            <a:off x="-87560" y="3609020"/>
            <a:ext cx="323925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3" name="직선 연결선 112">
            <a:extLst>
              <a:ext uri="{FF2B5EF4-FFF2-40B4-BE49-F238E27FC236}">
                <a16:creationId xmlns:a16="http://schemas.microsoft.com/office/drawing/2014/main" id="{C2D6AB96-0D11-AB90-3D7E-295D942A7ED5}"/>
              </a:ext>
            </a:extLst>
          </p:cNvPr>
          <p:cNvCxnSpPr>
            <a:cxnSpLocks/>
          </p:cNvCxnSpPr>
          <p:nvPr/>
        </p:nvCxnSpPr>
        <p:spPr>
          <a:xfrm flipV="1">
            <a:off x="3554944" y="3338592"/>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4" name="직선 연결선 113">
            <a:extLst>
              <a:ext uri="{FF2B5EF4-FFF2-40B4-BE49-F238E27FC236}">
                <a16:creationId xmlns:a16="http://schemas.microsoft.com/office/drawing/2014/main" id="{C06D613F-6FB3-EBA1-57D8-8020A120C915}"/>
              </a:ext>
            </a:extLst>
          </p:cNvPr>
          <p:cNvCxnSpPr>
            <a:cxnSpLocks/>
          </p:cNvCxnSpPr>
          <p:nvPr/>
        </p:nvCxnSpPr>
        <p:spPr>
          <a:xfrm flipV="1">
            <a:off x="6594566" y="2698170"/>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956556" y="1376772"/>
                <a:ext cx="3944862" cy="3531672"/>
              </a:xfrm>
              <a:prstGeom prst="rect">
                <a:avLst/>
              </a:prstGeom>
              <a:noFill/>
            </p:spPr>
            <p:txBody>
              <a:bodyPr wrap="none" rtlCol="0">
                <a:spAutoFit/>
              </a:bodyPr>
              <a:lstStyle/>
              <a:p>
                <a:pPr algn="l"/>
                <a:r>
                  <a:rPr lang="en-US" altLang="ko-KR" sz="2657">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          </m:t>
                      </m:r>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Parameters:</a:t>
                </a:r>
              </a:p>
              <a:p>
                <a:pPr algn="l"/>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𝑤</m:t>
                    </m:r>
                    <m:r>
                      <a:rPr lang="en-US" altLang="ko-KR" sz="2657" i="1">
                        <a:latin typeface="Cambria Math" panose="02040503050406030204" pitchFamily="18" charset="0"/>
                      </a:rPr>
                      <m:t>, </m:t>
                    </m:r>
                    <m:r>
                      <a:rPr lang="en-US" altLang="ko-KR" sz="2657" i="1">
                        <a:latin typeface="Cambria Math" panose="02040503050406030204" pitchFamily="18" charset="0"/>
                      </a:rPr>
                      <m:t>𝑏</m:t>
                    </m:r>
                  </m:oMath>
                </a14:m>
                <a:endParaRPr lang="en-US" altLang="ko-KR" sz="2657">
                  <a:latin typeface="Consolas" panose="020B0609020204030204" pitchFamily="49"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Cost Function</a:t>
                </a:r>
              </a:p>
              <a:p>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𝐽</m:t>
                    </m:r>
                    <m:r>
                      <a:rPr lang="en-US" altLang="ko-KR" sz="2657" i="1">
                        <a:latin typeface="Cambria Math" panose="02040503050406030204" pitchFamily="18" charset="0"/>
                      </a:rPr>
                      <m:t>(</m:t>
                    </m:r>
                    <m:r>
                      <a:rPr lang="en-US" altLang="ko-KR" sz="2657" i="1" err="1">
                        <a:latin typeface="Cambria Math" panose="02040503050406030204" pitchFamily="18" charset="0"/>
                      </a:rPr>
                      <m:t>𝑤</m:t>
                    </m:r>
                    <m:r>
                      <a:rPr lang="en-US" altLang="ko-KR" sz="2657" i="1" err="1">
                        <a:latin typeface="Cambria Math" panose="02040503050406030204" pitchFamily="18" charset="0"/>
                      </a:rPr>
                      <m:t>,</m:t>
                    </m:r>
                    <m:r>
                      <a:rPr lang="en-US" altLang="ko-KR" sz="2657" i="1" err="1">
                        <a:latin typeface="Cambria Math" panose="02040503050406030204" pitchFamily="18" charset="0"/>
                      </a:rPr>
                      <m:t>𝑏</m:t>
                    </m:r>
                    <m:r>
                      <a:rPr lang="en-US" altLang="ko-KR" sz="2657" i="1">
                        <a:latin typeface="Cambria Math" panose="02040503050406030204" pitchFamily="18" charset="0"/>
                      </a:rPr>
                      <m:t>) = </m:t>
                    </m:r>
                    <m:sSup>
                      <m:sSupPr>
                        <m:ctrlPr>
                          <a:rPr lang="en-US" altLang="ko-KR" sz="2657" i="1">
                            <a:latin typeface="Cambria Math" panose="02040503050406030204" pitchFamily="18" charset="0"/>
                          </a:rPr>
                        </m:ctrlPr>
                      </m:sSupPr>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a:rPr lang="en-US" altLang="ko-KR" sz="2657" i="1">
                                <a:latin typeface="Cambria Math" panose="02040503050406030204" pitchFamily="18" charset="0"/>
                              </a:rPr>
                              <m:t>2</m:t>
                            </m:r>
                          </m:den>
                        </m:f>
                        <m:r>
                          <a:rPr lang="en-US" altLang="ko-KR" sz="2657" i="1">
                            <a:latin typeface="Cambria Math" panose="02040503050406030204" pitchFamily="18" charset="0"/>
                          </a:rPr>
                          <m:t>(</m:t>
                        </m:r>
                        <m:acc>
                          <m:accPr>
                            <m:chr m:val="̂"/>
                            <m:ctrlPr>
                              <a:rPr lang="en-US" altLang="ko-KR" sz="2657" i="1">
                                <a:latin typeface="Cambria Math" panose="02040503050406030204" pitchFamily="18" charset="0"/>
                              </a:rPr>
                            </m:ctrlPr>
                          </m:accPr>
                          <m:e>
                            <m:r>
                              <m:rPr>
                                <m:sty m:val="p"/>
                              </m:rPr>
                              <a:rPr lang="en-US" altLang="ko-KR" sz="2657" i="1">
                                <a:latin typeface="Cambria Math" panose="02040503050406030204" pitchFamily="18" charset="0"/>
                              </a:rPr>
                              <m:t>y</m:t>
                            </m:r>
                          </m:e>
                        </m:acc>
                        <m:r>
                          <a:rPr lang="en-US" altLang="ko-KR" sz="2657" i="1">
                            <a:latin typeface="Cambria Math" panose="02040503050406030204" pitchFamily="18" charset="0"/>
                          </a:rPr>
                          <m:t>−</m:t>
                        </m:r>
                        <m:r>
                          <a:rPr lang="en-US" altLang="ko-KR" sz="2657" i="1">
                            <a:latin typeface="Cambria Math" panose="02040503050406030204" pitchFamily="18" charset="0"/>
                          </a:rPr>
                          <m:t>𝑦</m:t>
                        </m:r>
                        <m:r>
                          <a:rPr lang="en-US" altLang="ko-KR" sz="2657">
                            <a:latin typeface="Cambria Math" panose="02040503050406030204" pitchFamily="18" charset="0"/>
                          </a:rPr>
                          <m:t>)</m:t>
                        </m:r>
                      </m:e>
                      <m:sup>
                        <m:r>
                          <a:rPr lang="en-US" altLang="ko-KR" sz="2657" i="1">
                            <a:latin typeface="Cambria Math" panose="02040503050406030204" pitchFamily="18" charset="0"/>
                          </a:rPr>
                          <m:t>2</m:t>
                        </m:r>
                      </m:sup>
                    </m:sSup>
                  </m:oMath>
                </a14:m>
                <a:endParaRPr lang="ko-KR" altLang="en-US" sz="265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956556" y="1376772"/>
                <a:ext cx="3944862" cy="3531672"/>
              </a:xfrm>
              <a:prstGeom prst="rect">
                <a:avLst/>
              </a:prstGeom>
              <a:blipFill>
                <a:blip r:embed="rId3"/>
                <a:stretch>
                  <a:fillRect l="-2937" t="-172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D8A411D-B8BE-45D4-8A8D-D06CD36C379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 name="텍스트 개체 틀 2">
            <a:extLst>
              <a:ext uri="{FF2B5EF4-FFF2-40B4-BE49-F238E27FC236}">
                <a16:creationId xmlns:a16="http://schemas.microsoft.com/office/drawing/2014/main" id="{F1B5B48F-4F06-49FA-967C-00BBEB4092E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974087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799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166D04C-2E33-44B8-B9BA-33FA8EC1EF7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0" name="텍스트 개체 틀 2">
            <a:extLst>
              <a:ext uri="{FF2B5EF4-FFF2-40B4-BE49-F238E27FC236}">
                <a16:creationId xmlns:a16="http://schemas.microsoft.com/office/drawing/2014/main" id="{62E6D648-1136-4F15-9765-1723DAB5C8F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AC52AF8-14D0-4AB8-ABCC-AE0157920D87}"/>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1" name="TextBox 60">
            <a:extLst>
              <a:ext uri="{FF2B5EF4-FFF2-40B4-BE49-F238E27FC236}">
                <a16:creationId xmlns:a16="http://schemas.microsoft.com/office/drawing/2014/main" id="{B2FF6169-573A-4166-8BF1-3007774B7F7B}"/>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47432" y="3668837"/>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4"/>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2576"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DBB69CA3-C793-4461-B77F-377CBC26AB68}"/>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9" name="텍스트 개체 틀 2">
            <a:extLst>
              <a:ext uri="{FF2B5EF4-FFF2-40B4-BE49-F238E27FC236}">
                <a16:creationId xmlns:a16="http://schemas.microsoft.com/office/drawing/2014/main" id="{557F36B4-F4D8-492F-AC70-349C9C6F900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F54F992-BE6A-47EC-A3D7-5E9F89EB961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3487678A-DA69-45E0-AD52-CE7450133A81}"/>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C8649EB-54A6-4269-871F-C19A53F37E6C}"/>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72CAE2C-C106-4A4A-898B-A6D324372AE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345F078-2FA4-44F1-B5CA-5B9DFE3A368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59FD159D-9891-46D9-9D1C-ACBCC507FAAA}"/>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4194378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43685"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014034" y="503532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500023" y="359068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7815370" y="20023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255351" y="20082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440699" y="1286057"/>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440699" y="1286057"/>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C348B3B-2A5D-4713-954E-F7B4D29BF8B1}"/>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5" name="텍스트 개체 틀 2">
            <a:extLst>
              <a:ext uri="{FF2B5EF4-FFF2-40B4-BE49-F238E27FC236}">
                <a16:creationId xmlns:a16="http://schemas.microsoft.com/office/drawing/2014/main" id="{99BB217C-7B73-4BE5-8AC1-C3A99D8BBE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7787424E-6BE7-4FC4-A061-F370B2AF18C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가중치 손실 </a:t>
            </a:r>
          </a:p>
        </p:txBody>
      </p:sp>
    </p:spTree>
    <p:extLst>
      <p:ext uri="{BB962C8B-B14F-4D97-AF65-F5344CB8AC3E}">
        <p14:creationId xmlns:p14="http://schemas.microsoft.com/office/powerpoint/2010/main" val="153600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149" y="1828799"/>
            <a:ext cx="4979130" cy="3411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616585" y="5239915"/>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855689" y="3096346"/>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1183170-4C05-4D8B-8A99-D80165FDC2E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BD3F71DB-16FA-4CAF-B18D-82BF90D5D24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Rectangle 8">
            <a:extLst>
              <a:ext uri="{FF2B5EF4-FFF2-40B4-BE49-F238E27FC236}">
                <a16:creationId xmlns:a16="http://schemas.microsoft.com/office/drawing/2014/main" id="{E9316B49-5797-4777-849F-2DF78E227C3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손실 함수 </a:t>
            </a:r>
            <a:r>
              <a:rPr lang="en-US" altLang="ko-KR" sz="2000" b="1">
                <a:latin typeface="+mj-ea"/>
                <a:ea typeface="+mj-ea"/>
              </a:rPr>
              <a:t>U </a:t>
            </a:r>
            <a:r>
              <a:rPr lang="ko-KR" altLang="en-US" sz="2000" b="1">
                <a:latin typeface="+mj-ea"/>
                <a:ea typeface="+mj-ea"/>
              </a:rPr>
              <a:t>자형 그래프</a:t>
            </a:r>
          </a:p>
        </p:txBody>
      </p:sp>
    </p:spTree>
    <p:extLst>
      <p:ext uri="{BB962C8B-B14F-4D97-AF65-F5344CB8AC3E}">
        <p14:creationId xmlns:p14="http://schemas.microsoft.com/office/powerpoint/2010/main" val="3091130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B18A8-DC35-408C-94FF-2AE0CB70B78A}"/>
              </a:ext>
            </a:extLst>
          </p:cNvPr>
          <p:cNvSpPr txBox="1"/>
          <p:nvPr/>
        </p:nvSpPr>
        <p:spPr>
          <a:xfrm>
            <a:off x="919877" y="1568506"/>
            <a:ext cx="3288080" cy="1323439"/>
          </a:xfrm>
          <a:prstGeom prst="rect">
            <a:avLst/>
          </a:prstGeom>
          <a:noFill/>
        </p:spPr>
        <p:txBody>
          <a:bodyPr wrap="none" rtlCol="0">
            <a:spAutoFit/>
          </a:bodyPr>
          <a:lstStyle/>
          <a:p>
            <a:pPr algn="l"/>
            <a:r>
              <a:rPr lang="en-US" altLang="ko-KR" sz="2000">
                <a:latin typeface="Consolas" panose="020B0609020204030204" pitchFamily="49" charset="0"/>
              </a:rPr>
              <a:t>l1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r>
              <a:rPr lang="en-US" altLang="ko-KR" sz="2000">
                <a:latin typeface="Consolas" panose="020B0609020204030204" pitchFamily="49" charset="0"/>
              </a:rPr>
              <a:t>t1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pPr algn="l"/>
            <a:r>
              <a:rPr lang="en-US" altLang="ko-KR" sz="2000">
                <a:latin typeface="Consolas" panose="020B0609020204030204" pitchFamily="49" charset="0"/>
              </a:rPr>
              <a:t>a1 = np.array([1,2,3])</a:t>
            </a:r>
          </a:p>
          <a:p>
            <a:pPr algn="l"/>
            <a:r>
              <a:rPr lang="en-US" altLang="ko-KR" sz="2000">
                <a:latin typeface="Consolas" panose="020B0609020204030204" pitchFamily="49" charset="0"/>
              </a:rPr>
              <a:t>a.shape # (3,)</a:t>
            </a:r>
            <a:endParaRPr lang="ko-KR" altLang="en-US" sz="2000">
              <a:latin typeface="Consolas" panose="020B0609020204030204" pitchFamily="49" charset="0"/>
            </a:endParaRPr>
          </a:p>
        </p:txBody>
      </p:sp>
      <p:grpSp>
        <p:nvGrpSpPr>
          <p:cNvPr id="6" name="그룹 5">
            <a:extLst>
              <a:ext uri="{FF2B5EF4-FFF2-40B4-BE49-F238E27FC236}">
                <a16:creationId xmlns:a16="http://schemas.microsoft.com/office/drawing/2014/main" id="{11FA2E6C-C068-41A2-9878-60C3E1AD8694}"/>
              </a:ext>
            </a:extLst>
          </p:cNvPr>
          <p:cNvGrpSpPr/>
          <p:nvPr/>
        </p:nvGrpSpPr>
        <p:grpSpPr>
          <a:xfrm>
            <a:off x="858243" y="3043707"/>
            <a:ext cx="6339499" cy="3603937"/>
            <a:chOff x="485709" y="2480372"/>
            <a:chExt cx="7335257" cy="4170015"/>
          </a:xfrm>
        </p:grpSpPr>
        <p:sp>
          <p:nvSpPr>
            <p:cNvPr id="4" name="직사각형 3">
              <a:extLst>
                <a:ext uri="{FF2B5EF4-FFF2-40B4-BE49-F238E27FC236}">
                  <a16:creationId xmlns:a16="http://schemas.microsoft.com/office/drawing/2014/main" id="{909A479D-80C1-47C0-BE1E-4593F8B4797E}"/>
                </a:ext>
              </a:extLst>
            </p:cNvPr>
            <p:cNvSpPr/>
            <p:nvPr/>
          </p:nvSpPr>
          <p:spPr>
            <a:xfrm>
              <a:off x="678497"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3F963CDC-E1B0-4B69-9F0C-72C139EDE277}"/>
                </a:ext>
              </a:extLst>
            </p:cNvPr>
            <p:cNvSpPr/>
            <p:nvPr/>
          </p:nvSpPr>
          <p:spPr>
            <a:xfrm>
              <a:off x="1882197"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F397AA0-5AB2-4C79-96F4-D859045B94D8}"/>
                </a:ext>
              </a:extLst>
            </p:cNvPr>
            <p:cNvSpPr/>
            <p:nvPr/>
          </p:nvSpPr>
          <p:spPr>
            <a:xfrm>
              <a:off x="2443035"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1E43B96-DD6A-4A19-9985-D2AE6D22697F}"/>
                </a:ext>
              </a:extLst>
            </p:cNvPr>
            <p:cNvSpPr/>
            <p:nvPr/>
          </p:nvSpPr>
          <p:spPr>
            <a:xfrm>
              <a:off x="3462711"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436D782-2001-4490-8351-85F4BD5C2E56}"/>
                </a:ext>
              </a:extLst>
            </p:cNvPr>
            <p:cNvSpPr/>
            <p:nvPr/>
          </p:nvSpPr>
          <p:spPr>
            <a:xfrm>
              <a:off x="4023549"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0E9A04F-2251-4158-A015-D974194AD1A3}"/>
                </a:ext>
              </a:extLst>
            </p:cNvPr>
            <p:cNvSpPr/>
            <p:nvPr/>
          </p:nvSpPr>
          <p:spPr>
            <a:xfrm>
              <a:off x="6699290"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930950-D4BD-4898-A9DA-549D11E672FF}"/>
                </a:ext>
              </a:extLst>
            </p:cNvPr>
            <p:cNvSpPr/>
            <p:nvPr/>
          </p:nvSpPr>
          <p:spPr>
            <a:xfrm>
              <a:off x="7260128"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7" name="직선 화살표 연결선 6">
              <a:extLst>
                <a:ext uri="{FF2B5EF4-FFF2-40B4-BE49-F238E27FC236}">
                  <a16:creationId xmlns:a16="http://schemas.microsoft.com/office/drawing/2014/main" id="{C44568AB-A14F-499B-B1BB-D2D2D87B10E3}"/>
                </a:ext>
              </a:extLst>
            </p:cNvPr>
            <p:cNvCxnSpPr>
              <a:stCxn id="4" idx="3"/>
              <a:endCxn id="9" idx="1"/>
            </p:cNvCxnSpPr>
            <p:nvPr/>
          </p:nvCxnSpPr>
          <p:spPr>
            <a:xfrm>
              <a:off x="1239335" y="3198803"/>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직선 화살표 연결선 16">
              <a:extLst>
                <a:ext uri="{FF2B5EF4-FFF2-40B4-BE49-F238E27FC236}">
                  <a16:creationId xmlns:a16="http://schemas.microsoft.com/office/drawing/2014/main" id="{A754A957-12B9-4BBB-A531-90E23F17DAA1}"/>
                </a:ext>
              </a:extLst>
            </p:cNvPr>
            <p:cNvCxnSpPr>
              <a:cxnSpLocks/>
              <a:stCxn id="10" idx="3"/>
              <a:endCxn id="11" idx="1"/>
            </p:cNvCxnSpPr>
            <p:nvPr/>
          </p:nvCxnSpPr>
          <p:spPr>
            <a:xfrm>
              <a:off x="3003872"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89226BC8-F59C-4ACE-8972-7906775EF7F0}"/>
                </a:ext>
              </a:extLst>
            </p:cNvPr>
            <p:cNvCxnSpPr>
              <a:cxnSpLocks/>
              <a:stCxn id="12" idx="3"/>
              <a:endCxn id="103" idx="1"/>
            </p:cNvCxnSpPr>
            <p:nvPr/>
          </p:nvCxnSpPr>
          <p:spPr>
            <a:xfrm>
              <a:off x="4584387" y="3198803"/>
              <a:ext cx="5343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8166B63-8A68-49BF-AE53-12C8307E75FE}"/>
                </a:ext>
              </a:extLst>
            </p:cNvPr>
            <p:cNvSpPr txBox="1"/>
            <p:nvPr/>
          </p:nvSpPr>
          <p:spPr>
            <a:xfrm>
              <a:off x="485709" y="2524043"/>
              <a:ext cx="540114" cy="462956"/>
            </a:xfrm>
            <a:prstGeom prst="rect">
              <a:avLst/>
            </a:prstGeom>
            <a:noFill/>
          </p:spPr>
          <p:txBody>
            <a:bodyPr wrap="none" rtlCol="0">
              <a:spAutoFit/>
            </a:bodyPr>
            <a:lstStyle/>
            <a:p>
              <a:pPr algn="l"/>
              <a:r>
                <a:rPr lang="en-US" altLang="ko-KR" sz="2000">
                  <a:latin typeface="Consolas" panose="020B0609020204030204" pitchFamily="49" charset="0"/>
                </a:rPr>
                <a:t>l1</a:t>
              </a:r>
              <a:endParaRPr lang="ko-KR" altLang="en-US" sz="2000">
                <a:latin typeface="Consolas" panose="020B0609020204030204" pitchFamily="49" charset="0"/>
              </a:endParaRPr>
            </a:p>
          </p:txBody>
        </p:sp>
        <p:sp>
          <p:nvSpPr>
            <p:cNvPr id="103" name="직사각형 102">
              <a:extLst>
                <a:ext uri="{FF2B5EF4-FFF2-40B4-BE49-F238E27FC236}">
                  <a16:creationId xmlns:a16="http://schemas.microsoft.com/office/drawing/2014/main" id="{CCED1262-EF98-42BC-ADCA-062CA52CAE78}"/>
                </a:ext>
              </a:extLst>
            </p:cNvPr>
            <p:cNvSpPr/>
            <p:nvPr/>
          </p:nvSpPr>
          <p:spPr>
            <a:xfrm>
              <a:off x="5118776"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91EFF0D5-5951-40AE-A631-355BB6C8F1CF}"/>
                </a:ext>
              </a:extLst>
            </p:cNvPr>
            <p:cNvSpPr/>
            <p:nvPr/>
          </p:nvSpPr>
          <p:spPr>
            <a:xfrm>
              <a:off x="5679614"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7535CAE3-F794-4C48-8BEB-CE4014FDE7F3}"/>
                </a:ext>
              </a:extLst>
            </p:cNvPr>
            <p:cNvCxnSpPr>
              <a:cxnSpLocks/>
              <a:stCxn id="104" idx="3"/>
              <a:endCxn id="13" idx="1"/>
            </p:cNvCxnSpPr>
            <p:nvPr/>
          </p:nvCxnSpPr>
          <p:spPr>
            <a:xfrm>
              <a:off x="6240451"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직사각형 115">
              <a:extLst>
                <a:ext uri="{FF2B5EF4-FFF2-40B4-BE49-F238E27FC236}">
                  <a16:creationId xmlns:a16="http://schemas.microsoft.com/office/drawing/2014/main" id="{D3B6192E-71CC-425C-A4D2-5379A0AFDA5B}"/>
                </a:ext>
              </a:extLst>
            </p:cNvPr>
            <p:cNvSpPr/>
            <p:nvPr/>
          </p:nvSpPr>
          <p:spPr>
            <a:xfrm>
              <a:off x="818122" y="5613353"/>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994E9CE-5E5C-4892-B761-D15BA3571A0B}"/>
                </a:ext>
              </a:extLst>
            </p:cNvPr>
            <p:cNvSpPr/>
            <p:nvPr/>
          </p:nvSpPr>
          <p:spPr>
            <a:xfrm>
              <a:off x="1378961"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DF9052C-7FB8-4D21-B2BF-9D9BD7C3F1FA}"/>
                </a:ext>
              </a:extLst>
            </p:cNvPr>
            <p:cNvSpPr/>
            <p:nvPr/>
          </p:nvSpPr>
          <p:spPr>
            <a:xfrm>
              <a:off x="1939799"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EF85900A-82AA-4C62-BC95-EF634D00D71A}"/>
                </a:ext>
              </a:extLst>
            </p:cNvPr>
            <p:cNvSpPr txBox="1"/>
            <p:nvPr/>
          </p:nvSpPr>
          <p:spPr>
            <a:xfrm>
              <a:off x="622179" y="5078656"/>
              <a:ext cx="540114" cy="462956"/>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123" name="직사각형 122">
              <a:extLst>
                <a:ext uri="{FF2B5EF4-FFF2-40B4-BE49-F238E27FC236}">
                  <a16:creationId xmlns:a16="http://schemas.microsoft.com/office/drawing/2014/main" id="{CC9775FC-F3F1-4AB1-978B-C945575EB3A3}"/>
                </a:ext>
              </a:extLst>
            </p:cNvPr>
            <p:cNvSpPr/>
            <p:nvPr/>
          </p:nvSpPr>
          <p:spPr>
            <a:xfrm>
              <a:off x="73609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607F52D-655A-4F15-9865-69F75DA60127}"/>
                </a:ext>
              </a:extLst>
            </p:cNvPr>
            <p:cNvSpPr/>
            <p:nvPr/>
          </p:nvSpPr>
          <p:spPr>
            <a:xfrm>
              <a:off x="1939799"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23A8B9C-0E16-49B3-B401-88DA70141B37}"/>
                </a:ext>
              </a:extLst>
            </p:cNvPr>
            <p:cNvSpPr/>
            <p:nvPr/>
          </p:nvSpPr>
          <p:spPr>
            <a:xfrm>
              <a:off x="2500637"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AEB0AD4-C85E-4372-B249-33A7B0C32ED2}"/>
                </a:ext>
              </a:extLst>
            </p:cNvPr>
            <p:cNvSpPr/>
            <p:nvPr/>
          </p:nvSpPr>
          <p:spPr>
            <a:xfrm>
              <a:off x="3520313"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EB5FD5FC-20AE-4AF8-810C-BAAF6E50319D}"/>
                </a:ext>
              </a:extLst>
            </p:cNvPr>
            <p:cNvSpPr/>
            <p:nvPr/>
          </p:nvSpPr>
          <p:spPr>
            <a:xfrm>
              <a:off x="4081151"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5CD94C0-AFA4-416A-8C72-15E53DB2DC7B}"/>
                </a:ext>
              </a:extLst>
            </p:cNvPr>
            <p:cNvSpPr/>
            <p:nvPr/>
          </p:nvSpPr>
          <p:spPr>
            <a:xfrm>
              <a:off x="5126951"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66A5475-FBD7-43C7-9A35-C1D49EA46959}"/>
                </a:ext>
              </a:extLst>
            </p:cNvPr>
            <p:cNvSpPr/>
            <p:nvPr/>
          </p:nvSpPr>
          <p:spPr>
            <a:xfrm>
              <a:off x="568778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30" name="직선 화살표 연결선 129">
              <a:extLst>
                <a:ext uri="{FF2B5EF4-FFF2-40B4-BE49-F238E27FC236}">
                  <a16:creationId xmlns:a16="http://schemas.microsoft.com/office/drawing/2014/main" id="{6EED3359-85DF-4773-B2AF-7599DA03AAD0}"/>
                </a:ext>
              </a:extLst>
            </p:cNvPr>
            <p:cNvCxnSpPr>
              <a:stCxn id="123" idx="3"/>
              <a:endCxn id="124" idx="1"/>
            </p:cNvCxnSpPr>
            <p:nvPr/>
          </p:nvCxnSpPr>
          <p:spPr>
            <a:xfrm>
              <a:off x="1296937" y="4425635"/>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직선 화살표 연결선 130">
              <a:extLst>
                <a:ext uri="{FF2B5EF4-FFF2-40B4-BE49-F238E27FC236}">
                  <a16:creationId xmlns:a16="http://schemas.microsoft.com/office/drawing/2014/main" id="{D005DF02-F17F-44A3-B851-D38C8831FC8E}"/>
                </a:ext>
              </a:extLst>
            </p:cNvPr>
            <p:cNvCxnSpPr>
              <a:cxnSpLocks/>
              <a:stCxn id="125" idx="3"/>
              <a:endCxn id="126" idx="1"/>
            </p:cNvCxnSpPr>
            <p:nvPr/>
          </p:nvCxnSpPr>
          <p:spPr>
            <a:xfrm>
              <a:off x="3061474" y="4425635"/>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BFD43A4A-BDE6-4315-AEB4-FCAA38F31AD4}"/>
                </a:ext>
              </a:extLst>
            </p:cNvPr>
            <p:cNvSpPr txBox="1"/>
            <p:nvPr/>
          </p:nvSpPr>
          <p:spPr>
            <a:xfrm>
              <a:off x="543312" y="3750877"/>
              <a:ext cx="540114" cy="462956"/>
            </a:xfrm>
            <a:prstGeom prst="rect">
              <a:avLst/>
            </a:prstGeom>
            <a:noFill/>
          </p:spPr>
          <p:txBody>
            <a:bodyPr wrap="none" rtlCol="0">
              <a:spAutoFit/>
            </a:bodyPr>
            <a:lstStyle/>
            <a:p>
              <a:pPr algn="l"/>
              <a:r>
                <a:rPr lang="en-US" altLang="ko-KR" sz="2000">
                  <a:latin typeface="Consolas" panose="020B0609020204030204" pitchFamily="49" charset="0"/>
                </a:rPr>
                <a:t>t1</a:t>
              </a:r>
              <a:endParaRPr lang="ko-KR" altLang="en-US" sz="2000">
                <a:latin typeface="Consolas" panose="020B0609020204030204" pitchFamily="49" charset="0"/>
              </a:endParaRPr>
            </a:p>
          </p:txBody>
        </p:sp>
        <p:cxnSp>
          <p:nvCxnSpPr>
            <p:cNvPr id="136" name="직선 화살표 연결선 135">
              <a:extLst>
                <a:ext uri="{FF2B5EF4-FFF2-40B4-BE49-F238E27FC236}">
                  <a16:creationId xmlns:a16="http://schemas.microsoft.com/office/drawing/2014/main" id="{90706ACD-E684-48F0-B158-5E8D63C5B1C3}"/>
                </a:ext>
              </a:extLst>
            </p:cNvPr>
            <p:cNvCxnSpPr>
              <a:cxnSpLocks/>
              <a:stCxn id="127" idx="3"/>
              <a:endCxn id="128" idx="1"/>
            </p:cNvCxnSpPr>
            <p:nvPr/>
          </p:nvCxnSpPr>
          <p:spPr>
            <a:xfrm>
              <a:off x="4641989" y="4425635"/>
              <a:ext cx="4849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C5C8FF84-D868-489F-8FB7-7F7C2A481B14}"/>
                </a:ext>
              </a:extLst>
            </p:cNvPr>
            <p:cNvSpPr txBox="1"/>
            <p:nvPr/>
          </p:nvSpPr>
          <p:spPr>
            <a:xfrm>
              <a:off x="1908646" y="2480372"/>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39" name="TextBox 138">
              <a:extLst>
                <a:ext uri="{FF2B5EF4-FFF2-40B4-BE49-F238E27FC236}">
                  <a16:creationId xmlns:a16="http://schemas.microsoft.com/office/drawing/2014/main" id="{1C746D21-88C1-4579-98BD-119FBF99C722}"/>
                </a:ext>
              </a:extLst>
            </p:cNvPr>
            <p:cNvSpPr txBox="1"/>
            <p:nvPr/>
          </p:nvSpPr>
          <p:spPr>
            <a:xfrm>
              <a:off x="1908646" y="3733423"/>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40" name="TextBox 139">
              <a:extLst>
                <a:ext uri="{FF2B5EF4-FFF2-40B4-BE49-F238E27FC236}">
                  <a16:creationId xmlns:a16="http://schemas.microsoft.com/office/drawing/2014/main" id="{C0CFD394-F844-435D-B724-D021B13FF134}"/>
                </a:ext>
              </a:extLst>
            </p:cNvPr>
            <p:cNvSpPr txBox="1"/>
            <p:nvPr/>
          </p:nvSpPr>
          <p:spPr>
            <a:xfrm>
              <a:off x="765732" y="6187431"/>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grpSp>
      <p:sp>
        <p:nvSpPr>
          <p:cNvPr id="7191" name="직사각형 7190">
            <a:extLst>
              <a:ext uri="{FF2B5EF4-FFF2-40B4-BE49-F238E27FC236}">
                <a16:creationId xmlns:a16="http://schemas.microsoft.com/office/drawing/2014/main" id="{2729E4DA-0919-430F-849F-A98319D30C48}"/>
              </a:ext>
            </a:extLst>
          </p:cNvPr>
          <p:cNvSpPr/>
          <p:nvPr/>
        </p:nvSpPr>
        <p:spPr>
          <a:xfrm>
            <a:off x="7941332" y="1496702"/>
            <a:ext cx="1410860" cy="40966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5294FD3-8EF5-4414-BE6E-C96113C721DF}"/>
              </a:ext>
            </a:extLst>
          </p:cNvPr>
          <p:cNvSpPr/>
          <p:nvPr/>
        </p:nvSpPr>
        <p:spPr>
          <a:xfrm>
            <a:off x="7941332" y="2894417"/>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514FC12-450F-4473-91B1-0D05E876BCF5}"/>
              </a:ext>
            </a:extLst>
          </p:cNvPr>
          <p:cNvSpPr/>
          <p:nvPr/>
        </p:nvSpPr>
        <p:spPr>
          <a:xfrm>
            <a:off x="7941332" y="334116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20200D7-9003-4B69-94C6-814F21459198}"/>
              </a:ext>
            </a:extLst>
          </p:cNvPr>
          <p:cNvSpPr/>
          <p:nvPr/>
        </p:nvSpPr>
        <p:spPr>
          <a:xfrm>
            <a:off x="7941332" y="378791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50BB2254-D540-4632-8C6B-7FE9F491870E}"/>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41" name="텍스트 개체 틀 2">
            <a:extLst>
              <a:ext uri="{FF2B5EF4-FFF2-40B4-BE49-F238E27FC236}">
                <a16:creationId xmlns:a16="http://schemas.microsoft.com/office/drawing/2014/main" id="{153B03E8-2CA5-4A9C-B3B2-E63CCCF20EE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8" name="Rectangle 8">
            <a:extLst>
              <a:ext uri="{FF2B5EF4-FFF2-40B4-BE49-F238E27FC236}">
                <a16:creationId xmlns:a16="http://schemas.microsoft.com/office/drawing/2014/main" id="{ECC36143-35CC-4BFC-B11F-BE631599B5E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리스트의 내부 구조</a:t>
            </a:r>
          </a:p>
        </p:txBody>
      </p:sp>
    </p:spTree>
    <p:extLst>
      <p:ext uri="{BB962C8B-B14F-4D97-AF65-F5344CB8AC3E}">
        <p14:creationId xmlns:p14="http://schemas.microsoft.com/office/powerpoint/2010/main" val="1557103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9111" y="54951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F5FD1B-F33B-4D5E-A976-C9C6CBFA8334}"/>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E138FE6-DB7A-4FA9-9254-C98EFF8306B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A9CCE678-93E7-48A1-9AB0-7A410E9EC37E}"/>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187073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979585"/>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225514"/>
            <a:ext cx="0" cy="49433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27327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=0.5</m:t>
                      </m:r>
                    </m:oMath>
                  </m:oMathPara>
                </a14:m>
                <a:endParaRPr lang="en-US" altLang="ko-KR" sz="2657">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8D9EC3F-28CF-4FE3-A4E2-E52FF8F4516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339A2934-C2D7-4279-BAE4-37B94CE20A6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E41733FD-EE71-4488-9C48-35B82F3CCE0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6297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3BDE1A2-5AFC-4F82-BE1B-99F4ADAC21E1}"/>
              </a:ext>
            </a:extLst>
          </p:cNvPr>
          <p:cNvGrpSpPr/>
          <p:nvPr/>
        </p:nvGrpSpPr>
        <p:grpSpPr>
          <a:xfrm>
            <a:off x="1236625" y="1538986"/>
            <a:ext cx="2484356" cy="4861060"/>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4" name="텍스트 개체 틀 3">
            <a:extLst>
              <a:ext uri="{FF2B5EF4-FFF2-40B4-BE49-F238E27FC236}">
                <a16:creationId xmlns:a16="http://schemas.microsoft.com/office/drawing/2014/main" id="{681998D3-0E27-4888-8F94-A92E65CB937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5" name="텍스트 개체 틀 4">
            <a:extLst>
              <a:ext uri="{FF2B5EF4-FFF2-40B4-BE49-F238E27FC236}">
                <a16:creationId xmlns:a16="http://schemas.microsoft.com/office/drawing/2014/main" id="{C36BBC72-2BB5-409D-B384-6305BFD3CA1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9" name="Rectangle 8">
            <a:extLst>
              <a:ext uri="{FF2B5EF4-FFF2-40B4-BE49-F238E27FC236}">
                <a16:creationId xmlns:a16="http://schemas.microsoft.com/office/drawing/2014/main" id="{BA77DEEC-3361-4A45-94FE-FD5ECBAB563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파워 쉘 실행</a:t>
            </a:r>
          </a:p>
        </p:txBody>
      </p:sp>
      <p:pic>
        <p:nvPicPr>
          <p:cNvPr id="8" name="그림 7">
            <a:extLst>
              <a:ext uri="{FF2B5EF4-FFF2-40B4-BE49-F238E27FC236}">
                <a16:creationId xmlns:a16="http://schemas.microsoft.com/office/drawing/2014/main" id="{0CBA1F98-A336-4949-8CE5-E5AB31CD9E28}"/>
              </a:ext>
            </a:extLst>
          </p:cNvPr>
          <p:cNvPicPr>
            <a:picLocks noChangeAspect="1"/>
          </p:cNvPicPr>
          <p:nvPr/>
        </p:nvPicPr>
        <p:blipFill>
          <a:blip r:embed="rId4"/>
          <a:stretch>
            <a:fillRect/>
          </a:stretch>
        </p:blipFill>
        <p:spPr>
          <a:xfrm>
            <a:off x="4586683" y="1557891"/>
            <a:ext cx="4142647" cy="2168244"/>
          </a:xfrm>
          <a:prstGeom prst="rect">
            <a:avLst/>
          </a:prstGeom>
        </p:spPr>
      </p:pic>
    </p:spTree>
    <p:extLst>
      <p:ext uri="{BB962C8B-B14F-4D97-AF65-F5344CB8AC3E}">
        <p14:creationId xmlns:p14="http://schemas.microsoft.com/office/powerpoint/2010/main" val="4243962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543027"/>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903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9039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9038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3967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396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3967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9715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3823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31383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42260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51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50787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511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51154"/>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5115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51151"/>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8192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46070"/>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9007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7772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7772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7771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7270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72700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7270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8448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62556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30116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40993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38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9520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3848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32336"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3848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6683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66830"/>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66830"/>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52524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2777720"/>
            <a:ext cx="0" cy="97813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30927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0043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5757678" y="1492336"/>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5757678" y="1492336"/>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464044" y="1369048"/>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=1</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464044" y="1369048"/>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84E3891-BC23-4266-9673-D67C6652D4DB}"/>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B07A7F2E-6D8A-493B-B532-6FDBA18D2D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9CD69FFF-E97F-410F-A301-7357BD8EA2B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3956959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63325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4172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1123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488675" y="375408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801F248-67A9-422E-939B-84404E3CE349}"/>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F83855F9-341E-40E1-AC91-43E71ECA84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421926B2-74AD-4D23-ABC1-BF504DF37AC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249530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30125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25053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19981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30124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25053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19981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30124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25053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19981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30124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30124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88859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88859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88859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88859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09315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04244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00843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96124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680721" y="591284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52896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52896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198030" y="3756888"/>
            <a:ext cx="2102104" cy="207419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5723923" y="54137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245758" y="51088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299999" y="375055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1E8C4AE-29A6-4490-AA64-85A092F45C13}"/>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2" name="텍스트 개체 틀 2">
            <a:extLst>
              <a:ext uri="{FF2B5EF4-FFF2-40B4-BE49-F238E27FC236}">
                <a16:creationId xmlns:a16="http://schemas.microsoft.com/office/drawing/2014/main" id="{7EC481BC-E8E9-4B2C-98D1-626DB5F8116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04A7572-C189-4088-BA63-E0879EAB1EB8}"/>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053603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203" y="1800587"/>
            <a:ext cx="5638038" cy="386252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4963754" y="560378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854824" y="35128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spTree>
    <p:extLst>
      <p:ext uri="{BB962C8B-B14F-4D97-AF65-F5344CB8AC3E}">
        <p14:creationId xmlns:p14="http://schemas.microsoft.com/office/powerpoint/2010/main" val="2110620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139793"/>
            <a:ext cx="3099517" cy="2123426"/>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025008" y="619060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3087746" y="5038478"/>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pic>
        <p:nvPicPr>
          <p:cNvPr id="9" name="Picture 4">
            <a:extLst>
              <a:ext uri="{FF2B5EF4-FFF2-40B4-BE49-F238E27FC236}">
                <a16:creationId xmlns:a16="http://schemas.microsoft.com/office/drawing/2014/main" id="{AF8F989F-5C9F-421B-90F4-4A38E13E8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0952" y="1481720"/>
            <a:ext cx="2127408" cy="21234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BAAF3F-64CC-469B-98C3-D52AE5F65FB5}"/>
              </a:ext>
            </a:extLst>
          </p:cNvPr>
          <p:cNvSpPr txBox="1"/>
          <p:nvPr/>
        </p:nvSpPr>
        <p:spPr>
          <a:xfrm>
            <a:off x="5533321" y="342971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1" name="TextBox 10">
            <a:extLst>
              <a:ext uri="{FF2B5EF4-FFF2-40B4-BE49-F238E27FC236}">
                <a16:creationId xmlns:a16="http://schemas.microsoft.com/office/drawing/2014/main" id="{E073F533-8E94-4D8A-A581-B0F4FEB8ACC9}"/>
              </a:ext>
            </a:extLst>
          </p:cNvPr>
          <p:cNvSpPr txBox="1"/>
          <p:nvPr/>
        </p:nvSpPr>
        <p:spPr>
          <a:xfrm>
            <a:off x="4178345" y="222856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E1CA62D-C4A3-FB0F-9EDE-41E69FCACF9A}"/>
                  </a:ext>
                </a:extLst>
              </p:cNvPr>
              <p:cNvSpPr/>
              <p:nvPr/>
            </p:nvSpPr>
            <p:spPr>
              <a:xfrm>
                <a:off x="1327566" y="1977949"/>
                <a:ext cx="1916743" cy="501227"/>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12" name="직사각형 11">
                <a:extLst>
                  <a:ext uri="{FF2B5EF4-FFF2-40B4-BE49-F238E27FC236}">
                    <a16:creationId xmlns:a16="http://schemas.microsoft.com/office/drawing/2014/main" id="{EE1CA62D-C4A3-FB0F-9EDE-41E69FCACF9A}"/>
                  </a:ext>
                </a:extLst>
              </p:cNvPr>
              <p:cNvSpPr>
                <a:spLocks noRot="1" noChangeAspect="1" noMove="1" noResize="1" noEditPoints="1" noAdjustHandles="1" noChangeArrowheads="1" noChangeShapeType="1" noTextEdit="1"/>
              </p:cNvSpPr>
              <p:nvPr/>
            </p:nvSpPr>
            <p:spPr>
              <a:xfrm>
                <a:off x="1327566" y="1977949"/>
                <a:ext cx="1916743" cy="501227"/>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10020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209354"/>
            <a:ext cx="7038680" cy="2895664"/>
          </a:xfrm>
          <a:prstGeom prst="rect">
            <a:avLst/>
          </a:prstGeom>
        </p:spPr>
        <p:txBody>
          <a:bodyPr wrap="square">
            <a:spAutoFit/>
          </a:bodyPr>
          <a:lstStyle/>
          <a:p>
            <a:pPr marL="342900" indent="-342900">
              <a:buFont typeface="고도 M" panose="02000503000000020004" pitchFamily="2" charset="-127"/>
              <a:buChar char="◈"/>
            </a:pPr>
            <a:r>
              <a:rPr lang="ko-KR" altLang="en-US" sz="2277" b="1">
                <a:latin typeface="+mj-ea"/>
                <a:ea typeface="+mj-ea"/>
              </a:rPr>
              <a:t>비용 함수 최소화</a:t>
            </a:r>
            <a:endParaRPr lang="en-US" altLang="ko-KR" sz="2277" b="1">
              <a:latin typeface="+mj-ea"/>
              <a:ea typeface="+mj-ea"/>
            </a:endParaRP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경사 하강은 많은 최소화 문제에 사용된다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주어진 비용 함수</a:t>
            </a:r>
            <a:r>
              <a:rPr lang="en-US" altLang="ko-KR" sz="2277" b="1">
                <a:latin typeface="+mj-ea"/>
                <a:ea typeface="+mj-ea"/>
              </a:rPr>
              <a:t>, </a:t>
            </a:r>
            <a:r>
              <a:rPr lang="ko-KR" altLang="en-US" sz="2277" b="1">
                <a:latin typeface="+mj-ea"/>
                <a:ea typeface="+mj-ea"/>
              </a:rPr>
              <a:t>비용 </a:t>
            </a:r>
            <a:r>
              <a:rPr lang="en-US" altLang="ko-KR" sz="2277" b="1">
                <a:latin typeface="+mj-ea"/>
                <a:ea typeface="+mj-ea"/>
              </a:rPr>
              <a:t>(W, b)</a:t>
            </a:r>
            <a:r>
              <a:rPr lang="ko-KR" altLang="en-US" sz="2277" b="1">
                <a:latin typeface="+mj-ea"/>
                <a:ea typeface="+mj-ea"/>
              </a:rPr>
              <a:t>에 대해 비용을 최소화하기 위해 </a:t>
            </a:r>
            <a:r>
              <a:rPr lang="en-US" altLang="ko-KR" sz="2277" b="1">
                <a:latin typeface="+mj-ea"/>
                <a:ea typeface="+mj-ea"/>
              </a:rPr>
              <a:t>W, b</a:t>
            </a:r>
            <a:r>
              <a:rPr lang="ko-KR" altLang="en-US" sz="2277" b="1">
                <a:latin typeface="+mj-ea"/>
                <a:ea typeface="+mj-ea"/>
              </a:rPr>
              <a:t>를 찾는다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일반적인 함수 </a:t>
            </a:r>
            <a:r>
              <a:rPr lang="en-US" altLang="ko-KR" sz="2277" b="1">
                <a:latin typeface="+mj-ea"/>
                <a:ea typeface="+mj-ea"/>
              </a:rPr>
              <a:t>: </a:t>
            </a:r>
            <a:r>
              <a:rPr lang="ko-KR" altLang="en-US" sz="2277" b="1">
                <a:latin typeface="+mj-ea"/>
                <a:ea typeface="+mj-ea"/>
              </a:rPr>
              <a:t>비용 </a:t>
            </a:r>
            <a:r>
              <a:rPr lang="en-US" altLang="ko-KR" sz="2277" b="1">
                <a:latin typeface="+mj-ea"/>
                <a:ea typeface="+mj-ea"/>
              </a:rPr>
              <a:t>(w1, w2,…)</a:t>
            </a:r>
            <a:r>
              <a:rPr lang="ko-KR" altLang="en-US" sz="2277" b="1">
                <a:latin typeface="+mj-ea"/>
                <a:ea typeface="+mj-ea"/>
              </a:rPr>
              <a:t>에 적용 가능</a:t>
            </a:r>
            <a:endParaRPr lang="en-US" altLang="ko-KR" sz="2277" b="1">
              <a:latin typeface="+mj-ea"/>
              <a:ea typeface="+mj-ea"/>
            </a:endParaRPr>
          </a:p>
        </p:txBody>
      </p:sp>
      <p:sp>
        <p:nvSpPr>
          <p:cNvPr id="2" name="텍스트 개체 틀 1">
            <a:extLst>
              <a:ext uri="{FF2B5EF4-FFF2-40B4-BE49-F238E27FC236}">
                <a16:creationId xmlns:a16="http://schemas.microsoft.com/office/drawing/2014/main" id="{07733703-D0B0-4212-861A-80144E6E6A86}"/>
              </a:ext>
            </a:extLst>
          </p:cNvPr>
          <p:cNvSpPr>
            <a:spLocks noGrp="1"/>
          </p:cNvSpPr>
          <p:nvPr>
            <p:ph type="body" sz="quarter" idx="19"/>
          </p:nvPr>
        </p:nvSpPr>
        <p:spPr>
          <a:xfrm>
            <a:off x="276743" y="164293"/>
            <a:ext cx="5601544" cy="332399"/>
          </a:xfrm>
        </p:spPr>
        <p:txBody>
          <a:bodyPr/>
          <a:lstStyle/>
          <a:p>
            <a:r>
              <a:rPr lang="en-US" altLang="ko-KR"/>
              <a:t>Gradient descent algorithm</a:t>
            </a:r>
          </a:p>
        </p:txBody>
      </p:sp>
      <p:sp>
        <p:nvSpPr>
          <p:cNvPr id="7" name="텍스트 개체 틀 2">
            <a:extLst>
              <a:ext uri="{FF2B5EF4-FFF2-40B4-BE49-F238E27FC236}">
                <a16:creationId xmlns:a16="http://schemas.microsoft.com/office/drawing/2014/main" id="{02FD9A92-02AB-4180-A4E4-C299A48E59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2BD78223-6A78-4EFB-BE14-8B83041E095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en-US" altLang="ko-KR" sz="2000" b="1">
                <a:latin typeface="+mj-ea"/>
                <a:ea typeface="+mj-ea"/>
              </a:rPr>
              <a:t>GD(</a:t>
            </a:r>
            <a:r>
              <a:rPr lang="ko-KR" altLang="en-US" sz="2000" b="1">
                <a:latin typeface="+mj-ea"/>
                <a:ea typeface="+mj-ea"/>
              </a:rPr>
              <a:t>경사하강</a:t>
            </a:r>
            <a:r>
              <a:rPr lang="en-US" altLang="ko-KR" sz="2000" b="1">
                <a:latin typeface="+mj-ea"/>
                <a:ea typeface="+mj-ea"/>
              </a:rPr>
              <a:t>) </a:t>
            </a:r>
            <a:r>
              <a:rPr lang="ko-KR" altLang="en-US" sz="2000" b="1">
                <a:latin typeface="+mj-ea"/>
                <a:ea typeface="+mj-ea"/>
              </a:rPr>
              <a:t>알고리즘</a:t>
            </a:r>
            <a:endParaRPr lang="en-US" altLang="ko-KR" sz="2000" b="1">
              <a:latin typeface="+mj-ea"/>
              <a:ea typeface="+mj-ea"/>
            </a:endParaRPr>
          </a:p>
        </p:txBody>
      </p:sp>
    </p:spTree>
    <p:extLst>
      <p:ext uri="{BB962C8B-B14F-4D97-AF65-F5344CB8AC3E}">
        <p14:creationId xmlns:p14="http://schemas.microsoft.com/office/powerpoint/2010/main" val="2152242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011686"/>
            <a:ext cx="7038680" cy="2925288"/>
          </a:xfrm>
          <a:prstGeom prst="rect">
            <a:avLst/>
          </a:prstGeom>
        </p:spPr>
        <p:txBody>
          <a:bodyPr wrap="square">
            <a:spAutoFit/>
          </a:bodyPr>
          <a:lstStyle/>
          <a:p>
            <a:pPr marL="342900" indent="-342900">
              <a:buFontTx/>
              <a:buChar char="◈"/>
            </a:pPr>
            <a:r>
              <a:rPr lang="ko-KR" altLang="en-US" sz="1898" b="1">
                <a:latin typeface="+mj-ea"/>
                <a:ea typeface="+mj-ea"/>
              </a:rPr>
              <a:t>초기 추측으로 시작</a:t>
            </a:r>
          </a:p>
          <a:p>
            <a:pPr marL="759135" lvl="1" indent="-325344">
              <a:buFont typeface="Arial" panose="020B0604020202020204" pitchFamily="34" charset="0"/>
              <a:buChar char="•"/>
            </a:pPr>
            <a:r>
              <a:rPr lang="en-US" altLang="ko-KR" sz="1708" b="1">
                <a:latin typeface="+mj-ea"/>
                <a:ea typeface="+mj-ea"/>
              </a:rPr>
              <a:t>0,0 (</a:t>
            </a:r>
            <a:r>
              <a:rPr lang="ko-KR" altLang="en-US" sz="1708" b="1">
                <a:latin typeface="+mj-ea"/>
                <a:ea typeface="+mj-ea"/>
              </a:rPr>
              <a:t>또는 다른 값</a:t>
            </a:r>
            <a:r>
              <a:rPr lang="en-US" altLang="ko-KR" sz="1708" b="1">
                <a:latin typeface="+mj-ea"/>
                <a:ea typeface="+mj-ea"/>
              </a:rPr>
              <a:t>)</a:t>
            </a:r>
            <a:r>
              <a:rPr lang="ko-KR" altLang="en-US" sz="1708" b="1">
                <a:latin typeface="+mj-ea"/>
                <a:ea typeface="+mj-ea"/>
              </a:rPr>
              <a:t>에서 시작</a:t>
            </a:r>
          </a:p>
          <a:p>
            <a:pPr marL="759135" lvl="1" indent="-325344">
              <a:buFont typeface="Arial" panose="020B0604020202020204" pitchFamily="34" charset="0"/>
              <a:buChar char="•"/>
            </a:pPr>
            <a:r>
              <a:rPr lang="en-US" altLang="ko-KR" sz="1708" b="1">
                <a:latin typeface="+mj-ea"/>
                <a:ea typeface="+mj-ea"/>
              </a:rPr>
              <a:t>W</a:t>
            </a:r>
            <a:r>
              <a:rPr lang="ko-KR" altLang="en-US" sz="1708" b="1">
                <a:latin typeface="+mj-ea"/>
                <a:ea typeface="+mj-ea"/>
              </a:rPr>
              <a:t>와 </a:t>
            </a:r>
            <a:r>
              <a:rPr lang="en-US" altLang="ko-KR" sz="1708" b="1">
                <a:latin typeface="+mj-ea"/>
                <a:ea typeface="+mj-ea"/>
              </a:rPr>
              <a:t>b</a:t>
            </a:r>
            <a:r>
              <a:rPr lang="ko-KR" altLang="en-US" sz="1708" b="1">
                <a:latin typeface="+mj-ea"/>
                <a:ea typeface="+mj-ea"/>
              </a:rPr>
              <a:t>를 약간 변경하여 </a:t>
            </a:r>
            <a:r>
              <a:rPr lang="en-US" altLang="ko-KR" sz="1708" b="1">
                <a:latin typeface="+mj-ea"/>
                <a:ea typeface="+mj-ea"/>
              </a:rPr>
              <a:t>cost(W, b)</a:t>
            </a:r>
            <a:r>
              <a:rPr lang="ko-KR" altLang="en-US" sz="1708" b="1">
                <a:latin typeface="+mj-ea"/>
                <a:ea typeface="+mj-ea"/>
              </a:rPr>
              <a:t>의 비용을 줄이려고 노력</a:t>
            </a:r>
            <a:endParaRPr lang="en-US" altLang="ko-KR" sz="1708" b="1">
              <a:latin typeface="+mj-ea"/>
              <a:ea typeface="+mj-ea"/>
            </a:endParaRPr>
          </a:p>
          <a:p>
            <a:pPr marL="759135" lvl="1" indent="-325344">
              <a:buFontTx/>
              <a:buChar char="◈"/>
            </a:pPr>
            <a:endParaRPr lang="en-US" altLang="ko-KR" sz="1708" b="1">
              <a:latin typeface="+mj-ea"/>
              <a:ea typeface="+mj-ea"/>
            </a:endParaRPr>
          </a:p>
          <a:p>
            <a:pPr marL="342900" indent="-342900">
              <a:buFontTx/>
              <a:buChar char="◈"/>
            </a:pPr>
            <a:r>
              <a:rPr lang="ko-KR" altLang="en-US" sz="1898" b="1">
                <a:latin typeface="+mj-ea"/>
                <a:ea typeface="+mj-ea"/>
              </a:rPr>
              <a:t>매개 변수를 변경할 때마다 가능한 가장 낮은 </a:t>
            </a:r>
            <a:r>
              <a:rPr lang="en-US" altLang="ko-KR" sz="1898" b="1">
                <a:latin typeface="+mj-ea"/>
                <a:ea typeface="+mj-ea"/>
              </a:rPr>
              <a:t>cost(W, b)</a:t>
            </a:r>
            <a:r>
              <a:rPr lang="ko-KR" altLang="en-US" sz="1898" b="1">
                <a:latin typeface="+mj-ea"/>
                <a:ea typeface="+mj-ea"/>
              </a:rPr>
              <a:t>을 감소시키는 기울기를 선택</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반복</a:t>
            </a:r>
            <a:endParaRPr lang="en-US" altLang="ko-KR" sz="1898" b="1">
              <a:latin typeface="+mj-ea"/>
              <a:ea typeface="+mj-ea"/>
            </a:endParaRPr>
          </a:p>
          <a:p>
            <a:pPr marL="342900" indent="-342900">
              <a:buFontTx/>
              <a:buChar char="◈"/>
            </a:pPr>
            <a:endParaRPr lang="ko-KR" altLang="en-US" sz="1898" b="1">
              <a:latin typeface="+mj-ea"/>
              <a:ea typeface="+mj-ea"/>
            </a:endParaRPr>
          </a:p>
          <a:p>
            <a:pPr marL="342900" indent="-342900">
              <a:buFontTx/>
              <a:buChar char="◈"/>
            </a:pPr>
            <a:r>
              <a:rPr lang="ko-KR" altLang="en-US" sz="1898" b="1">
                <a:latin typeface="+mj-ea"/>
                <a:ea typeface="+mj-ea"/>
              </a:rPr>
              <a:t>최소한의 지역으로 수렴 할 때까지 수행</a:t>
            </a:r>
            <a:endParaRPr lang="en-US" altLang="ko-KR" sz="1898" b="1">
              <a:latin typeface="+mj-ea"/>
              <a:ea typeface="+mj-ea"/>
            </a:endParaRPr>
          </a:p>
        </p:txBody>
      </p:sp>
      <p:sp>
        <p:nvSpPr>
          <p:cNvPr id="7" name="텍스트 개체 틀 2">
            <a:extLst>
              <a:ext uri="{FF2B5EF4-FFF2-40B4-BE49-F238E27FC236}">
                <a16:creationId xmlns:a16="http://schemas.microsoft.com/office/drawing/2014/main" id="{15669FE4-14B5-4903-9674-2FCBEFDCE3C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1" name="텍스트 개체 틀 1">
            <a:extLst>
              <a:ext uri="{FF2B5EF4-FFF2-40B4-BE49-F238E27FC236}">
                <a16:creationId xmlns:a16="http://schemas.microsoft.com/office/drawing/2014/main" id="{976763C1-EE3B-4E3A-B4AB-05874D76EB15}"/>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Rectangle 8">
            <a:extLst>
              <a:ext uri="{FF2B5EF4-FFF2-40B4-BE49-F238E27FC236}">
                <a16:creationId xmlns:a16="http://schemas.microsoft.com/office/drawing/2014/main" id="{A4A461BD-520B-4D6D-89E9-424A7C8C2E5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작동 방식</a:t>
            </a:r>
            <a:endParaRPr lang="en-US" altLang="ko-KR" sz="2000" b="1">
              <a:latin typeface="+mj-ea"/>
              <a:ea typeface="+mj-ea"/>
            </a:endParaRPr>
          </a:p>
        </p:txBody>
      </p:sp>
    </p:spTree>
    <p:extLst>
      <p:ext uri="{BB962C8B-B14F-4D97-AF65-F5344CB8AC3E}">
        <p14:creationId xmlns:p14="http://schemas.microsoft.com/office/powerpoint/2010/main" val="3413563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28" y="2464926"/>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268212" y="378893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291445" y="2627507"/>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
        <p:nvSpPr>
          <p:cNvPr id="2" name="타원 1">
            <a:extLst>
              <a:ext uri="{FF2B5EF4-FFF2-40B4-BE49-F238E27FC236}">
                <a16:creationId xmlns:a16="http://schemas.microsoft.com/office/drawing/2014/main" id="{C513CF88-227E-4603-9F73-CFC0CDD768AB}"/>
              </a:ext>
            </a:extLst>
          </p:cNvPr>
          <p:cNvSpPr/>
          <p:nvPr/>
        </p:nvSpPr>
        <p:spPr>
          <a:xfrm>
            <a:off x="5690635" y="248955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6119341" y="2391843"/>
            <a:ext cx="172104" cy="4132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a:stCxn id="2" idx="4"/>
            <a:endCxn id="44" idx="7"/>
          </p:cNvCxnSpPr>
          <p:nvPr/>
        </p:nvCxnSpPr>
        <p:spPr>
          <a:xfrm flipH="1">
            <a:off x="4977613" y="2717030"/>
            <a:ext cx="826762" cy="16207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5240673" y="4608098"/>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2953701" y="2620733"/>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a:endCxn id="2" idx="2"/>
          </p:cNvCxnSpPr>
          <p:nvPr/>
        </p:nvCxnSpPr>
        <p:spPr>
          <a:xfrm flipV="1">
            <a:off x="4603366" y="2603291"/>
            <a:ext cx="1087269" cy="22253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2681643" y="3300364"/>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Increment Step</a:t>
            </a:r>
          </a:p>
        </p:txBody>
      </p:sp>
      <p:grpSp>
        <p:nvGrpSpPr>
          <p:cNvPr id="53" name="그룹 52">
            <a:extLst>
              <a:ext uri="{FF2B5EF4-FFF2-40B4-BE49-F238E27FC236}">
                <a16:creationId xmlns:a16="http://schemas.microsoft.com/office/drawing/2014/main" id="{A0314F03-F147-4823-831C-EF9A421797AB}"/>
              </a:ext>
            </a:extLst>
          </p:cNvPr>
          <p:cNvGrpSpPr/>
          <p:nvPr/>
        </p:nvGrpSpPr>
        <p:grpSpPr>
          <a:xfrm>
            <a:off x="6236345" y="1325808"/>
            <a:ext cx="3346480" cy="1039030"/>
            <a:chOff x="6119340" y="1325808"/>
            <a:chExt cx="3346480" cy="103903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119340" y="1709146"/>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119340" y="1709146"/>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464545" y="1325808"/>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464545" y="1325808"/>
                  <a:ext cx="1600823" cy="350417"/>
                </a:xfrm>
                <a:prstGeom prst="rect">
                  <a:avLst/>
                </a:prstGeom>
                <a:blipFill>
                  <a:blip r:embed="rId5"/>
                  <a:stretch>
                    <a:fillRect l="-1145" t="-18966" r="-763" b="-2413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flipH="1">
            <a:off x="3980891" y="5582620"/>
            <a:ext cx="193722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4135379C-6970-4454-8552-2378B5CA2096}"/>
              </a:ext>
            </a:extLst>
          </p:cNvPr>
          <p:cNvGrpSpPr/>
          <p:nvPr/>
        </p:nvGrpSpPr>
        <p:grpSpPr>
          <a:xfrm>
            <a:off x="6582313" y="606414"/>
            <a:ext cx="882636" cy="686248"/>
            <a:chOff x="6867812" y="4754102"/>
            <a:chExt cx="882636" cy="68624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867812" y="475410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867812" y="4754102"/>
                  <a:ext cx="866648" cy="350417"/>
                </a:xfrm>
                <a:prstGeom prst="rect">
                  <a:avLst/>
                </a:prstGeom>
                <a:blipFill>
                  <a:blip r:embed="rId8"/>
                  <a:stretch>
                    <a:fillRect r="-1408"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879633" y="508993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879633" y="508993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p:grpSp>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5291761" y="1585901"/>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92724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=3</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927242" cy="350417"/>
              </a:xfrm>
              <a:prstGeom prst="rect">
                <a:avLst/>
              </a:prstGeom>
              <a:blipFill>
                <a:blip r:embed="rId10"/>
                <a:stretch>
                  <a:fillRect r="-1974"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795578" y="5873174"/>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44" name="타원 43">
            <a:extLst>
              <a:ext uri="{FF2B5EF4-FFF2-40B4-BE49-F238E27FC236}">
                <a16:creationId xmlns:a16="http://schemas.microsoft.com/office/drawing/2014/main" id="{8510C763-4334-EDA8-495F-4ADD35D97C50}"/>
              </a:ext>
            </a:extLst>
          </p:cNvPr>
          <p:cNvSpPr/>
          <p:nvPr/>
        </p:nvSpPr>
        <p:spPr>
          <a:xfrm>
            <a:off x="4783448" y="430448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253630"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1</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1</m:t>
                      </m:r>
                      <m:r>
                        <a:rPr lang="en-US" altLang="ko-KR" sz="2277" i="1">
                          <a:latin typeface="Cambria Math" panose="02040503050406030204" pitchFamily="18" charset="0"/>
                        </a:rPr>
                        <m:t> −</m:t>
                      </m:r>
                      <m:r>
                        <a:rPr lang="en-US" altLang="ko-KR" sz="2277" b="0" i="1" smtClean="0">
                          <a:latin typeface="Cambria Math" panose="02040503050406030204" pitchFamily="18" charset="0"/>
                        </a:rPr>
                        <m:t>0.01∗0</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253630" cy="350417"/>
              </a:xfrm>
              <a:prstGeom prst="rect">
                <a:avLst/>
              </a:prstGeom>
              <a:blipFill>
                <a:blip r:embed="rId11"/>
                <a:stretch>
                  <a:fillRect l="-542" r="-542"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214884"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1−0.00</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214884" cy="350417"/>
              </a:xfrm>
              <a:prstGeom prst="rect">
                <a:avLst/>
              </a:prstGeom>
              <a:blipFill>
                <a:blip r:embed="rId12"/>
                <a:stretch>
                  <a:fillRect l="-1000" r="-1000" b="-7018"/>
                </a:stretch>
              </a:blipFill>
            </p:spPr>
            <p:txBody>
              <a:bodyPr/>
              <a:lstStyle/>
              <a:p>
                <a:r>
                  <a:rPr lang="ko-KR" altLang="en-US">
                    <a:noFill/>
                  </a:rPr>
                  <a:t> </a:t>
                </a:r>
              </a:p>
            </p:txBody>
          </p:sp>
        </mc:Fallback>
      </mc:AlternateContent>
      <p:cxnSp>
        <p:nvCxnSpPr>
          <p:cNvPr id="48" name="직선 연결선 47">
            <a:extLst>
              <a:ext uri="{FF2B5EF4-FFF2-40B4-BE49-F238E27FC236}">
                <a16:creationId xmlns:a16="http://schemas.microsoft.com/office/drawing/2014/main" id="{EB4BB119-6D12-64D8-8752-6BAAFD964393}"/>
              </a:ext>
            </a:extLst>
          </p:cNvPr>
          <p:cNvCxnSpPr>
            <a:cxnSpLocks/>
          </p:cNvCxnSpPr>
          <p:nvPr/>
        </p:nvCxnSpPr>
        <p:spPr>
          <a:xfrm flipH="1">
            <a:off x="4238020" y="3344112"/>
            <a:ext cx="1625632" cy="21681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36F1240F-30D3-455F-2951-EFEDE8A060C5}"/>
              </a:ext>
            </a:extLst>
          </p:cNvPr>
          <p:cNvSpPr/>
          <p:nvPr/>
        </p:nvSpPr>
        <p:spPr>
          <a:xfrm>
            <a:off x="3873654"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연결선 67">
            <a:extLst>
              <a:ext uri="{FF2B5EF4-FFF2-40B4-BE49-F238E27FC236}">
                <a16:creationId xmlns:a16="http://schemas.microsoft.com/office/drawing/2014/main" id="{B7AFDDA8-1006-9941-8547-3645CA0CBAF3}"/>
              </a:ext>
            </a:extLst>
          </p:cNvPr>
          <p:cNvCxnSpPr>
            <a:cxnSpLocks/>
          </p:cNvCxnSpPr>
          <p:nvPr/>
        </p:nvCxnSpPr>
        <p:spPr>
          <a:xfrm flipH="1">
            <a:off x="2776379" y="5169646"/>
            <a:ext cx="242202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417AA26A-2091-3A97-D09E-FC0757103C02}"/>
              </a:ext>
            </a:extLst>
          </p:cNvPr>
          <p:cNvSpPr/>
          <p:nvPr/>
        </p:nvSpPr>
        <p:spPr>
          <a:xfrm>
            <a:off x="4313358" y="477690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03F7E84-DEEC-95CC-4D7C-C113B6AC7C5D}"/>
              </a:ext>
            </a:extLst>
          </p:cNvPr>
          <p:cNvSpPr/>
          <p:nvPr/>
        </p:nvSpPr>
        <p:spPr>
          <a:xfrm>
            <a:off x="4161643" y="4890640"/>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5323DEE-76CA-2B3E-9FA3-A267FC051DFE}"/>
              </a:ext>
            </a:extLst>
          </p:cNvPr>
          <p:cNvSpPr/>
          <p:nvPr/>
        </p:nvSpPr>
        <p:spPr>
          <a:xfrm>
            <a:off x="4040652"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28" y="2464926"/>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268212" y="378893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291445" y="2627507"/>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
        <p:nvSpPr>
          <p:cNvPr id="2" name="타원 1">
            <a:extLst>
              <a:ext uri="{FF2B5EF4-FFF2-40B4-BE49-F238E27FC236}">
                <a16:creationId xmlns:a16="http://schemas.microsoft.com/office/drawing/2014/main" id="{C513CF88-227E-4603-9F73-CFC0CDD768AB}"/>
              </a:ext>
            </a:extLst>
          </p:cNvPr>
          <p:cNvSpPr/>
          <p:nvPr/>
        </p:nvSpPr>
        <p:spPr>
          <a:xfrm>
            <a:off x="2028407" y="25236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6119341" y="2391843"/>
            <a:ext cx="172104" cy="4132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a:stCxn id="2" idx="4"/>
            <a:endCxn id="44" idx="1"/>
          </p:cNvCxnSpPr>
          <p:nvPr/>
        </p:nvCxnSpPr>
        <p:spPr>
          <a:xfrm>
            <a:off x="2142147" y="2751083"/>
            <a:ext cx="501655" cy="106004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5240673" y="4608098"/>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2953701" y="2620733"/>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a:endCxn id="2" idx="2"/>
          </p:cNvCxnSpPr>
          <p:nvPr/>
        </p:nvCxnSpPr>
        <p:spPr>
          <a:xfrm flipV="1">
            <a:off x="941138" y="2637344"/>
            <a:ext cx="1087269" cy="22253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2681643" y="3300364"/>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Increment Step</a:t>
            </a:r>
          </a:p>
        </p:txBody>
      </p:sp>
      <p:grpSp>
        <p:nvGrpSpPr>
          <p:cNvPr id="53" name="그룹 52">
            <a:extLst>
              <a:ext uri="{FF2B5EF4-FFF2-40B4-BE49-F238E27FC236}">
                <a16:creationId xmlns:a16="http://schemas.microsoft.com/office/drawing/2014/main" id="{A0314F03-F147-4823-831C-EF9A421797AB}"/>
              </a:ext>
            </a:extLst>
          </p:cNvPr>
          <p:cNvGrpSpPr/>
          <p:nvPr/>
        </p:nvGrpSpPr>
        <p:grpSpPr>
          <a:xfrm>
            <a:off x="6236345" y="1325808"/>
            <a:ext cx="3346480" cy="1039030"/>
            <a:chOff x="6119340" y="1325808"/>
            <a:chExt cx="3346480" cy="103903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119340" y="1709146"/>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119340" y="1709146"/>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464545" y="1325808"/>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464545" y="1325808"/>
                  <a:ext cx="1600823" cy="350417"/>
                </a:xfrm>
                <a:prstGeom prst="rect">
                  <a:avLst/>
                </a:prstGeom>
                <a:blipFill>
                  <a:blip r:embed="rId5"/>
                  <a:stretch>
                    <a:fillRect l="-1145" t="-18966" r="-763" b="-2413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flipH="1">
            <a:off x="3980891" y="5582620"/>
            <a:ext cx="193722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4135379C-6970-4454-8552-2378B5CA2096}"/>
              </a:ext>
            </a:extLst>
          </p:cNvPr>
          <p:cNvGrpSpPr/>
          <p:nvPr/>
        </p:nvGrpSpPr>
        <p:grpSpPr>
          <a:xfrm>
            <a:off x="6582313" y="606414"/>
            <a:ext cx="882636" cy="686248"/>
            <a:chOff x="6867812" y="4754102"/>
            <a:chExt cx="882636" cy="68624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867812" y="475410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867812" y="4754102"/>
                  <a:ext cx="866648" cy="350417"/>
                </a:xfrm>
                <a:prstGeom prst="rect">
                  <a:avLst/>
                </a:prstGeom>
                <a:blipFill>
                  <a:blip r:embed="rId8"/>
                  <a:stretch>
                    <a:fillRect r="-1408"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879633" y="508993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879633" y="508993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p:grpSp>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a:off x="1565491" y="1523802"/>
            <a:ext cx="1135589" cy="283126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114845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=0.0</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1148455" cy="350417"/>
              </a:xfrm>
              <a:prstGeom prst="rect">
                <a:avLst/>
              </a:prstGeom>
              <a:blipFill>
                <a:blip r:embed="rId10"/>
                <a:stretch>
                  <a:fillRect r="-1596"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795578" y="5873174"/>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44" name="타원 43">
            <a:extLst>
              <a:ext uri="{FF2B5EF4-FFF2-40B4-BE49-F238E27FC236}">
                <a16:creationId xmlns:a16="http://schemas.microsoft.com/office/drawing/2014/main" id="{8510C763-4334-EDA8-495F-4ADD35D97C50}"/>
              </a:ext>
            </a:extLst>
          </p:cNvPr>
          <p:cNvSpPr/>
          <p:nvPr/>
        </p:nvSpPr>
        <p:spPr>
          <a:xfrm>
            <a:off x="2610488" y="377781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567113" cy="350417"/>
              </a:xfrm>
              <a:prstGeom prst="rect">
                <a:avLst/>
              </a:prstGeom>
              <a:noFill/>
            </p:spPr>
            <p:txBody>
              <a:bodyPr wrap="none" lIns="0" tIns="0" rIns="0" bIns="0" rtlCol="0">
                <a:spAutoFit/>
              </a:bodyPr>
              <a:lstStyle/>
              <a:p>
                <a14:m>
                  <m:oMath xmlns:m="http://schemas.openxmlformats.org/officeDocument/2006/math">
                    <m:r>
                      <a:rPr lang="en-US" altLang="ko-KR" sz="2277" b="0" i="1" smtClean="0">
                        <a:latin typeface="Cambria Math" panose="02040503050406030204" pitchFamily="18" charset="0"/>
                      </a:rPr>
                      <m:t>0.04</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0.0+0.01∗</m:t>
                    </m:r>
                  </m:oMath>
                </a14:m>
                <a:r>
                  <a:rPr lang="en-US" altLang="ko-KR" sz="2277">
                    <a:latin typeface="Consolas" panose="020B0609020204030204" pitchFamily="49" charset="0"/>
                  </a:rPr>
                  <a:t>4</a:t>
                </a:r>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567113" cy="350417"/>
              </a:xfrm>
              <a:prstGeom prst="rect">
                <a:avLst/>
              </a:prstGeom>
              <a:blipFill>
                <a:blip r:embed="rId11"/>
                <a:stretch>
                  <a:fillRect l="-4038" t="-22414" r="-5701" b="-482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43609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0</m:t>
                      </m:r>
                      <m:r>
                        <a:rPr lang="en-US" altLang="ko-KR" sz="2277" b="0" i="1" smtClean="0">
                          <a:latin typeface="Cambria Math" panose="02040503050406030204" pitchFamily="18" charset="0"/>
                        </a:rPr>
                        <m:t>.0+0.04</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436099" cy="350417"/>
              </a:xfrm>
              <a:prstGeom prst="rect">
                <a:avLst/>
              </a:prstGeom>
              <a:blipFill>
                <a:blip r:embed="rId12"/>
                <a:stretch>
                  <a:fillRect l="-847" r="-847" b="-7018"/>
                </a:stretch>
              </a:blipFill>
            </p:spPr>
            <p:txBody>
              <a:bodyPr/>
              <a:lstStyle/>
              <a:p>
                <a:r>
                  <a:rPr lang="ko-KR" altLang="en-US">
                    <a:noFill/>
                  </a:rPr>
                  <a:t> </a:t>
                </a:r>
              </a:p>
            </p:txBody>
          </p:sp>
        </mc:Fallback>
      </mc:AlternateContent>
      <p:cxnSp>
        <p:nvCxnSpPr>
          <p:cNvPr id="48" name="직선 연결선 47">
            <a:extLst>
              <a:ext uri="{FF2B5EF4-FFF2-40B4-BE49-F238E27FC236}">
                <a16:creationId xmlns:a16="http://schemas.microsoft.com/office/drawing/2014/main" id="{EB4BB119-6D12-64D8-8752-6BAAFD964393}"/>
              </a:ext>
            </a:extLst>
          </p:cNvPr>
          <p:cNvCxnSpPr>
            <a:cxnSpLocks/>
          </p:cNvCxnSpPr>
          <p:nvPr/>
        </p:nvCxnSpPr>
        <p:spPr>
          <a:xfrm flipH="1">
            <a:off x="4238020" y="3344112"/>
            <a:ext cx="1625632" cy="21681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B7AFDDA8-1006-9941-8547-3645CA0CBAF3}"/>
              </a:ext>
            </a:extLst>
          </p:cNvPr>
          <p:cNvCxnSpPr>
            <a:cxnSpLocks/>
          </p:cNvCxnSpPr>
          <p:nvPr/>
        </p:nvCxnSpPr>
        <p:spPr>
          <a:xfrm flipH="1">
            <a:off x="2776379" y="5169646"/>
            <a:ext cx="242202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417AA26A-2091-3A97-D09E-FC0757103C02}"/>
              </a:ext>
            </a:extLst>
          </p:cNvPr>
          <p:cNvSpPr/>
          <p:nvPr/>
        </p:nvSpPr>
        <p:spPr>
          <a:xfrm>
            <a:off x="4313358" y="477690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03F7E84-DEEC-95CC-4D7C-C113B6AC7C5D}"/>
              </a:ext>
            </a:extLst>
          </p:cNvPr>
          <p:cNvSpPr/>
          <p:nvPr/>
        </p:nvSpPr>
        <p:spPr>
          <a:xfrm>
            <a:off x="4161643" y="4890640"/>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5323DEE-76CA-2B3E-9FA3-A267FC051DFE}"/>
              </a:ext>
            </a:extLst>
          </p:cNvPr>
          <p:cNvSpPr/>
          <p:nvPr/>
        </p:nvSpPr>
        <p:spPr>
          <a:xfrm>
            <a:off x="4040652"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타원 48">
            <a:extLst>
              <a:ext uri="{FF2B5EF4-FFF2-40B4-BE49-F238E27FC236}">
                <a16:creationId xmlns:a16="http://schemas.microsoft.com/office/drawing/2014/main" id="{C70CBE58-F6E6-C158-5C07-9FA26F01444E}"/>
              </a:ext>
            </a:extLst>
          </p:cNvPr>
          <p:cNvSpPr/>
          <p:nvPr/>
        </p:nvSpPr>
        <p:spPr>
          <a:xfrm>
            <a:off x="2998359" y="4353663"/>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4" name="직선 화살표 연결선 53">
            <a:extLst>
              <a:ext uri="{FF2B5EF4-FFF2-40B4-BE49-F238E27FC236}">
                <a16:creationId xmlns:a16="http://schemas.microsoft.com/office/drawing/2014/main" id="{9D1A81AE-C26F-AB2F-B227-7D5F2DEC3C7F}"/>
              </a:ext>
            </a:extLst>
          </p:cNvPr>
          <p:cNvCxnSpPr>
            <a:cxnSpLocks/>
            <a:stCxn id="44" idx="4"/>
            <a:endCxn id="49" idx="1"/>
          </p:cNvCxnSpPr>
          <p:nvPr/>
        </p:nvCxnSpPr>
        <p:spPr>
          <a:xfrm>
            <a:off x="2724228" y="4005293"/>
            <a:ext cx="307445" cy="38168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CB579F33-111D-BAFD-693F-7824407A5B30}"/>
              </a:ext>
            </a:extLst>
          </p:cNvPr>
          <p:cNvCxnSpPr>
            <a:cxnSpLocks/>
          </p:cNvCxnSpPr>
          <p:nvPr/>
        </p:nvCxnSpPr>
        <p:spPr>
          <a:xfrm>
            <a:off x="1690829" y="2859880"/>
            <a:ext cx="2078738" cy="272274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6" name="타원 55">
            <a:extLst>
              <a:ext uri="{FF2B5EF4-FFF2-40B4-BE49-F238E27FC236}">
                <a16:creationId xmlns:a16="http://schemas.microsoft.com/office/drawing/2014/main" id="{B77C2478-58FF-D8CC-F971-00961D47CACE}"/>
              </a:ext>
            </a:extLst>
          </p:cNvPr>
          <p:cNvSpPr/>
          <p:nvPr/>
        </p:nvSpPr>
        <p:spPr>
          <a:xfrm>
            <a:off x="3336398" y="4738325"/>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C59AC4A4-D8D5-B757-890B-6BD5E426FAA4}"/>
              </a:ext>
            </a:extLst>
          </p:cNvPr>
          <p:cNvSpPr/>
          <p:nvPr/>
        </p:nvSpPr>
        <p:spPr>
          <a:xfrm>
            <a:off x="3600750" y="491996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6B535E5A-07B0-FFF9-1C0D-BE1FB0A31132}"/>
              </a:ext>
            </a:extLst>
          </p:cNvPr>
          <p:cNvSpPr/>
          <p:nvPr/>
        </p:nvSpPr>
        <p:spPr>
          <a:xfrm>
            <a:off x="3712895" y="495134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36F1240F-30D3-455F-2951-EFEDE8A060C5}"/>
              </a:ext>
            </a:extLst>
          </p:cNvPr>
          <p:cNvSpPr/>
          <p:nvPr/>
        </p:nvSpPr>
        <p:spPr>
          <a:xfrm>
            <a:off x="3869845" y="49658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817269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360" y="1808820"/>
            <a:ext cx="4577609" cy="31360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44488" y="1749518"/>
                <a:ext cx="3301481" cy="1658467"/>
              </a:xfrm>
              <a:prstGeom prst="rect">
                <a:avLst/>
              </a:prstGeom>
              <a:noFill/>
            </p:spPr>
            <p:txBody>
              <a:bodyPr wrap="none" rtlCol="0">
                <a:spAutoFit/>
              </a:bodyPr>
              <a:lstStyle/>
              <a:p>
                <a:pPr algn="l"/>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pPr algn="l"/>
                <a:r>
                  <a:rPr lang="en-US" altLang="ko-KR" sz="2277">
                    <a:latin typeface="Consolas" panose="020B0609020204030204" pitchFamily="49" charset="0"/>
                  </a:rPr>
                  <a:t>   </a:t>
                </a:r>
                <a14:m>
                  <m:oMath xmlns:m="http://schemas.openxmlformats.org/officeDocument/2006/math">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a:rPr lang="ko-KR" altLang="en-US" sz="2277" i="1">
                        <a:latin typeface="Cambria Math" panose="02040503050406030204" pitchFamily="18" charset="0"/>
                      </a:rPr>
                      <m:t>𝛼</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endParaRPr lang="en-US" altLang="ko-KR" sz="2277">
                  <a:latin typeface="Cambria Math" panose="02040503050406030204" pitchFamily="18" charset="0"/>
                  <a:ea typeface="Cambria Math" panose="02040503050406030204" pitchFamily="18" charset="0"/>
                </a:endParaRPr>
              </a:p>
              <a:p>
                <a:pPr algn="l"/>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44488" y="1749518"/>
                <a:ext cx="3301481" cy="1658467"/>
              </a:xfrm>
              <a:prstGeom prst="rect">
                <a:avLst/>
              </a:prstGeom>
              <a:blipFill>
                <a:blip r:embed="rId4"/>
                <a:stretch>
                  <a:fillRect l="-2588" t="-2206" b="-6618"/>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782804" y="3289639"/>
            <a:ext cx="1354219" cy="585418"/>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learning</a:t>
            </a:r>
          </a:p>
          <a:p>
            <a:pPr algn="ctr"/>
            <a:r>
              <a:rPr lang="en-US" altLang="ko-KR" sz="1708">
                <a:solidFill>
                  <a:schemeClr val="tx1"/>
                </a:solidFill>
                <a:latin typeface="Consolas" panose="020B0609020204030204" pitchFamily="49" charset="0"/>
              </a:rPr>
              <a:t>rate</a:t>
            </a:r>
            <a:endParaRPr lang="ko-KR" altLang="en-US" sz="1708">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2792761" y="3286645"/>
            <a:ext cx="1480632" cy="585418"/>
          </a:xfrm>
          <a:prstGeom prst="wedgeRectCallout">
            <a:avLst>
              <a:gd name="adj1" fmla="val -58489"/>
              <a:gd name="adj2" fmla="val -10249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derivative</a:t>
            </a:r>
            <a:endParaRPr lang="ko-KR" altLang="en-US" sz="1708">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627241" y="2692108"/>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7995046" y="1821351"/>
            <a:ext cx="1258666" cy="26166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95741" y="4547274"/>
                <a:ext cx="2481000" cy="586764"/>
              </a:xfrm>
              <a:prstGeom prst="rect">
                <a:avLst/>
              </a:prstGeom>
            </p:spPr>
            <p:txBody>
              <a:bodyPr wrap="none">
                <a:spAutoFit/>
              </a:bodyPr>
              <a:lstStyle/>
              <a:p>
                <a:r>
                  <a:rPr lang="en-US" altLang="ko-KR" sz="2277">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endParaRPr lang="ko-KR" altLang="en-US" sz="1708">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95741" y="4547274"/>
                <a:ext cx="2481000" cy="586764"/>
              </a:xfrm>
              <a:prstGeom prst="rect">
                <a:avLst/>
              </a:prstGeom>
              <a:blipFill>
                <a:blip r:embed="rId5"/>
                <a:stretch>
                  <a:fillRect l="-3440" b="-6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28992" y="5565767"/>
                <a:ext cx="7504619" cy="607218"/>
              </a:xfrm>
              <a:prstGeom prst="rect">
                <a:avLst/>
              </a:prstGeom>
              <a:noFill/>
            </p:spPr>
            <p:txBody>
              <a:bodyPr wrap="none" rtlCol="0">
                <a:spAutoFit/>
              </a:bodyPr>
              <a:lstStyle/>
              <a:p>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r>
                  <a:rPr lang="ko-KR" altLang="en-US" sz="2277">
                    <a:latin typeface="+mj-ea"/>
                    <a:ea typeface="+mj-ea"/>
                  </a:rPr>
                  <a:t>는</a:t>
                </a:r>
                <a:r>
                  <a:rPr lang="ko-KR" altLang="en-US" sz="2277">
                    <a:latin typeface="Consolas" panose="020B0609020204030204" pitchFamily="49" charset="0"/>
                  </a:rPr>
                  <a:t>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r>
                  <a:rPr lang="en-US" altLang="ko-KR" sz="2277">
                    <a:latin typeface="Consolas" panose="020B0609020204030204" pitchFamily="49" charset="0"/>
                  </a:rPr>
                  <a:t> </a:t>
                </a:r>
                <a:r>
                  <a:rPr lang="ko-KR" altLang="en-US" sz="2277">
                    <a:latin typeface="+mj-ea"/>
                    <a:ea typeface="+mj-ea"/>
                  </a:rPr>
                  <a:t>을</a:t>
                </a:r>
                <a:r>
                  <a:rPr lang="ko-KR" altLang="en-US" sz="2277">
                    <a:latin typeface="고도 B" panose="02000503000000020004" pitchFamily="2" charset="-127"/>
                    <a:ea typeface="고도 B" panose="02000503000000020004" pitchFamily="2" charset="-127"/>
                  </a:rPr>
                  <a:t> </a:t>
                </a:r>
                <a:r>
                  <a:rPr lang="en-US" altLang="ko-KR" sz="2277">
                    <a:latin typeface="Cambria Math" panose="02040503050406030204" pitchFamily="18" charset="0"/>
                    <a:ea typeface="Cambria Math" panose="02040503050406030204" pitchFamily="18" charset="0"/>
                  </a:rPr>
                  <a:t>w</a:t>
                </a:r>
                <a:r>
                  <a:rPr lang="ko-KR" altLang="en-US" sz="2277">
                    <a:latin typeface="+mj-ea"/>
                    <a:ea typeface="+mj-ea"/>
                  </a:rPr>
                  <a:t>에 대해서 </a:t>
                </a:r>
                <a:r>
                  <a:rPr lang="ko-KR" altLang="en-US" sz="2277" err="1">
                    <a:latin typeface="+mj-ea"/>
                    <a:ea typeface="+mj-ea"/>
                  </a:rPr>
                  <a:t>편미분</a:t>
                </a:r>
                <a:r>
                  <a:rPr lang="ko-KR" altLang="en-US" sz="2277">
                    <a:latin typeface="+mj-ea"/>
                    <a:ea typeface="+mj-ea"/>
                  </a:rPr>
                  <a:t> 하면 된다</a:t>
                </a:r>
                <a:r>
                  <a:rPr lang="en-US" altLang="ko-KR" sz="2277">
                    <a:latin typeface="+mj-ea"/>
                    <a:ea typeface="+mj-ea"/>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28992" y="5565767"/>
                <a:ext cx="7504619" cy="607218"/>
              </a:xfrm>
              <a:prstGeom prst="rect">
                <a:avLst/>
              </a:prstGeom>
              <a:blipFill>
                <a:blip r:embed="rId6"/>
                <a:stretch>
                  <a:fillRect b="-6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6956845" y="4833156"/>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484948" y="3669550"/>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5" name="텍스트 개체 틀 2">
            <a:extLst>
              <a:ext uri="{FF2B5EF4-FFF2-40B4-BE49-F238E27FC236}">
                <a16:creationId xmlns:a16="http://schemas.microsoft.com/office/drawing/2014/main" id="{0D727964-7A41-45BC-89B7-0DB061F89CF6}"/>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6" name="텍스트 개체 틀 1">
            <a:extLst>
              <a:ext uri="{FF2B5EF4-FFF2-40B4-BE49-F238E27FC236}">
                <a16:creationId xmlns:a16="http://schemas.microsoft.com/office/drawing/2014/main" id="{44E27B21-55BC-4FB1-B59E-257AF1DBD464}"/>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246655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380996" y="1108853"/>
            <a:ext cx="6971780" cy="5405454"/>
          </a:xfrm>
          <a:prstGeom prst="rect">
            <a:avLst/>
          </a:prstGeom>
          <a:noFill/>
        </p:spPr>
        <p:txBody>
          <a:bodyPr wrap="none" rtlCol="0">
            <a:spAutoFit/>
          </a:bodyPr>
          <a:lstStyle/>
          <a:p>
            <a:r>
              <a:rPr lang="ko-KR" altLang="en-US" sz="1328" err="1">
                <a:solidFill>
                  <a:prstClr val="black"/>
                </a:solidFill>
                <a:latin typeface="Consolas" panose="020B0609020204030204" pitchFamily="49" charset="0"/>
                <a:ea typeface="맑은 고딕" panose="020B0503020000020004" pitchFamily="50" charset="-127"/>
              </a:rPr>
              <a:t>텐서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플로</a:t>
            </a:r>
            <a:r>
              <a:rPr lang="ko-KR" altLang="en-US" sz="1328">
                <a:solidFill>
                  <a:prstClr val="black"/>
                </a:solidFill>
                <a:latin typeface="Consolas" panose="020B0609020204030204" pitchFamily="49" charset="0"/>
                <a:ea typeface="맑은 고딕" panose="020B0503020000020004" pitchFamily="50" charset="-127"/>
              </a:rPr>
              <a:t> </a:t>
            </a:r>
            <a:r>
              <a:rPr lang="en-US" altLang="ko-KR" sz="1328">
                <a:solidFill>
                  <a:prstClr val="black"/>
                </a:solidFill>
                <a:latin typeface="Consolas" panose="020B0609020204030204" pitchFamily="49" charset="0"/>
                <a:ea typeface="맑은 고딕" panose="020B0503020000020004" pitchFamily="50" charset="-127"/>
              </a:rPr>
              <a:t>CPU </a:t>
            </a:r>
            <a:r>
              <a:rPr lang="ko-KR" altLang="en-US" sz="1328">
                <a:solidFill>
                  <a:prstClr val="black"/>
                </a:solidFill>
                <a:latin typeface="Consolas" panose="020B0609020204030204" pitchFamily="49" charset="0"/>
                <a:ea typeface="맑은 고딕" panose="020B0503020000020004" pitchFamily="50" charset="-127"/>
              </a:rPr>
              <a:t>버전 설치 </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pip install </a:t>
            </a:r>
            <a:r>
              <a:rPr lang="en-US" altLang="ko-KR" sz="1328" b="1" err="1">
                <a:solidFill>
                  <a:prstClr val="black"/>
                </a:solidFill>
                <a:latin typeface="Consolas" panose="020B0609020204030204" pitchFamily="49" charset="0"/>
                <a:ea typeface="맑은 고딕" panose="020B0503020000020004" pitchFamily="50" charset="-127"/>
              </a:rPr>
              <a:t>tensorflow-cpu</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endParaRPr lang="ko-KR" altLang="en-US"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파이썬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python</a:t>
            </a:r>
          </a:p>
          <a:p>
            <a:r>
              <a:rPr lang="en-US" altLang="ko-KR" sz="1328">
                <a:solidFill>
                  <a:prstClr val="black"/>
                </a:solidFill>
                <a:latin typeface="Consolas" panose="020B0609020204030204" pitchFamily="49" charset="0"/>
                <a:ea typeface="맑은 고딕" panose="020B0503020000020004" pitchFamily="50" charset="-127"/>
              </a:rPr>
              <a:t>Python 3.9.7 (default, Sep 16 2021, 16:59:28) [MSC v.1916 64 bit (AMD64)]</a:t>
            </a:r>
          </a:p>
          <a:p>
            <a:r>
              <a:rPr lang="en-US" altLang="ko-KR" sz="1328">
                <a:solidFill>
                  <a:prstClr val="black"/>
                </a:solidFill>
                <a:latin typeface="Consolas" panose="020B0609020204030204" pitchFamily="49" charset="0"/>
                <a:ea typeface="맑은 고딕" panose="020B0503020000020004" pitchFamily="50" charset="-127"/>
              </a:rPr>
              <a:t>Type "help", "copyright", "credits" or "license" for more information.</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텐서플로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import </a:t>
            </a:r>
            <a:r>
              <a:rPr lang="en-US" altLang="ko-KR" sz="1328" b="1" err="1">
                <a:solidFill>
                  <a:prstClr val="black"/>
                </a:solidFill>
                <a:latin typeface="Consolas" panose="020B0609020204030204" pitchFamily="49" charset="0"/>
                <a:ea typeface="맑은 고딕" panose="020B0503020000020004" pitchFamily="50" charset="-127"/>
              </a:rPr>
              <a:t>tensorflow</a:t>
            </a:r>
            <a:r>
              <a:rPr lang="en-US" altLang="ko-KR" sz="1328" b="1">
                <a:solidFill>
                  <a:prstClr val="black"/>
                </a:solidFill>
                <a:latin typeface="Consolas" panose="020B0609020204030204" pitchFamily="49" charset="0"/>
                <a:ea typeface="맑은 고딕" panose="020B0503020000020004" pitchFamily="50" charset="-127"/>
              </a:rPr>
              <a:t> as </a:t>
            </a:r>
            <a:r>
              <a:rPr lang="en-US" altLang="ko-KR" sz="1328" b="1" err="1">
                <a:solidFill>
                  <a:prstClr val="black"/>
                </a:solidFill>
                <a:latin typeface="Consolas" panose="020B0609020204030204" pitchFamily="49" charset="0"/>
                <a:ea typeface="맑은 고딕" panose="020B0503020000020004" pitchFamily="50" charset="-127"/>
              </a:rPr>
              <a:t>tf</a:t>
            </a:r>
            <a:endParaRPr lang="en-US" altLang="ko-KR" sz="1328" b="1">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print(</a:t>
            </a:r>
            <a:r>
              <a:rPr lang="en-US" altLang="ko-KR" sz="1328" err="1">
                <a:solidFill>
                  <a:prstClr val="black"/>
                </a:solidFill>
                <a:latin typeface="Consolas" panose="020B0609020204030204" pitchFamily="49" charset="0"/>
                <a:ea typeface="맑은 고딕" panose="020B0503020000020004" pitchFamily="50" charset="-127"/>
              </a:rPr>
              <a:t>tf</a:t>
            </a:r>
            <a:r>
              <a:rPr lang="en-US" altLang="ko-KR" sz="1328">
                <a:solidFill>
                  <a:prstClr val="black"/>
                </a:solidFill>
                <a:latin typeface="Consolas" panose="020B0609020204030204" pitchFamily="49" charset="0"/>
                <a:ea typeface="맑은 고딕" panose="020B0503020000020004" pitchFamily="50" charset="-127"/>
              </a:rPr>
              <a:t>.__version__)</a:t>
            </a:r>
          </a:p>
          <a:p>
            <a:r>
              <a:rPr lang="en-US" altLang="ko-KR" sz="1328">
                <a:solidFill>
                  <a:prstClr val="black"/>
                </a:solidFill>
                <a:latin typeface="Consolas" panose="020B0609020204030204" pitchFamily="49" charset="0"/>
                <a:ea typeface="맑은 고딕" panose="020B0503020000020004" pitchFamily="50" charset="-127"/>
              </a:rPr>
              <a:t>2.8.0</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케라스</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from tensorflow import keras</a:t>
            </a:r>
          </a:p>
          <a:p>
            <a:r>
              <a:rPr lang="en-US" altLang="ko-KR" sz="1328">
                <a:solidFill>
                  <a:prstClr val="black"/>
                </a:solidFill>
                <a:latin typeface="Consolas" panose="020B0609020204030204" pitchFamily="49" charset="0"/>
                <a:ea typeface="맑은 고딕" panose="020B0503020000020004" pitchFamily="50" charset="-127"/>
              </a:rPr>
              <a:t>&gt;&gt;&gt; print(keras.__version__)</a:t>
            </a:r>
          </a:p>
          <a:p>
            <a:r>
              <a:rPr lang="en-US" altLang="ko-KR" sz="1328">
                <a:solidFill>
                  <a:prstClr val="black"/>
                </a:solidFill>
                <a:latin typeface="Consolas" panose="020B0609020204030204" pitchFamily="49" charset="0"/>
                <a:ea typeface="맑은 고딕" panose="020B0503020000020004" pitchFamily="50" charset="-127"/>
              </a:rPr>
              <a:t>2.8.0</a:t>
            </a:r>
          </a:p>
          <a:p>
            <a:r>
              <a:rPr lang="en-US" altLang="ko-KR" sz="1328">
                <a:solidFill>
                  <a:prstClr val="black"/>
                </a:solidFill>
                <a:latin typeface="Consolas" panose="020B0609020204030204" pitchFamily="49" charset="0"/>
                <a:ea typeface="맑은 고딕" panose="020B0503020000020004" pitchFamily="50" charset="-127"/>
              </a:rPr>
              <a:t>&gt;&gt;&gt; exit()</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소스가 있는 디렉토리로 이동 후</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C:\Users\jikim&gt;</a:t>
            </a:r>
            <a:r>
              <a:rPr lang="en-US" altLang="ko-KR" sz="1328" b="1">
                <a:solidFill>
                  <a:prstClr val="black"/>
                </a:solidFill>
                <a:latin typeface="Consolas" panose="020B0609020204030204" pitchFamily="49" charset="0"/>
                <a:ea typeface="맑은 고딕" panose="020B0503020000020004" pitchFamily="50" charset="-127"/>
              </a:rPr>
              <a:t>cd D:\Dropbox\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주피터 노트북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d</a:t>
            </a:r>
            <a:r>
              <a:rPr lang="en-US" altLang="ko-KR" sz="1328" b="1">
                <a:solidFill>
                  <a:prstClr val="black"/>
                </a:solidFill>
                <a:latin typeface="Consolas" panose="020B0609020204030204" pitchFamily="49" charset="0"/>
                <a:ea typeface="맑은 고딕" panose="020B0503020000020004" pitchFamily="50" charset="-127"/>
              </a:rPr>
              <a:t>:\Dropbox\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r>
              <a:rPr lang="en-US" altLang="ko-KR" sz="1328">
                <a:solidFill>
                  <a:prstClr val="black"/>
                </a:solidFill>
                <a:latin typeface="Consolas" panose="020B0609020204030204" pitchFamily="49" charset="0"/>
                <a:ea typeface="맑은 고딕" panose="020B0503020000020004" pitchFamily="50" charset="-127"/>
              </a:rPr>
              <a:t>&gt; </a:t>
            </a:r>
            <a:r>
              <a:rPr lang="en-US" altLang="ko-KR" sz="1328" b="1">
                <a:solidFill>
                  <a:prstClr val="black"/>
                </a:solidFill>
                <a:latin typeface="Consolas" panose="020B0609020204030204" pitchFamily="49" charset="0"/>
                <a:ea typeface="맑은 고딕" panose="020B0503020000020004" pitchFamily="50" charset="-127"/>
              </a:rPr>
              <a:t>jupyter notebook</a:t>
            </a:r>
            <a:endParaRPr lang="ko-KR" altLang="en-US" sz="1328" b="1">
              <a:solidFill>
                <a:prstClr val="black"/>
              </a:solidFill>
              <a:latin typeface="Consolas" panose="020B0609020204030204" pitchFamily="49" charset="0"/>
              <a:ea typeface="맑은 고딕" panose="020B0503020000020004" pitchFamily="50" charset="-127"/>
            </a:endParaRPr>
          </a:p>
          <a:p>
            <a:endParaRPr lang="ko-KR" altLang="en-US" sz="1328" b="1">
              <a:solidFill>
                <a:prstClr val="black"/>
              </a:solidFill>
              <a:latin typeface="Consolas" panose="020B0609020204030204" pitchFamily="49" charset="0"/>
              <a:ea typeface="맑은 고딕" panose="020B0503020000020004" pitchFamily="50" charset="-127"/>
            </a:endParaRPr>
          </a:p>
        </p:txBody>
      </p:sp>
      <p:sp>
        <p:nvSpPr>
          <p:cNvPr id="2" name="텍스트 개체 틀 1">
            <a:extLst>
              <a:ext uri="{FF2B5EF4-FFF2-40B4-BE49-F238E27FC236}">
                <a16:creationId xmlns:a16="http://schemas.microsoft.com/office/drawing/2014/main" id="{A8FDC3D5-8A4E-4EC7-A37A-82E01AB3CAC8}"/>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84BB7939-CFEE-4A42-9F05-94A99079782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텍스트 개체 틀 3">
            <a:extLst>
              <a:ext uri="{FF2B5EF4-FFF2-40B4-BE49-F238E27FC236}">
                <a16:creationId xmlns:a16="http://schemas.microsoft.com/office/drawing/2014/main" id="{C5FB0A2D-375F-4CD9-8BDD-BB4DBCF0A421}"/>
              </a:ext>
            </a:extLst>
          </p:cNvPr>
          <p:cNvSpPr>
            <a:spLocks noGrp="1"/>
          </p:cNvSpPr>
          <p:nvPr>
            <p:ph type="body" sz="quarter" idx="4294967295"/>
          </p:nvPr>
        </p:nvSpPr>
        <p:spPr>
          <a:xfrm>
            <a:off x="278422" y="748127"/>
            <a:ext cx="9342438" cy="246221"/>
          </a:xfrm>
        </p:spPr>
        <p:txBody>
          <a:bodyPr>
            <a:noAutofit/>
          </a:bodyPr>
          <a:lstStyle/>
          <a:p>
            <a:pPr marL="0" indent="0">
              <a:buNone/>
            </a:pPr>
            <a:r>
              <a:rPr lang="ko-KR" altLang="en-US" sz="2000" b="1">
                <a:latin typeface="+mj-ea"/>
                <a:ea typeface="+mj-ea"/>
              </a:rPr>
              <a:t>프로그램 설치</a:t>
            </a:r>
          </a:p>
        </p:txBody>
      </p:sp>
    </p:spTree>
    <p:extLst>
      <p:ext uri="{BB962C8B-B14F-4D97-AF65-F5344CB8AC3E}">
        <p14:creationId xmlns:p14="http://schemas.microsoft.com/office/powerpoint/2010/main" val="3560176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14359" y="1336413"/>
                <a:ext cx="3085460" cy="1078309"/>
              </a:xfrm>
              <a:prstGeom prst="rect">
                <a:avLst/>
              </a:prstGeom>
            </p:spPr>
            <p:txBody>
              <a:bodyPr wrap="none">
                <a:spAutoFit/>
              </a:bodyPr>
              <a:lstStyle/>
              <a:p>
                <a14:m>
                  <m:oMath xmlns:m="http://schemas.openxmlformats.org/officeDocument/2006/math">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oMath>
                </a14:m>
                <a:r>
                  <a:rPr lang="en-US" altLang="ko-KR" sz="2657">
                    <a:solidFill>
                      <a:srgbClr val="000000"/>
                    </a:solidFill>
                    <a:latin typeface="Cambria Math" panose="02040503050406030204" pitchFamily="18" charset="0"/>
                    <a:ea typeface="Cambria Math" panose="02040503050406030204" pitchFamily="18" charset="0"/>
                  </a:rPr>
                  <a:t> = </a:t>
                </a:r>
                <a:r>
                  <a:rPr lang="en-US" altLang="ko-KR" sz="2657" err="1">
                    <a:solidFill>
                      <a:srgbClr val="000000"/>
                    </a:solidFill>
                    <a:latin typeface="Cambria Math" panose="02040503050406030204" pitchFamily="18" charset="0"/>
                    <a:ea typeface="Cambria Math" panose="02040503050406030204" pitchFamily="18" charset="0"/>
                  </a:rPr>
                  <a:t>wx</a:t>
                </a:r>
                <a:r>
                  <a:rPr lang="en-US" altLang="ko-KR" sz="2657">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657">
                        <a:solidFill>
                          <a:srgbClr val="000000"/>
                        </a:solidFill>
                        <a:latin typeface="Cambria Math" panose="02040503050406030204" pitchFamily="18" charset="0"/>
                        <a:ea typeface="Cambria Math" panose="02040503050406030204" pitchFamily="18" charset="0"/>
                      </a:rPr>
                      <m:t>J</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w</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b</m:t>
                    </m:r>
                    <m:r>
                      <a:rPr lang="en-US" altLang="ko-KR" sz="2657">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f>
                          <m:fPr>
                            <m:ctrlPr>
                              <a:rPr lang="en-US" altLang="ko-KR" sz="2657" i="1">
                                <a:solidFill>
                                  <a:srgbClr val="000000"/>
                                </a:solidFill>
                                <a:latin typeface="Cambria Math" panose="02040503050406030204" pitchFamily="18" charset="0"/>
                                <a:ea typeface="Cambria Math" panose="02040503050406030204" pitchFamily="18" charset="0"/>
                              </a:rPr>
                            </m:ctrlPr>
                          </m:fPr>
                          <m:num>
                            <m:r>
                              <a:rPr lang="en-US" altLang="ko-KR" sz="2657" i="1">
                                <a:solidFill>
                                  <a:srgbClr val="000000"/>
                                </a:solidFill>
                                <a:latin typeface="Cambria Math" panose="02040503050406030204" pitchFamily="18" charset="0"/>
                                <a:ea typeface="Cambria Math" panose="02040503050406030204" pitchFamily="18" charset="0"/>
                              </a:rPr>
                              <m:t>1</m:t>
                            </m:r>
                          </m:num>
                          <m:den>
                            <m:r>
                              <a:rPr lang="en-US" altLang="ko-KR" sz="2657" i="1">
                                <a:solidFill>
                                  <a:srgbClr val="000000"/>
                                </a:solidFill>
                                <a:latin typeface="Cambria Math" panose="02040503050406030204" pitchFamily="18" charset="0"/>
                                <a:ea typeface="Cambria Math" panose="02040503050406030204" pitchFamily="18" charset="0"/>
                              </a:rPr>
                              <m:t>2</m:t>
                            </m:r>
                          </m:den>
                        </m:f>
                        <m:r>
                          <m:rPr>
                            <m:nor/>
                          </m:rPr>
                          <a:rPr lang="en-US" altLang="ko-KR" sz="2657">
                            <a:solidFill>
                              <a:srgbClr val="000000"/>
                            </a:solidFill>
                            <a:latin typeface="Cambria Math" panose="02040503050406030204" pitchFamily="18" charset="0"/>
                            <a:ea typeface="Cambria Math" panose="02040503050406030204" pitchFamily="18" charset="0"/>
                          </a:rPr>
                          <m:t>(</m:t>
                        </m:r>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r>
                          <a:rPr lang="en-US" altLang="ko-KR" sz="2657" i="1">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y</m:t>
                        </m:r>
                        <m:r>
                          <m:rPr>
                            <m:nor/>
                          </m:rPr>
                          <a:rPr lang="en-US" altLang="ko-KR" sz="2657">
                            <a:solidFill>
                              <a:srgbClr val="000000"/>
                            </a:solidFill>
                            <a:latin typeface="Cambria Math" panose="02040503050406030204" pitchFamily="18" charset="0"/>
                            <a:ea typeface="Cambria Math" panose="02040503050406030204" pitchFamily="18" charset="0"/>
                          </a:rPr>
                          <m:t>)</m:t>
                        </m:r>
                      </m:e>
                      <m:sup>
                        <m:r>
                          <a:rPr lang="en-US" altLang="ko-KR" sz="2657" i="1">
                            <a:solidFill>
                              <a:srgbClr val="000000"/>
                            </a:solidFill>
                            <a:latin typeface="Cambria Math" panose="02040503050406030204" pitchFamily="18" charset="0"/>
                            <a:ea typeface="Cambria Math" panose="02040503050406030204" pitchFamily="18" charset="0"/>
                          </a:rPr>
                          <m:t>2 </m:t>
                        </m:r>
                      </m:sup>
                    </m:sSup>
                  </m:oMath>
                </a14:m>
                <a:r>
                  <a:rPr lang="ko-KR" altLang="en-US" sz="1708">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14359" y="1336413"/>
                <a:ext cx="3085460" cy="1078309"/>
              </a:xfrm>
              <a:prstGeom prst="rect">
                <a:avLst/>
              </a:prstGeom>
              <a:blipFill>
                <a:blip r:embed="rId3"/>
                <a:stretch>
                  <a:fillRect t="-50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77091" y="1088740"/>
                <a:ext cx="5768246" cy="5073633"/>
              </a:xfrm>
              <a:prstGeom prst="rect">
                <a:avLst/>
              </a:prstGeom>
            </p:spPr>
            <p:txBody>
              <a:bodyPr wrap="none">
                <a:spAutoFit/>
              </a:bodyPr>
              <a:lstStyle/>
              <a:p>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2 </m:t>
                        </m:r>
                      </m:sup>
                    </m:sSup>
                  </m:oMath>
                </a14:m>
                <a:r>
                  <a:rPr lang="ko-KR" altLang="en-US" sz="2000">
                    <a:latin typeface="Cambria Math" panose="02040503050406030204" pitchFamily="18" charset="0"/>
                  </a:rPr>
                  <a:t> </a:t>
                </a:r>
                <a:endParaRPr lang="en-US" altLang="ko-KR" sz="2000">
                  <a:latin typeface="Cambria Math" panose="02040503050406030204" pitchFamily="18" charset="0"/>
                  <a:ea typeface="Cambria Math" panose="02040503050406030204" pitchFamily="18" charset="0"/>
                </a:endParaRPr>
              </a:p>
              <a:p>
                <a:pPr lvl="0"/>
                <a:endParaRPr lang="en-US" altLang="ko-KR" sz="20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w</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𝑥</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wxb</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b</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x</m:t>
                              </m:r>
                            </m:e>
                            <m:sup>
                              <m:r>
                                <a:rPr lang="en-US" altLang="ko-KR" sz="2000" i="1">
                                  <a:solidFill>
                                    <a:srgbClr val="000000"/>
                                  </a:solidFill>
                                  <a:latin typeface="Cambria Math" panose="02040503050406030204" pitchFamily="18" charset="0"/>
                                  <a:ea typeface="Cambria Math" panose="02040503050406030204" pitchFamily="18" charset="0"/>
                                </a:rPr>
                                <m:t>2</m:t>
                              </m:r>
                            </m:sup>
                          </m:sSup>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xb</m:t>
                          </m:r>
                          <m:r>
                            <m:rPr>
                              <m:nor/>
                            </m:rPr>
                            <a:rPr lang="en-US" altLang="ko-KR" sz="2000">
                              <a:solidFill>
                                <a:srgbClr val="000000"/>
                              </a:solidFill>
                              <a:latin typeface="Cambria Math" panose="02040503050406030204" pitchFamily="18" charset="0"/>
                              <a:ea typeface="Cambria Math" panose="02040503050406030204" pitchFamily="18" charset="0"/>
                            </a:rPr>
                            <m:t> −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yx</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en-US" altLang="ko-KR" sz="2000">
                    <a:solidFill>
                      <a:srgbClr val="FFFFFF"/>
                    </a:solidFill>
                    <a:latin typeface="Cambria Math" panose="02040503050406030204" pitchFamily="18" charset="0"/>
                    <a:ea typeface="Cambria Math" panose="02040503050406030204" pitchFamily="18" charset="0"/>
                  </a:rPr>
                  <a:t>x</a:t>
                </a:r>
              </a:p>
              <a:p>
                <a:pPr lvl="0"/>
                <a:endParaRPr lang="en-US" altLang="ko-KR" sz="2000">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m:t>
                        </m:r>
                        <m:acc>
                          <m:accPr>
                            <m:chr m:val="̂"/>
                            <m:ctrlPr>
                              <a:rPr lang="en-US" altLang="ko-KR" sz="2000" i="1">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m:rPr>
                            <m:nor/>
                          </m:rPr>
                          <a:rPr lang="en-US" altLang="ko-KR" sz="2000">
                            <a:solidFill>
                              <a:srgbClr val="000000"/>
                            </a:solidFill>
                            <a:latin typeface="Cambria Math" panose="02040503050406030204" pitchFamily="18" charset="0"/>
                            <a:ea typeface="Cambria Math" panose="02040503050406030204" pitchFamily="18" charset="0"/>
                          </a:rPr>
                          <m:t> −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r>
                      <a:rPr lang="en-US" altLang="ko-KR" sz="2000" i="1">
                        <a:solidFill>
                          <a:srgbClr val="000000"/>
                        </a:solidFill>
                        <a:latin typeface="Cambria Math" panose="02040503050406030204" pitchFamily="18" charset="0"/>
                        <a:ea typeface="Cambria Math" panose="02040503050406030204" pitchFamily="18" charset="0"/>
                      </a:rPr>
                      <m:t> </m:t>
                    </m:r>
                  </m:oMath>
                </a14:m>
                <a:r>
                  <a:rPr lang="en-US" altLang="ko-KR" sz="2000">
                    <a:solidFill>
                      <a:srgbClr val="FFFFFF"/>
                    </a:solidFill>
                    <a:latin typeface="Cambria Math" panose="02040503050406030204" pitchFamily="18" charset="0"/>
                    <a:ea typeface="Cambria Math" panose="02040503050406030204" pitchFamily="18" charset="0"/>
                  </a:rPr>
                  <a:t>(y − y ̂) </a:t>
                </a: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77091" y="1088740"/>
                <a:ext cx="5768246" cy="5073633"/>
              </a:xfrm>
              <a:prstGeom prst="rect">
                <a:avLst/>
              </a:prstGeom>
              <a:blipFill>
                <a:blip r:embed="rId4"/>
                <a:stretch>
                  <a:fillRect b="-1202"/>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260812"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4826697"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5447115"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텍스트 개체 틀 2">
            <a:extLst>
              <a:ext uri="{FF2B5EF4-FFF2-40B4-BE49-F238E27FC236}">
                <a16:creationId xmlns:a16="http://schemas.microsoft.com/office/drawing/2014/main" id="{9C1D463A-3960-440A-9734-EFDE27E5C7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2" name="텍스트 개체 틀 1">
            <a:extLst>
              <a:ext uri="{FF2B5EF4-FFF2-40B4-BE49-F238E27FC236}">
                <a16:creationId xmlns:a16="http://schemas.microsoft.com/office/drawing/2014/main" id="{B8D5825D-0BB7-4167-A4C4-A2EB780585FD}"/>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006048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614730" y="1758059"/>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614730" y="1758059"/>
                <a:ext cx="3062377" cy="2249655"/>
              </a:xfrm>
              <a:prstGeom prst="rect">
                <a:avLst/>
              </a:prstGeom>
              <a:blipFill>
                <a:blip r:embed="rId3"/>
                <a:stretch>
                  <a:fillRect l="-3984"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793773" y="1119833"/>
                <a:ext cx="3439147" cy="3823675"/>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endParaRPr lang="en-US" altLang="ko-KR" sz="2800">
                  <a:solidFill>
                    <a:srgbClr val="FFFFFF"/>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a:solidFill>
                          <a:srgbClr val="000000"/>
                        </a:solidFill>
                        <a:latin typeface="Cambria Math" panose="02040503050406030204" pitchFamily="18" charset="0"/>
                        <a:ea typeface="Cambria Math" panose="02040503050406030204" pitchFamily="18" charset="0"/>
                      </a:rPr>
                      <m:t>x</m:t>
                    </m:r>
                  </m:oMath>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2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FFFFFF"/>
                        </a:solidFill>
                        <a:latin typeface="Cambria Math" panose="02040503050406030204" pitchFamily="18" charset="0"/>
                        <a:ea typeface="Cambria Math" panose="02040503050406030204" pitchFamily="18" charset="0"/>
                      </a:rPr>
                      <m:t>x</m:t>
                    </m:r>
                  </m:oMath>
                </a14:m>
                <a:endParaRPr lang="ko-KR" altLang="en-US" sz="2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793773" y="1119833"/>
                <a:ext cx="3439147" cy="3823675"/>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5565068"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8" name="텍스트 개체 틀 1">
            <a:extLst>
              <a:ext uri="{FF2B5EF4-FFF2-40B4-BE49-F238E27FC236}">
                <a16:creationId xmlns:a16="http://schemas.microsoft.com/office/drawing/2014/main" id="{B9E7A685-EB7C-4B9E-BF77-3B2EEC9FE90F}"/>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텍스트 개체 틀 2">
            <a:extLst>
              <a:ext uri="{FF2B5EF4-FFF2-40B4-BE49-F238E27FC236}">
                <a16:creationId xmlns:a16="http://schemas.microsoft.com/office/drawing/2014/main" id="{0AB93240-84C7-4224-B4B5-875E227C1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71974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66768" y="1854368"/>
                <a:ext cx="3657220"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66768" y="1854368"/>
                <a:ext cx="3657220" cy="1493999"/>
              </a:xfrm>
              <a:prstGeom prst="rect">
                <a:avLst/>
              </a:prstGeom>
              <a:blipFill>
                <a:blip r:embed="rId3"/>
                <a:stretch>
                  <a:fillRect l="-2167" t="-2449" b="-775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004805" y="4927540"/>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0.01</a:t>
            </a:r>
            <a:r>
              <a:rPr lang="ko-KR" altLang="en-US" sz="2277">
                <a:latin typeface="+mj-ea"/>
                <a:ea typeface="+mj-ea"/>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187373" y="3167704"/>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842" y="1700808"/>
            <a:ext cx="4928662" cy="3376542"/>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04B405EE-621E-4DB4-AABF-FE458A4634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8CAE3AFB-F1BD-4614-ADDE-BEBC1F391C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96732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3292" y="5023358"/>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232920" y="337372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1955985"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.4</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66768" y="1854368"/>
                <a:ext cx="3692486"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2277">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66768" y="1854368"/>
                <a:ext cx="3692486" cy="1493999"/>
              </a:xfrm>
              <a:prstGeom prst="rect">
                <a:avLst/>
              </a:prstGeom>
              <a:blipFill>
                <a:blip r:embed="rId4"/>
                <a:stretch>
                  <a:fillRect l="-2145" t="-2449" b="-7755"/>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9335" y="1808820"/>
            <a:ext cx="4853561" cy="332509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388C5E8-7B8B-4356-BF31-56C7645EE044}"/>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0208A246-D536-4F9E-8434-B87432EAE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31529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4907" y="513514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196916" y="345249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0.51</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66768" y="1854368"/>
                <a:ext cx="3907288"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 − </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66768" y="1854368"/>
                <a:ext cx="3907288" cy="1493999"/>
              </a:xfrm>
              <a:prstGeom prst="rect">
                <a:avLst/>
              </a:prstGeom>
              <a:blipFill>
                <a:blip r:embed="rId4"/>
                <a:stretch>
                  <a:fillRect l="-2028" t="-2449" b="-7755"/>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332" y="1988840"/>
            <a:ext cx="4934006" cy="336531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38F147E-AAD0-4FE8-83E8-ED8263C6D8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47639522-51F0-42AA-8217-81CBE64BE8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4199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771746" y="1808820"/>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b</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b</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771746" y="1808820"/>
                <a:ext cx="3062377" cy="2249655"/>
              </a:xfrm>
              <a:prstGeom prst="rect">
                <a:avLst/>
              </a:prstGeom>
              <a:blipFill>
                <a:blip r:embed="rId3"/>
                <a:stretch>
                  <a:fillRect l="-4183"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1136576" y="1156098"/>
                <a:ext cx="2997680" cy="4778809"/>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en-US" altLang="ko-KR">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1</m:t>
                      </m:r>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ko-KR" altLang="en-US">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1136576" y="1156098"/>
                <a:ext cx="2997680"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054486"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3" name="텍스트 개체 틀 2">
            <a:extLst>
              <a:ext uri="{FF2B5EF4-FFF2-40B4-BE49-F238E27FC236}">
                <a16:creationId xmlns:a16="http://schemas.microsoft.com/office/drawing/2014/main" id="{D704B8F1-FE5A-4F79-85EB-6B67CB03118B}"/>
              </a:ext>
            </a:extLst>
          </p:cNvPr>
          <p:cNvSpPr>
            <a:spLocks noGrp="1"/>
          </p:cNvSpPr>
          <p:nvPr>
            <p:ph type="body" sz="quarter" idx="19"/>
          </p:nvPr>
        </p:nvSpPr>
        <p:spPr/>
        <p:txBody>
          <a:bodyPr/>
          <a:lstStyle/>
          <a:p>
            <a:r>
              <a:rPr lang="en-US" altLang="ko-KR"/>
              <a:t>Gradient descent algorithm</a:t>
            </a:r>
            <a:endParaRPr lang="ko-KR" altLang="en-US"/>
          </a:p>
        </p:txBody>
      </p:sp>
      <p:sp>
        <p:nvSpPr>
          <p:cNvPr id="8" name="텍스트 개체 틀 2">
            <a:extLst>
              <a:ext uri="{FF2B5EF4-FFF2-40B4-BE49-F238E27FC236}">
                <a16:creationId xmlns:a16="http://schemas.microsoft.com/office/drawing/2014/main" id="{2063DD59-9894-46E0-8BAF-DC53E30F97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0015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830532" y="50380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085485" y="34410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2145139"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a:t>
            </a:r>
            <a:r>
              <a:rPr lang="ko-KR" altLang="en-US" sz="2277">
                <a:latin typeface="+mj-ea"/>
                <a:ea typeface="+mj-ea"/>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66769" y="1854368"/>
                <a:ext cx="3070905"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b = b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𝑦</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66769" y="1854368"/>
                <a:ext cx="3070905" cy="1493999"/>
              </a:xfrm>
              <a:prstGeom prst="rect">
                <a:avLst/>
              </a:prstGeom>
              <a:blipFill>
                <a:blip r:embed="rId4"/>
                <a:stretch>
                  <a:fillRect l="-2579" t="-2449" b="-7755"/>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900" y="1844824"/>
            <a:ext cx="4887584" cy="334840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B88D99A-97BC-4473-B434-357C5359AB5C}"/>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D65AF463-B444-4022-9E67-29A20E52B4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482996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2468219" y="3188269"/>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667517" y="2081156"/>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41" y="980728"/>
            <a:ext cx="3369483" cy="23083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094150" y="3181828"/>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274863" y="1981498"/>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008" y="980728"/>
            <a:ext cx="3357089" cy="2299884"/>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3927" y="3452376"/>
            <a:ext cx="4024212" cy="266359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301372" y="5445224"/>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172899" y="5923732"/>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8912079" y="4332520"/>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861" y="3736365"/>
            <a:ext cx="3379818" cy="22773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468219" y="5923733"/>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563025" y="4437011"/>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138032" y="5148188"/>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7F3653E2-C938-4F22-AA15-60B12650858B}"/>
              </a:ext>
            </a:extLst>
          </p:cNvPr>
          <p:cNvSpPr>
            <a:spLocks noGrp="1"/>
          </p:cNvSpPr>
          <p:nvPr>
            <p:ph type="body" sz="quarter" idx="19"/>
          </p:nvPr>
        </p:nvSpPr>
        <p:spPr/>
        <p:txBody>
          <a:bodyPr/>
          <a:lstStyle/>
          <a:p>
            <a:r>
              <a:rPr lang="en-US" altLang="ko-KR"/>
              <a:t>Gradient descent algorithm</a:t>
            </a:r>
            <a:endParaRPr lang="ko-KR" altLang="en-US"/>
          </a:p>
        </p:txBody>
      </p:sp>
      <p:sp>
        <p:nvSpPr>
          <p:cNvPr id="22" name="텍스트 개체 틀 2">
            <a:extLst>
              <a:ext uri="{FF2B5EF4-FFF2-40B4-BE49-F238E27FC236}">
                <a16:creationId xmlns:a16="http://schemas.microsoft.com/office/drawing/2014/main" id="{FBDDDE2A-82DE-4A74-8C3F-B46F9B0BA1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6" name="직선 연결선 5">
            <a:extLst>
              <a:ext uri="{FF2B5EF4-FFF2-40B4-BE49-F238E27FC236}">
                <a16:creationId xmlns:a16="http://schemas.microsoft.com/office/drawing/2014/main" id="{BE6436D8-6830-0625-0F95-296BC42DA5B8}"/>
              </a:ext>
            </a:extLst>
          </p:cNvPr>
          <p:cNvCxnSpPr>
            <a:cxnSpLocks/>
          </p:cNvCxnSpPr>
          <p:nvPr/>
        </p:nvCxnSpPr>
        <p:spPr>
          <a:xfrm flipV="1">
            <a:off x="2623871" y="3829025"/>
            <a:ext cx="24873" cy="19855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EBA0D1BC-5A48-0F5F-DEBA-75C8969BA06C}"/>
              </a:ext>
            </a:extLst>
          </p:cNvPr>
          <p:cNvCxnSpPr>
            <a:cxnSpLocks/>
          </p:cNvCxnSpPr>
          <p:nvPr/>
        </p:nvCxnSpPr>
        <p:spPr>
          <a:xfrm flipH="1">
            <a:off x="1099364" y="4493688"/>
            <a:ext cx="307157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CB00E172-6B3F-4BF1-8500-7A6F6EC92D1F}"/>
              </a:ext>
            </a:extLst>
          </p:cNvPr>
          <p:cNvSpPr/>
          <p:nvPr/>
        </p:nvSpPr>
        <p:spPr>
          <a:xfrm>
            <a:off x="2584182" y="4431276"/>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0F28A46-2F1C-44E2-8A9E-79E0195930F8}"/>
              </a:ext>
            </a:extLst>
          </p:cNvPr>
          <p:cNvSpPr txBox="1"/>
          <p:nvPr/>
        </p:nvSpPr>
        <p:spPr>
          <a:xfrm>
            <a:off x="419545" y="992988"/>
            <a:ext cx="3516347"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559456" y="20740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809607" y="20740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059758" y="20740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309909" y="207404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560061" y="207404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810212" y="207404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060363" y="207404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310514" y="207404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560666" y="207404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3810817" y="20740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4848680" y="207403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559456" y="23348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809607" y="233483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059758" y="233483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309909"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560061"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810212" y="233483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060363" y="233483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310514" y="233483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560666" y="233483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3810817" y="23348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4848680" y="233483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559456" y="25956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809607" y="259563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059758" y="259563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309909" y="259562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560061" y="259562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810212" y="259562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060363" y="259562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310514" y="259562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560666" y="259562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3810817" y="25956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4848680" y="25956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559456"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809607"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059758" y="28564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309909" y="285642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560061" y="285642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810212" y="285641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060363" y="285641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310514" y="285641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560666" y="285641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3810817" y="28564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4848680" y="285641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559456" y="31172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809607" y="311721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059758" y="311721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309909" y="311721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560061" y="311721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810212" y="311721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060363" y="311720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310514" y="311720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560666"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3810817"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4848680" y="311720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559456" y="33780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809607" y="337800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059758" y="337800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309909" y="337800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560061" y="337800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810212" y="337800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060363" y="337800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310514" y="337800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560666" y="337799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3810817" y="33779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4848680" y="337799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559456" y="36387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809607" y="363879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059758" y="363879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309909" y="363879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560061" y="363879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810212"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060363"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310514" y="363879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560666" y="363879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3810817" y="36387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4848680" y="363878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559456" y="38995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809607" y="389958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059758" y="389958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309909" y="389958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560061" y="389958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810212" y="389958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060363" y="389958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310514" y="389958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560666" y="389958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3810817" y="38995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4848680" y="389958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559456" y="41603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809607" y="416038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059758" y="416037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309909" y="416037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560061" y="416037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810212" y="416037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060363" y="416037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310514" y="416037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560666" y="416037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3810817" y="41603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4848680" y="416037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559456" y="44211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809607" y="442117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059758" y="442117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309909" y="442117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560061" y="442116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810212" y="442116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060363" y="442116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310514" y="442116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560666" y="44211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3810817" y="44211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4848680" y="44211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559456" y="46819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809607" y="46819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059758" y="46819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309909" y="468196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560061" y="468196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810212" y="468196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060363" y="468195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310514" y="468195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560666" y="468195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3810817" y="46819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4848680" y="468195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559456" y="49427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809607" y="494275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059758" y="494275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309909" y="494275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560061" y="494275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810212" y="494275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060363" y="494275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310514"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560666"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3810817" y="49427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4848680" y="49427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455665" y="1694843"/>
            <a:ext cx="748923" cy="400110"/>
          </a:xfrm>
          <a:prstGeom prst="rect">
            <a:avLst/>
          </a:prstGeom>
          <a:noFill/>
        </p:spPr>
        <p:txBody>
          <a:bodyPr wrap="none" rtlCol="0">
            <a:spAutoFit/>
          </a:bodyPr>
          <a:lstStyle/>
          <a:p>
            <a:pPr algn="l"/>
            <a:r>
              <a:rPr lang="en-US" altLang="ko-KR" sz="2000">
                <a:latin typeface="Consolas" panose="020B0609020204030204" pitchFamily="49" charset="0"/>
              </a:rPr>
              <a:t>data</a:t>
            </a:r>
            <a:endParaRPr lang="ko-KR" altLang="en-US" sz="2000">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520952" y="1654457"/>
            <a:ext cx="1031051" cy="400110"/>
          </a:xfrm>
          <a:prstGeom prst="rect">
            <a:avLst/>
          </a:prstGeom>
          <a:noFill/>
        </p:spPr>
        <p:txBody>
          <a:bodyPr wrap="none" rtlCol="0">
            <a:spAutoFit/>
          </a:bodyPr>
          <a:lstStyle/>
          <a:p>
            <a:pPr algn="l"/>
            <a:r>
              <a:rPr lang="en-US" altLang="ko-KR" sz="2000">
                <a:latin typeface="Consolas" panose="020B0609020204030204" pitchFamily="49" charset="0"/>
              </a:rPr>
              <a:t>target</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FD237227-FF59-4031-B369-5677EC11F995}"/>
              </a:ext>
            </a:extLst>
          </p:cNvPr>
          <p:cNvSpPr txBox="1"/>
          <p:nvPr/>
        </p:nvSpPr>
        <p:spPr>
          <a:xfrm>
            <a:off x="936332" y="3389455"/>
            <a:ext cx="607859" cy="400110"/>
          </a:xfrm>
          <a:prstGeom prst="rect">
            <a:avLst/>
          </a:prstGeom>
          <a:noFill/>
        </p:spPr>
        <p:txBody>
          <a:bodyPr wrap="none" rtlCol="0">
            <a:spAutoFit/>
          </a:bodyPr>
          <a:lstStyle/>
          <a:p>
            <a:pPr algn="l"/>
            <a:r>
              <a:rPr lang="en-US" altLang="ko-KR" sz="2000">
                <a:latin typeface="Consolas" panose="020B0609020204030204" pitchFamily="49" charset="0"/>
              </a:rPr>
              <a:t>442</a:t>
            </a:r>
            <a:endParaRPr lang="ko-KR" altLang="en-US" sz="2000">
              <a:latin typeface="Consolas" panose="020B0609020204030204" pitchFamily="49" charset="0"/>
            </a:endParaRPr>
          </a:p>
        </p:txBody>
      </p:sp>
      <p:sp>
        <p:nvSpPr>
          <p:cNvPr id="142" name="TextBox 141">
            <a:extLst>
              <a:ext uri="{FF2B5EF4-FFF2-40B4-BE49-F238E27FC236}">
                <a16:creationId xmlns:a16="http://schemas.microsoft.com/office/drawing/2014/main" id="{751F512E-CD06-405B-9FDF-828F6048CF2E}"/>
              </a:ext>
            </a:extLst>
          </p:cNvPr>
          <p:cNvSpPr txBox="1"/>
          <p:nvPr/>
        </p:nvSpPr>
        <p:spPr>
          <a:xfrm>
            <a:off x="2560061" y="5245327"/>
            <a:ext cx="466794" cy="400110"/>
          </a:xfrm>
          <a:prstGeom prst="rect">
            <a:avLst/>
          </a:prstGeom>
          <a:noFill/>
        </p:spPr>
        <p:txBody>
          <a:bodyPr wrap="none" rtlCol="0">
            <a:spAutoFit/>
          </a:bodyPr>
          <a:lstStyle/>
          <a:p>
            <a:pPr algn="l"/>
            <a:r>
              <a:rPr lang="en-US" altLang="ko-KR" sz="2000">
                <a:latin typeface="Consolas" panose="020B0609020204030204" pitchFamily="49" charset="0"/>
              </a:rPr>
              <a:t>10</a:t>
            </a:r>
            <a:endParaRPr lang="ko-KR" altLang="en-US" sz="2000">
              <a:latin typeface="Consolas" panose="020B0609020204030204" pitchFamily="49" charset="0"/>
            </a:endParaRPr>
          </a:p>
        </p:txBody>
      </p:sp>
      <p:sp>
        <p:nvSpPr>
          <p:cNvPr id="143" name="TextBox 142">
            <a:extLst>
              <a:ext uri="{FF2B5EF4-FFF2-40B4-BE49-F238E27FC236}">
                <a16:creationId xmlns:a16="http://schemas.microsoft.com/office/drawing/2014/main" id="{1A56116B-8FAC-41DF-B2F4-7D04011F9E7A}"/>
              </a:ext>
            </a:extLst>
          </p:cNvPr>
          <p:cNvSpPr txBox="1"/>
          <p:nvPr/>
        </p:nvSpPr>
        <p:spPr>
          <a:xfrm>
            <a:off x="1774595" y="5865012"/>
            <a:ext cx="2268570" cy="442750"/>
          </a:xfrm>
          <a:prstGeom prst="rect">
            <a:avLst/>
          </a:prstGeom>
          <a:noFill/>
        </p:spPr>
        <p:txBody>
          <a:bodyPr wrap="none" rtlCol="0">
            <a:spAutoFit/>
          </a:bodyPr>
          <a:lstStyle/>
          <a:p>
            <a:pPr algn="l"/>
            <a:r>
              <a:rPr lang="en-US" altLang="ko-KR" sz="2277">
                <a:latin typeface="Consolas" panose="020B0609020204030204" pitchFamily="49" charset="0"/>
              </a:rPr>
              <a:t>x = data[:,2]</a:t>
            </a:r>
            <a:endParaRPr lang="ko-KR" altLang="en-US" sz="2277">
              <a:latin typeface="Consolas" panose="020B0609020204030204" pitchFamily="49" charset="0"/>
            </a:endParaRPr>
          </a:p>
        </p:txBody>
      </p:sp>
      <p:sp>
        <p:nvSpPr>
          <p:cNvPr id="5" name="텍스트 개체 틀 4">
            <a:extLst>
              <a:ext uri="{FF2B5EF4-FFF2-40B4-BE49-F238E27FC236}">
                <a16:creationId xmlns:a16="http://schemas.microsoft.com/office/drawing/2014/main" id="{CA4D57CF-43C1-48C8-941D-1E84BCBEBD92}"/>
              </a:ext>
            </a:extLst>
          </p:cNvPr>
          <p:cNvSpPr>
            <a:spLocks noGrp="1"/>
          </p:cNvSpPr>
          <p:nvPr>
            <p:ph type="body" sz="quarter" idx="19"/>
          </p:nvPr>
        </p:nvSpPr>
        <p:spPr/>
        <p:txBody>
          <a:bodyPr/>
          <a:lstStyle/>
          <a:p>
            <a:r>
              <a:rPr lang="en-US" altLang="ko-KR"/>
              <a:t>Data Set </a:t>
            </a:r>
            <a:r>
              <a:rPr lang="ko-KR" altLang="en-US"/>
              <a:t>이용</a:t>
            </a:r>
          </a:p>
        </p:txBody>
      </p:sp>
      <p:sp>
        <p:nvSpPr>
          <p:cNvPr id="144" name="텍스트 개체 틀 2">
            <a:extLst>
              <a:ext uri="{FF2B5EF4-FFF2-40B4-BE49-F238E27FC236}">
                <a16:creationId xmlns:a16="http://schemas.microsoft.com/office/drawing/2014/main" id="{6C804661-61CD-4D3F-8C3F-E41D756C1B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56720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59487" y="2240868"/>
            <a:ext cx="5005582" cy="280076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sklearn.datasets</a:t>
            </a:r>
            <a:r>
              <a:rPr lang="en-US" altLang="ko-KR" sz="1600">
                <a:latin typeface="Consolas" panose="020B0609020204030204" pitchFamily="49" charset="0"/>
              </a:rPr>
              <a:t> import </a:t>
            </a:r>
            <a:r>
              <a:rPr lang="en-US" altLang="ko-KR" sz="1600" err="1">
                <a:latin typeface="Consolas" panose="020B0609020204030204" pitchFamily="49" charset="0"/>
              </a:rPr>
              <a:t>load_diabetes</a:t>
            </a:r>
            <a:endParaRPr lang="en-US" altLang="ko-KR" sz="1600">
              <a:latin typeface="Consolas" panose="020B0609020204030204" pitchFamily="49" charset="0"/>
            </a:endParaRPr>
          </a:p>
          <a:p>
            <a:r>
              <a:rPr lang="en-US" altLang="ko-KR" sz="1600">
                <a:latin typeface="Consolas" panose="020B0609020204030204" pitchFamily="49" charset="0"/>
              </a:rPr>
              <a:t>diabetes = </a:t>
            </a:r>
            <a:r>
              <a:rPr lang="en-US" altLang="ko-KR" sz="1600" err="1">
                <a:latin typeface="Consolas" panose="020B0609020204030204" pitchFamily="49" charset="0"/>
              </a:rPr>
              <a:t>load_diabetes</a:t>
            </a:r>
            <a:r>
              <a:rPr lang="en-US" altLang="ko-KR" sz="1600">
                <a:latin typeface="Consolas" panose="020B0609020204030204" pitchFamily="49" charset="0"/>
              </a:rPr>
              <a:t>()</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diabetes.data</a:t>
            </a:r>
            <a:r>
              <a:rPr lang="en-US" altLang="ko-KR" sz="1600">
                <a:latin typeface="Consolas" panose="020B0609020204030204" pitchFamily="49" charset="0"/>
              </a:rPr>
              <a:t>[:, 2]</a:t>
            </a:r>
          </a:p>
          <a:p>
            <a:r>
              <a:rPr lang="en-US" altLang="ko-KR" sz="1600">
                <a:latin typeface="Consolas" panose="020B0609020204030204" pitchFamily="49" charset="0"/>
              </a:rPr>
              <a:t>y = </a:t>
            </a:r>
            <a:r>
              <a:rPr lang="en-US" altLang="ko-KR" sz="1600" err="1">
                <a:latin typeface="Consolas" panose="020B0609020204030204" pitchFamily="49" charset="0"/>
              </a:rPr>
              <a:t>diabetes.target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52500" y="1061841"/>
            <a:ext cx="3515706"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28" y="2603756"/>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1FAE667-380C-4262-8129-B4637432AEA5}"/>
              </a:ext>
            </a:extLst>
          </p:cNvPr>
          <p:cNvSpPr>
            <a:spLocks noGrp="1"/>
          </p:cNvSpPr>
          <p:nvPr>
            <p:ph type="body" sz="quarter" idx="19"/>
          </p:nvPr>
        </p:nvSpPr>
        <p:spPr/>
        <p:txBody>
          <a:bodyPr/>
          <a:lstStyle/>
          <a:p>
            <a:r>
              <a:rPr lang="en-US" altLang="ko-KR" sz="2400" b="1">
                <a:solidFill>
                  <a:srgbClr val="000000"/>
                </a:solidFill>
                <a:ea typeface="-2002" pitchFamily="18" charset="-127"/>
              </a:rPr>
              <a:t>Data Set </a:t>
            </a:r>
            <a:r>
              <a:rPr lang="ko-KR" altLang="en-US" sz="2400" b="1">
                <a:solidFill>
                  <a:srgbClr val="000000"/>
                </a:solidFill>
                <a:ea typeface="-2002" pitchFamily="18" charset="-127"/>
              </a:rPr>
              <a:t>이용</a:t>
            </a:r>
            <a:endParaRPr lang="ko-KR" altLang="en-US"/>
          </a:p>
        </p:txBody>
      </p:sp>
      <p:sp>
        <p:nvSpPr>
          <p:cNvPr id="8" name="텍스트 개체 틀 2">
            <a:extLst>
              <a:ext uri="{FF2B5EF4-FFF2-40B4-BE49-F238E27FC236}">
                <a16:creationId xmlns:a16="http://schemas.microsoft.com/office/drawing/2014/main" id="{4692AA32-084B-46DD-A4B6-92D513C0092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50970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31229" y="3681028"/>
            <a:ext cx="6922151" cy="1026691"/>
          </a:xfrm>
          <a:prstGeom prst="rect">
            <a:avLst/>
          </a:prstGeom>
          <a:noFill/>
        </p:spPr>
        <p:txBody>
          <a:bodyPr wrap="none" rtlCol="0">
            <a:spAutoFit/>
          </a:bodyPr>
          <a:lstStyle/>
          <a:p>
            <a:pPr algn="l"/>
            <a:r>
              <a:rPr lang="ko-KR" altLang="en-US" sz="1708">
                <a:latin typeface="+mj-ea"/>
                <a:ea typeface="+mj-ea"/>
              </a:rPr>
              <a:t>온라인 강의 자료</a:t>
            </a:r>
            <a:r>
              <a:rPr lang="en-US" altLang="ko-KR" sz="1708">
                <a:latin typeface="+mj-ea"/>
                <a:ea typeface="+mj-ea"/>
              </a:rPr>
              <a:t>:</a:t>
            </a:r>
          </a:p>
          <a:p>
            <a:r>
              <a:rPr lang="ko-KR" altLang="en-US" sz="1708">
                <a:latin typeface="+mj-ea"/>
                <a:ea typeface="+mj-ea"/>
              </a:rPr>
              <a:t>    </a:t>
            </a:r>
            <a:r>
              <a:rPr lang="ko-KR" altLang="en-US" sz="1328">
                <a:latin typeface="+mj-ea"/>
                <a:ea typeface="+mj-ea"/>
              </a:rPr>
              <a:t>모두를 위한 </a:t>
            </a:r>
            <a:r>
              <a:rPr lang="ko-KR" altLang="en-US" sz="1328" err="1">
                <a:latin typeface="+mj-ea"/>
                <a:ea typeface="+mj-ea"/>
              </a:rPr>
              <a:t>머신러닝</a:t>
            </a:r>
            <a:r>
              <a:rPr lang="en-US" altLang="ko-KR" sz="1328">
                <a:latin typeface="+mj-ea"/>
                <a:ea typeface="+mj-ea"/>
              </a:rPr>
              <a:t>/</a:t>
            </a:r>
            <a:r>
              <a:rPr lang="ko-KR" altLang="en-US" sz="1328">
                <a:latin typeface="+mj-ea"/>
                <a:ea typeface="+mj-ea"/>
              </a:rPr>
              <a:t>딥러닝 강의 </a:t>
            </a:r>
            <a:r>
              <a:rPr lang="en-US" altLang="ko-KR" sz="1328">
                <a:latin typeface="+mj-ea"/>
                <a:ea typeface="+mj-ea"/>
              </a:rPr>
              <a:t>: </a:t>
            </a:r>
            <a:r>
              <a:rPr lang="en-US" altLang="ko-KR" sz="1328">
                <a:latin typeface="+mj-ea"/>
                <a:ea typeface="+mj-ea"/>
                <a:hlinkClick r:id="rId3"/>
              </a:rPr>
              <a:t>https://hunkim.github.io/ml/</a:t>
            </a:r>
            <a:endParaRPr lang="en-US" altLang="ko-KR" sz="1328">
              <a:latin typeface="+mj-ea"/>
              <a:ea typeface="+mj-ea"/>
            </a:endParaRPr>
          </a:p>
          <a:p>
            <a:r>
              <a:rPr lang="ko-KR" altLang="en-US" sz="1328">
                <a:latin typeface="+mj-ea"/>
                <a:ea typeface="+mj-ea"/>
              </a:rPr>
              <a:t>    </a:t>
            </a:r>
            <a:r>
              <a:rPr lang="ko-KR" altLang="en-US" sz="1328" err="1">
                <a:latin typeface="+mj-ea"/>
                <a:ea typeface="+mj-ea"/>
              </a:rPr>
              <a:t>코세라</a:t>
            </a:r>
            <a:r>
              <a:rPr lang="ko-KR" altLang="en-US" sz="1328">
                <a:latin typeface="+mj-ea"/>
                <a:ea typeface="+mj-ea"/>
              </a:rPr>
              <a:t> 머신 러닝 강의 </a:t>
            </a:r>
            <a:r>
              <a:rPr lang="en-US" altLang="ko-KR" sz="1328">
                <a:latin typeface="+mj-ea"/>
                <a:ea typeface="+mj-ea"/>
              </a:rPr>
              <a:t>(Andrew Ng) : </a:t>
            </a:r>
            <a:r>
              <a:rPr lang="en-US" altLang="ko-KR" sz="1328">
                <a:latin typeface="+mj-ea"/>
                <a:ea typeface="+mj-ea"/>
                <a:hlinkClick r:id="rId4"/>
              </a:rPr>
              <a:t>https://ko.coursera.org/learn/machine-learning</a:t>
            </a:r>
            <a:endParaRPr lang="en-US" altLang="ko-KR" sz="1328">
              <a:latin typeface="+mj-ea"/>
              <a:ea typeface="+mj-ea"/>
            </a:endParaRPr>
          </a:p>
          <a:p>
            <a:r>
              <a:rPr lang="ko-KR" altLang="en-US" sz="1328">
                <a:latin typeface="+mj-ea"/>
                <a:ea typeface="+mj-ea"/>
              </a:rPr>
              <a:t>                                              </a:t>
            </a:r>
            <a:endParaRPr lang="ko-KR" altLang="en-US" sz="1708">
              <a:latin typeface="+mj-ea"/>
              <a:ea typeface="+mj-ea"/>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132" y="1091932"/>
            <a:ext cx="1209367" cy="164913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540428" y="2766937"/>
            <a:ext cx="2030223" cy="574388"/>
          </a:xfrm>
          <a:prstGeom prst="rect">
            <a:avLst/>
          </a:prstGeom>
        </p:spPr>
        <p:txBody>
          <a:bodyPr wrap="square">
            <a:spAutoFit/>
          </a:bodyPr>
          <a:lstStyle/>
          <a:p>
            <a:r>
              <a:rPr lang="en-US" altLang="ko-KR" sz="1044" b="1">
                <a:solidFill>
                  <a:srgbClr val="333333"/>
                </a:solidFill>
                <a:latin typeface="Consolas" panose="020B0609020204030204" pitchFamily="49" charset="0"/>
                <a:ea typeface="Malgun Gothic" panose="020B0503020000020004" pitchFamily="50" charset="-127"/>
              </a:rPr>
              <a:t>Do it! </a:t>
            </a:r>
            <a:r>
              <a:rPr lang="ko-KR" altLang="en-US" sz="1044" b="1">
                <a:solidFill>
                  <a:srgbClr val="333333"/>
                </a:solidFill>
                <a:latin typeface="Consolas" panose="020B0609020204030204" pitchFamily="49" charset="0"/>
                <a:ea typeface="Malgun Gothic" panose="020B0503020000020004" pitchFamily="50" charset="-127"/>
              </a:rPr>
              <a:t>딥러닝 입문</a:t>
            </a:r>
          </a:p>
          <a:p>
            <a:r>
              <a:rPr lang="ko-KR" altLang="en-US" sz="1044">
                <a:solidFill>
                  <a:srgbClr val="333333"/>
                </a:solidFill>
                <a:latin typeface="Malgun Gothic" panose="020B0503020000020004" pitchFamily="50" charset="-127"/>
                <a:ea typeface="Malgun Gothic" panose="020B0503020000020004" pitchFamily="50" charset="-127"/>
                <a:hlinkClick r:id="rId6"/>
              </a:rPr>
              <a:t>박해선</a:t>
            </a:r>
            <a:r>
              <a:rPr lang="ko-KR" altLang="en-US" sz="1044">
                <a:solidFill>
                  <a:srgbClr val="666666"/>
                </a:solidFill>
                <a:latin typeface="Malgun Gothic" panose="020B0503020000020004" pitchFamily="50" charset="-127"/>
                <a:ea typeface="Malgun Gothic" panose="020B0503020000020004" pitchFamily="50" charset="-127"/>
              </a:rPr>
              <a:t> 저 </a:t>
            </a:r>
            <a:r>
              <a:rPr lang="en-US" altLang="ko-KR" sz="1044">
                <a:solidFill>
                  <a:srgbClr val="666666"/>
                </a:solidFill>
                <a:latin typeface="Malgun Gothic" panose="020B0503020000020004" pitchFamily="50" charset="-127"/>
                <a:ea typeface="Malgun Gothic" panose="020B0503020000020004" pitchFamily="50" charset="-127"/>
              </a:rPr>
              <a:t>| </a:t>
            </a:r>
            <a:r>
              <a:rPr lang="ko-KR" altLang="en-US" sz="1044" err="1">
                <a:solidFill>
                  <a:srgbClr val="333333"/>
                </a:solidFill>
                <a:latin typeface="Malgun Gothic" panose="020B0503020000020004" pitchFamily="50" charset="-127"/>
                <a:ea typeface="Malgun Gothic" panose="020B0503020000020004" pitchFamily="50" charset="-127"/>
              </a:rPr>
              <a:t>이지스퍼블리싱</a:t>
            </a:r>
            <a:r>
              <a:rPr lang="ko-KR" altLang="en-US" sz="1044">
                <a:solidFill>
                  <a:srgbClr val="666666"/>
                </a:solidFill>
                <a:latin typeface="Malgun Gothic" panose="020B0503020000020004" pitchFamily="50" charset="-127"/>
                <a:ea typeface="Malgun Gothic" panose="020B0503020000020004" pitchFamily="50" charset="-127"/>
              </a:rPr>
              <a:t> </a:t>
            </a:r>
            <a:r>
              <a:rPr lang="en-US" altLang="ko-KR" sz="1044">
                <a:solidFill>
                  <a:srgbClr val="666666"/>
                </a:solidFill>
                <a:latin typeface="Malgun Gothic" panose="020B0503020000020004" pitchFamily="50" charset="-127"/>
                <a:ea typeface="Malgun Gothic" panose="020B0503020000020004" pitchFamily="50" charset="-127"/>
              </a:rPr>
              <a:t>| 2019</a:t>
            </a:r>
            <a:r>
              <a:rPr lang="ko-KR" altLang="en-US" sz="1044">
                <a:solidFill>
                  <a:srgbClr val="666666"/>
                </a:solidFill>
                <a:latin typeface="Malgun Gothic" panose="020B0503020000020004" pitchFamily="50" charset="-127"/>
                <a:ea typeface="Malgun Gothic" panose="020B0503020000020004" pitchFamily="50" charset="-127"/>
              </a:rPr>
              <a:t>년 </a:t>
            </a:r>
            <a:r>
              <a:rPr lang="en-US" altLang="ko-KR" sz="1044">
                <a:solidFill>
                  <a:srgbClr val="666666"/>
                </a:solidFill>
                <a:latin typeface="Malgun Gothic" panose="020B0503020000020004" pitchFamily="50" charset="-127"/>
                <a:ea typeface="Malgun Gothic" panose="020B0503020000020004" pitchFamily="50" charset="-127"/>
              </a:rPr>
              <a:t>09</a:t>
            </a:r>
            <a:r>
              <a:rPr lang="ko-KR" altLang="en-US" sz="1044">
                <a:solidFill>
                  <a:srgbClr val="666666"/>
                </a:solidFill>
                <a:latin typeface="Malgun Gothic" panose="020B0503020000020004" pitchFamily="50" charset="-127"/>
                <a:ea typeface="Malgun Gothic" panose="020B0503020000020004" pitchFamily="50" charset="-127"/>
              </a:rPr>
              <a:t>월 </a:t>
            </a:r>
            <a:r>
              <a:rPr lang="en-US" altLang="ko-KR" sz="1044">
                <a:solidFill>
                  <a:srgbClr val="666666"/>
                </a:solidFill>
                <a:latin typeface="Malgun Gothic" panose="020B0503020000020004" pitchFamily="50" charset="-127"/>
                <a:ea typeface="Malgun Gothic" panose="020B0503020000020004" pitchFamily="50" charset="-127"/>
              </a:rPr>
              <a:t>20</a:t>
            </a:r>
            <a:r>
              <a:rPr lang="ko-KR" altLang="en-US" sz="1044">
                <a:solidFill>
                  <a:srgbClr val="666666"/>
                </a:solidFill>
                <a:latin typeface="Malgun Gothic" panose="020B0503020000020004" pitchFamily="50" charset="-127"/>
                <a:ea typeface="Malgun Gothic" panose="020B0503020000020004" pitchFamily="50" charset="-127"/>
              </a:rPr>
              <a:t>일</a:t>
            </a:r>
            <a:endParaRPr lang="ko-KR" altLang="en-US" sz="1044"/>
          </a:p>
        </p:txBody>
      </p:sp>
      <p:sp>
        <p:nvSpPr>
          <p:cNvPr id="7" name="직사각형 6">
            <a:extLst>
              <a:ext uri="{FF2B5EF4-FFF2-40B4-BE49-F238E27FC236}">
                <a16:creationId xmlns:a16="http://schemas.microsoft.com/office/drawing/2014/main" id="{0B990CA8-648F-4F9D-9A3E-298450252731}"/>
              </a:ext>
            </a:extLst>
          </p:cNvPr>
          <p:cNvSpPr/>
          <p:nvPr/>
        </p:nvSpPr>
        <p:spPr>
          <a:xfrm>
            <a:off x="3920079" y="2766937"/>
            <a:ext cx="2179431"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044" b="1">
              <a:solidFill>
                <a:srgbClr val="333333"/>
              </a:solidFill>
              <a:latin typeface="Consolas" panose="020B0609020204030204" pitchFamily="49" charset="0"/>
              <a:ea typeface="Malgun Gothic" panose="020B0503020000020004" pitchFamily="50" charset="-127"/>
            </a:endParaRP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2017</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02</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sp>
        <p:nvSpPr>
          <p:cNvPr id="10" name="직사각형 9">
            <a:extLst>
              <a:ext uri="{FF2B5EF4-FFF2-40B4-BE49-F238E27FC236}">
                <a16:creationId xmlns:a16="http://schemas.microsoft.com/office/drawing/2014/main" id="{FA8956E9-AB47-4D69-88DC-5E5E4ACEA36A}"/>
              </a:ext>
            </a:extLst>
          </p:cNvPr>
          <p:cNvSpPr/>
          <p:nvPr/>
        </p:nvSpPr>
        <p:spPr>
          <a:xfrm>
            <a:off x="6903168" y="2766937"/>
            <a:ext cx="2404888"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044" b="1">
                <a:solidFill>
                  <a:srgbClr val="333333"/>
                </a:solidFill>
                <a:latin typeface="Consolas" panose="020B0609020204030204" pitchFamily="49" charset="0"/>
                <a:ea typeface="Malgun Gothic" panose="020B0503020000020004" pitchFamily="50" charset="-127"/>
              </a:rPr>
              <a:t>2</a:t>
            </a: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2019</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05</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2041" y="1095913"/>
            <a:ext cx="1288231" cy="16538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5107" y="1095913"/>
            <a:ext cx="1288231" cy="1653836"/>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D158CAF5-D569-4BA8-B8A3-585F79391816}"/>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참고 자료</a:t>
            </a:r>
          </a:p>
        </p:txBody>
      </p:sp>
      <p:sp>
        <p:nvSpPr>
          <p:cNvPr id="5" name="텍스트 개체 틀 4">
            <a:extLst>
              <a:ext uri="{FF2B5EF4-FFF2-40B4-BE49-F238E27FC236}">
                <a16:creationId xmlns:a16="http://schemas.microsoft.com/office/drawing/2014/main" id="{64AA2DD1-6C38-4AD5-B7AF-CB9F7DCC7C6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8" name="Rectangle 8">
            <a:extLst>
              <a:ext uri="{FF2B5EF4-FFF2-40B4-BE49-F238E27FC236}">
                <a16:creationId xmlns:a16="http://schemas.microsoft.com/office/drawing/2014/main" id="{86AB041D-60CB-488D-96DC-A18F7A11434D}"/>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서적</a:t>
            </a:r>
          </a:p>
        </p:txBody>
      </p:sp>
      <p:sp>
        <p:nvSpPr>
          <p:cNvPr id="4" name="TextBox 3">
            <a:extLst>
              <a:ext uri="{FF2B5EF4-FFF2-40B4-BE49-F238E27FC236}">
                <a16:creationId xmlns:a16="http://schemas.microsoft.com/office/drawing/2014/main" id="{E85F7213-0577-93CB-C265-BCA68370E35D}"/>
              </a:ext>
            </a:extLst>
          </p:cNvPr>
          <p:cNvSpPr txBox="1"/>
          <p:nvPr/>
        </p:nvSpPr>
        <p:spPr>
          <a:xfrm>
            <a:off x="1183461" y="4869160"/>
            <a:ext cx="4953087" cy="617990"/>
          </a:xfrm>
          <a:prstGeom prst="rect">
            <a:avLst/>
          </a:prstGeom>
          <a:noFill/>
        </p:spPr>
        <p:txBody>
          <a:bodyPr wrap="none" rtlCol="0">
            <a:spAutoFit/>
          </a:bodyPr>
          <a:lstStyle/>
          <a:p>
            <a:pPr algn="l"/>
            <a:r>
              <a:rPr lang="ko-KR" altLang="en-US" sz="1708">
                <a:latin typeface="+mj-ea"/>
                <a:ea typeface="+mj-ea"/>
              </a:rPr>
              <a:t>수업 자료</a:t>
            </a:r>
            <a:r>
              <a:rPr lang="en-US" altLang="ko-KR" sz="1708">
                <a:latin typeface="+mj-ea"/>
                <a:ea typeface="+mj-ea"/>
              </a:rPr>
              <a:t>:</a:t>
            </a:r>
          </a:p>
          <a:p>
            <a:r>
              <a:rPr lang="ko-KR" altLang="en-US" sz="1708">
                <a:latin typeface="+mj-ea"/>
                <a:ea typeface="+mj-ea"/>
              </a:rPr>
              <a:t>    </a:t>
            </a:r>
            <a:r>
              <a:rPr lang="en-US" altLang="ko-KR" sz="1708">
                <a:latin typeface="+mj-ea"/>
                <a:ea typeface="+mj-ea"/>
                <a:hlinkClick r:id="rId9"/>
              </a:rPr>
              <a:t>https://github.com/imguru-mooc/HVAC_EDU</a:t>
            </a:r>
            <a:endParaRPr lang="ko-KR" altLang="en-US" sz="1708">
              <a:latin typeface="+mj-ea"/>
              <a:ea typeface="+mj-ea"/>
            </a:endParaRPr>
          </a:p>
        </p:txBody>
      </p:sp>
    </p:spTree>
    <p:extLst>
      <p:ext uri="{BB962C8B-B14F-4D97-AF65-F5344CB8AC3E}">
        <p14:creationId xmlns:p14="http://schemas.microsoft.com/office/powerpoint/2010/main" val="3984077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21673" y="2316581"/>
            <a:ext cx="5356614" cy="403187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w = 1.0</a:t>
            </a:r>
          </a:p>
          <a:p>
            <a:r>
              <a:rPr lang="en-US" altLang="ko-KR" sz="1600">
                <a:latin typeface="Consolas" panose="020B0609020204030204" pitchFamily="49" charset="0"/>
              </a:rPr>
              <a:t>b = 1.0</a:t>
            </a:r>
          </a:p>
          <a:p>
            <a:r>
              <a:rPr lang="en-US" altLang="ko-KR" sz="1600">
                <a:latin typeface="Consolas" panose="020B0609020204030204" pitchFamily="49" charset="0"/>
              </a:rPr>
              <a:t>rate = 0.01</a:t>
            </a:r>
          </a:p>
          <a:p>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x_i</a:t>
            </a:r>
            <a:r>
              <a:rPr lang="en-US" altLang="ko-KR" sz="1600">
                <a:latin typeface="Consolas" panose="020B0609020204030204" pitchFamily="49" charset="0"/>
              </a:rPr>
              <a:t> * w + b</a:t>
            </a:r>
          </a:p>
          <a:p>
            <a:r>
              <a:rPr lang="en-US" altLang="ko-KR" sz="1600">
                <a:latin typeface="Consolas" panose="020B0609020204030204" pitchFamily="49" charset="0"/>
              </a:rPr>
              <a:t>    err = y</a:t>
            </a:r>
            <a:r>
              <a:rPr lang="en-US" altLang="ko-KR" sz="1600" err="1">
                <a:latin typeface="Consolas" panose="020B0609020204030204" pitchFamily="49" charset="0"/>
              </a:rPr>
              <a:t>_</a:t>
            </a:r>
            <a:r>
              <a:rPr lang="en-US" altLang="ko-KR" sz="1600">
                <a:latin typeface="Consolas" panose="020B0609020204030204" pitchFamily="49" charset="0"/>
              </a:rPr>
              <a:t>hat - y_i</a:t>
            </a:r>
          </a:p>
          <a:p>
            <a:r>
              <a:rPr lang="en-US" altLang="ko-KR" sz="1600">
                <a:latin typeface="Consolas" panose="020B0609020204030204" pitchFamily="49" charset="0"/>
              </a:rPr>
              <a:t>    w = w - rate * err * x_i</a:t>
            </a:r>
          </a:p>
          <a:p>
            <a:r>
              <a:rPr lang="en-US" altLang="ko-KR" sz="1600">
                <a:latin typeface="Consolas" panose="020B0609020204030204" pitchFamily="49" charset="0"/>
              </a:rPr>
              <a:t>    b = b - rate * err</a:t>
            </a: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([pt1[0],pt2[0]],[pt1[1],pt2[1]],'r-')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534399" y="1088740"/>
            <a:ext cx="4104009" cy="1077218"/>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 </a:t>
            </a:r>
            <a:r>
              <a:rPr lang="en-US" altLang="ko-KR" sz="1600">
                <a:latin typeface="맑은 고딕" panose="020B0503020000020004" pitchFamily="50" charset="-127"/>
                <a:ea typeface="맑은 고딕" panose="020B0503020000020004" pitchFamily="50" charset="-127"/>
              </a:rPr>
              <a:t>(epoch=1)</a:t>
            </a: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104" y="3068960"/>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2117634-621C-44A0-B736-F7777EFBF778}"/>
              </a:ext>
            </a:extLst>
          </p:cNvPr>
          <p:cNvSpPr>
            <a:spLocks noGrp="1"/>
          </p:cNvSpPr>
          <p:nvPr>
            <p:ph type="body" sz="quarter" idx="19"/>
          </p:nvPr>
        </p:nvSpPr>
        <p:spPr/>
        <p:txBody>
          <a:bodyPr/>
          <a:lstStyle/>
          <a:p>
            <a:r>
              <a:rPr lang="ko-KR" altLang="en-US"/>
              <a:t>역전파 구현 </a:t>
            </a:r>
            <a:r>
              <a:rPr lang="en-US" altLang="ko-KR"/>
              <a:t>I</a:t>
            </a:r>
            <a:endParaRPr lang="ko-KR" altLang="en-US"/>
          </a:p>
        </p:txBody>
      </p:sp>
      <p:sp>
        <p:nvSpPr>
          <p:cNvPr id="8" name="텍스트 개체 틀 2">
            <a:extLst>
              <a:ext uri="{FF2B5EF4-FFF2-40B4-BE49-F238E27FC236}">
                <a16:creationId xmlns:a16="http://schemas.microsoft.com/office/drawing/2014/main" id="{89313794-6B9C-4610-9DDB-6C2117D46C5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448058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424148" y="2528134"/>
            <a:ext cx="5487638" cy="3785652"/>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rate</a:t>
            </a:r>
            <a:r>
              <a:rPr lang="ko-KR" altLang="en-US" sz="1600">
                <a:latin typeface="Consolas" panose="020B0609020204030204" pitchFamily="49" charset="0"/>
              </a:rPr>
              <a:t> </a:t>
            </a:r>
            <a:r>
              <a:rPr lang="en-US" altLang="ko-KR" sz="1600">
                <a:latin typeface="Consolas" panose="020B0609020204030204" pitchFamily="49" charset="0"/>
              </a:rPr>
              <a:t>=</a:t>
            </a:r>
            <a:r>
              <a:rPr lang="ko-KR" altLang="en-US" sz="1600">
                <a:latin typeface="Consolas" panose="020B0609020204030204" pitchFamily="49" charset="0"/>
              </a:rPr>
              <a:t> </a:t>
            </a:r>
            <a:r>
              <a:rPr lang="en-US" altLang="ko-KR" sz="1600">
                <a:latin typeface="Consolas" panose="020B0609020204030204" pitchFamily="49" charset="0"/>
              </a:rPr>
              <a:t>0.01</a:t>
            </a:r>
          </a:p>
          <a:p>
            <a:r>
              <a:rPr lang="en-US" altLang="ko-KR" sz="1600">
                <a:latin typeface="Consolas" panose="020B0609020204030204" pitchFamily="49" charset="0"/>
              </a:rPr>
              <a:t>for </a:t>
            </a:r>
            <a:r>
              <a:rPr lang="en-US" altLang="ko-KR" sz="1600" err="1">
                <a:latin typeface="Consolas" panose="020B0609020204030204" pitchFamily="49" charset="0"/>
              </a:rPr>
              <a:t>i</a:t>
            </a:r>
            <a:r>
              <a:rPr lang="en-US" altLang="ko-KR" sz="1600">
                <a:latin typeface="Consolas" panose="020B0609020204030204" pitchFamily="49" charset="0"/>
              </a:rPr>
              <a:t> in range(1, 1000):</a:t>
            </a:r>
          </a:p>
          <a:p>
            <a:pPr lvl="1"/>
            <a:r>
              <a:rPr lang="en-US" altLang="ko-KR" sz="1600">
                <a:latin typeface="Consolas" panose="020B0609020204030204" pitchFamily="49" charset="0"/>
              </a:rPr>
              <a:t>for x_i, y_i in zip(x, y):</a:t>
            </a:r>
          </a:p>
          <a:p>
            <a:pPr lvl="1"/>
            <a:r>
              <a:rPr lang="en-US" altLang="ko-KR" sz="1600">
                <a:latin typeface="Consolas" panose="020B0609020204030204" pitchFamily="49" charset="0"/>
              </a:rPr>
              <a:t>    y_hat = x_i * w + b</a:t>
            </a:r>
          </a:p>
          <a:p>
            <a:pPr lvl="1"/>
            <a:r>
              <a:rPr lang="en-US" altLang="ko-KR" sz="1600">
                <a:latin typeface="Consolas" panose="020B0609020204030204" pitchFamily="49" charset="0"/>
              </a:rPr>
              <a:t>    err = y_hat - y_i</a:t>
            </a:r>
          </a:p>
          <a:p>
            <a:pPr lvl="1"/>
            <a:r>
              <a:rPr lang="en-US" altLang="ko-KR" sz="1600">
                <a:latin typeface="Consolas" panose="020B0609020204030204" pitchFamily="49" charset="0"/>
              </a:rPr>
              <a:t>    w = w - rate * err * x_i</a:t>
            </a:r>
          </a:p>
          <a:p>
            <a:pPr lvl="1"/>
            <a:r>
              <a:rPr lang="en-US" altLang="ko-KR" sz="1600">
                <a:latin typeface="Consolas" panose="020B0609020204030204" pitchFamily="49" charset="0"/>
              </a:rPr>
              <a:t>    b = b - rate * err</a:t>
            </a:r>
          </a:p>
          <a:p>
            <a:r>
              <a:rPr lang="en-US" altLang="ko-KR" sz="1600">
                <a:latin typeface="Consolas" panose="020B0609020204030204" pitchFamily="49" charset="0"/>
              </a:rPr>
              <a:t>plt</a:t>
            </a:r>
            <a:r>
              <a:rPr lang="en-US" altLang="ko-KR" sz="1600" err="1">
                <a:latin typeface="Consolas" panose="020B0609020204030204" pitchFamily="49" charset="0"/>
              </a:rPr>
              <a: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 'r-')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46628" y="998346"/>
            <a:ext cx="4020652" cy="1323439"/>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epoch=100</a:t>
            </a:r>
            <a:r>
              <a:rPr lang="ko-KR" altLang="en-US" sz="1600">
                <a:latin typeface="맑은 고딕" panose="020B0503020000020004" pitchFamily="50" charset="-127"/>
                <a:ea typeface="맑은 고딕" panose="020B0503020000020004" pitchFamily="50" charset="-127"/>
              </a:rPr>
              <a:t>번 만큼 외부 루프에서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3.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sp>
        <p:nvSpPr>
          <p:cNvPr id="2" name="텍스트 개체 틀 1">
            <a:extLst>
              <a:ext uri="{FF2B5EF4-FFF2-40B4-BE49-F238E27FC236}">
                <a16:creationId xmlns:a16="http://schemas.microsoft.com/office/drawing/2014/main" id="{CA6F738C-3C24-45B3-9516-D5DC4C67C3E8}"/>
              </a:ext>
            </a:extLst>
          </p:cNvPr>
          <p:cNvSpPr>
            <a:spLocks noGrp="1"/>
          </p:cNvSpPr>
          <p:nvPr>
            <p:ph type="body" sz="quarter" idx="19"/>
          </p:nvPr>
        </p:nvSpPr>
        <p:spPr/>
        <p:txBody>
          <a:bodyPr/>
          <a:lstStyle/>
          <a:p>
            <a:r>
              <a:rPr lang="ko-KR" altLang="en-US"/>
              <a:t>역전파 구현 </a:t>
            </a:r>
            <a:r>
              <a:rPr lang="en-US" altLang="ko-KR"/>
              <a:t>II</a:t>
            </a:r>
            <a:endParaRPr lang="ko-KR" altLang="en-US"/>
          </a:p>
        </p:txBody>
      </p:sp>
      <p:sp>
        <p:nvSpPr>
          <p:cNvPr id="8" name="텍스트 개체 틀 2">
            <a:extLst>
              <a:ext uri="{FF2B5EF4-FFF2-40B4-BE49-F238E27FC236}">
                <a16:creationId xmlns:a16="http://schemas.microsoft.com/office/drawing/2014/main" id="{C5A53C6E-2C8E-41FC-B0E8-837E00E9096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1026" name="Picture 2">
            <a:extLst>
              <a:ext uri="{FF2B5EF4-FFF2-40B4-BE49-F238E27FC236}">
                <a16:creationId xmlns:a16="http://schemas.microsoft.com/office/drawing/2014/main" id="{9D9E45E1-0580-430E-B66F-F508CE403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627" y="3442594"/>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809450" y="1352852"/>
            <a:ext cx="7962653" cy="1932132"/>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class Neuron:</a:t>
            </a:r>
          </a:p>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 </a:t>
            </a:r>
            <a:r>
              <a:rPr lang="ko-KR" altLang="en-US" sz="1708">
                <a:latin typeface="Consolas" panose="020B0609020204030204" pitchFamily="49" charset="0"/>
              </a:rPr>
              <a:t>초기화 작업을 수행합니다</a:t>
            </a:r>
            <a:r>
              <a:rPr lang="en-US" altLang="ko-KR" sz="1708">
                <a:latin typeface="Consolas" panose="020B0609020204030204" pitchFamily="49" charset="0"/>
              </a:rPr>
              <a:t>.</a:t>
            </a:r>
          </a:p>
          <a:p>
            <a:r>
              <a:rPr lang="en-US" altLang="ko-KR" sz="1708">
                <a:latin typeface="Consolas" panose="020B0609020204030204" pitchFamily="49" charset="0"/>
              </a:rPr>
              <a:t>    ...</a:t>
            </a:r>
          </a:p>
          <a:p>
            <a:r>
              <a:rPr lang="en-US" altLang="ko-KR" sz="1708">
                <a:latin typeface="Consolas" panose="020B0609020204030204" pitchFamily="49" charset="0"/>
              </a:rPr>
              <a:t>   </a:t>
            </a:r>
          </a:p>
          <a:p>
            <a:r>
              <a:rPr lang="en-US" altLang="ko-KR" sz="1708">
                <a:latin typeface="Consolas" panose="020B0609020204030204" pitchFamily="49" charset="0"/>
              </a:rPr>
              <a:t>    # </a:t>
            </a:r>
            <a:r>
              <a:rPr lang="ko-KR" altLang="en-US" sz="1708">
                <a:latin typeface="Consolas" panose="020B0609020204030204" pitchFamily="49" charset="0"/>
              </a:rPr>
              <a:t>필요한 함수를 추가합니다</a:t>
            </a:r>
            <a:r>
              <a:rPr lang="en-US" altLang="ko-KR" sz="1708">
                <a:latin typeface="Consolas" panose="020B0609020204030204" pitchFamily="49" charset="0"/>
              </a:rPr>
              <a:t>.</a:t>
            </a:r>
          </a:p>
          <a:p>
            <a:r>
              <a:rPr lang="en-US" altLang="ko-KR" sz="1708">
                <a:latin typeface="Consolas" panose="020B0609020204030204" pitchFamily="49" charset="0"/>
              </a:rPr>
              <a:t>    ...</a:t>
            </a:r>
            <a:endParaRPr lang="ko-KR" altLang="en-US" sz="1708">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37301" y="910676"/>
            <a:ext cx="2496196" cy="384401"/>
          </a:xfrm>
          <a:prstGeom prst="rect">
            <a:avLst/>
          </a:prstGeom>
          <a:noFill/>
        </p:spPr>
        <p:txBody>
          <a:bodyPr wrap="none" rtlCol="0">
            <a:spAutoFit/>
          </a:bodyPr>
          <a:lstStyle/>
          <a:p>
            <a:pPr algn="l"/>
            <a:r>
              <a:rPr lang="en-US" altLang="ko-KR" sz="1898" b="1">
                <a:latin typeface="+mj-ea"/>
                <a:ea typeface="+mj-ea"/>
              </a:rPr>
              <a:t>Neuron class</a:t>
            </a:r>
            <a:r>
              <a:rPr lang="ko-KR" altLang="en-US" sz="1898" b="1">
                <a:latin typeface="+mj-ea"/>
                <a:ea typeface="+mj-ea"/>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09450" y="4204365"/>
            <a:ext cx="7962653" cy="880819"/>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a:t>
            </a:r>
            <a:r>
              <a:rPr lang="en-US" altLang="ko-KR" sz="1708" err="1">
                <a:latin typeface="Consolas" panose="020B0609020204030204" pitchFamily="49" charset="0"/>
              </a:rPr>
              <a:t>self.w</a:t>
            </a:r>
            <a:r>
              <a:rPr lang="en-US" altLang="ko-KR" sz="1708">
                <a:latin typeface="Consolas" panose="020B0609020204030204" pitchFamily="49" charset="0"/>
              </a:rPr>
              <a:t> = 1.0</a:t>
            </a:r>
            <a:endParaRPr lang="ko-KR" altLang="en-US" sz="1708">
              <a:latin typeface="Consolas" panose="020B0609020204030204" pitchFamily="49" charset="0"/>
            </a:endParaRPr>
          </a:p>
          <a:p>
            <a:r>
              <a:rPr lang="ko-KR" altLang="en-US" sz="1708">
                <a:latin typeface="Consolas" panose="020B0609020204030204" pitchFamily="49" charset="0"/>
              </a:rPr>
              <a:t>        </a:t>
            </a:r>
            <a:r>
              <a:rPr lang="en-US" altLang="ko-KR" sz="1708" err="1">
                <a:latin typeface="Consolas" panose="020B0609020204030204" pitchFamily="49" charset="0"/>
              </a:rPr>
              <a:t>self.b</a:t>
            </a:r>
            <a:r>
              <a:rPr lang="en-US" altLang="ko-KR" sz="1708">
                <a:latin typeface="Consolas" panose="020B0609020204030204" pitchFamily="49" charset="0"/>
              </a:rPr>
              <a:t> = 1.0</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37301" y="3835328"/>
            <a:ext cx="2563522" cy="355162"/>
          </a:xfrm>
          <a:prstGeom prst="rect">
            <a:avLst/>
          </a:prstGeom>
          <a:noFill/>
        </p:spPr>
        <p:txBody>
          <a:bodyPr wrap="none" rtlCol="0">
            <a:spAutoFit/>
          </a:bodyPr>
          <a:lstStyle/>
          <a:p>
            <a:pPr algn="l"/>
            <a:r>
              <a:rPr lang="en-US" altLang="ko-KR" sz="1708" b="1">
                <a:latin typeface="+mj-ea"/>
                <a:ea typeface="+mj-ea"/>
              </a:rPr>
              <a:t>1. __</a:t>
            </a:r>
            <a:r>
              <a:rPr lang="en-US" altLang="ko-KR" sz="1708" b="1" err="1">
                <a:latin typeface="+mj-ea"/>
                <a:ea typeface="+mj-ea"/>
              </a:rPr>
              <a:t>init</a:t>
            </a:r>
            <a:r>
              <a:rPr lang="en-US" altLang="ko-KR" sz="1708" b="1">
                <a:latin typeface="+mj-ea"/>
                <a:ea typeface="+mj-ea"/>
              </a:rPr>
              <a:t>__() </a:t>
            </a:r>
            <a:r>
              <a:rPr lang="ko-KR" altLang="en-US" sz="1708" b="1">
                <a:latin typeface="+mj-ea"/>
                <a:ea typeface="+mj-ea"/>
              </a:rPr>
              <a:t>함수 만들기</a:t>
            </a:r>
          </a:p>
        </p:txBody>
      </p:sp>
      <p:sp>
        <p:nvSpPr>
          <p:cNvPr id="3" name="텍스트 개체 틀 2">
            <a:extLst>
              <a:ext uri="{FF2B5EF4-FFF2-40B4-BE49-F238E27FC236}">
                <a16:creationId xmlns:a16="http://schemas.microsoft.com/office/drawing/2014/main" id="{BFD30122-579A-477F-AD35-B3D5D67620BF}"/>
              </a:ext>
            </a:extLst>
          </p:cNvPr>
          <p:cNvSpPr>
            <a:spLocks noGrp="1"/>
          </p:cNvSpPr>
          <p:nvPr>
            <p:ph type="body" sz="quarter" idx="19"/>
          </p:nvPr>
        </p:nvSpPr>
        <p:spPr/>
        <p:txBody>
          <a:bodyPr/>
          <a:lstStyle/>
          <a:p>
            <a:r>
              <a:rPr lang="en-US" altLang="ko-KR"/>
              <a:t>Neuron class</a:t>
            </a:r>
            <a:endParaRPr lang="ko-KR" altLang="en-US"/>
          </a:p>
        </p:txBody>
      </p:sp>
      <p:sp>
        <p:nvSpPr>
          <p:cNvPr id="10" name="텍스트 개체 틀 2">
            <a:extLst>
              <a:ext uri="{FF2B5EF4-FFF2-40B4-BE49-F238E27FC236}">
                <a16:creationId xmlns:a16="http://schemas.microsoft.com/office/drawing/2014/main" id="{C4C23C03-320A-4F0A-BEC2-1C19E868A4B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352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614452"/>
            <a:ext cx="7962653" cy="83099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     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r>
              <a:rPr lang="en-US" altLang="ko-KR" sz="1600">
                <a:latin typeface="Consolas" panose="020B0609020204030204" pitchFamily="49" charset="0"/>
              </a:rPr>
              <a:t>       # </a:t>
            </a:r>
            <a:r>
              <a:rPr lang="ko-KR" altLang="en-US" sz="1600">
                <a:latin typeface="Consolas" panose="020B0609020204030204" pitchFamily="49" charset="0"/>
              </a:rPr>
              <a:t>직선 방정식을 계산합니다</a:t>
            </a:r>
          </a:p>
          <a:p>
            <a:r>
              <a:rPr lang="ko-KR" altLang="en-US" sz="1600">
                <a:latin typeface="Consolas" panose="020B0609020204030204" pitchFamily="49" charset="0"/>
              </a:rPr>
              <a:t>        </a:t>
            </a:r>
            <a:r>
              <a:rPr lang="en-US" altLang="ko-KR" sz="1600">
                <a:latin typeface="Consolas" panose="020B0609020204030204" pitchFamily="49" charset="0"/>
              </a:rPr>
              <a:t>return </a:t>
            </a:r>
            <a:r>
              <a:rPr lang="en-US" altLang="ko-KR" sz="1600" err="1">
                <a:latin typeface="Consolas" panose="020B0609020204030204" pitchFamily="49" charset="0"/>
              </a:rPr>
              <a:t>y_hat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a:latin typeface="+mj-ea"/>
                <a:ea typeface="+mj-ea"/>
              </a:rPr>
              <a:t>2. </a:t>
            </a:r>
            <a:r>
              <a:rPr lang="ko-KR" altLang="en-US" sz="1708" err="1">
                <a:latin typeface="+mj-ea"/>
                <a:ea typeface="+mj-ea"/>
              </a:rPr>
              <a:t>정방향</a:t>
            </a:r>
            <a:r>
              <a:rPr lang="ko-KR" altLang="en-US" sz="1708">
                <a:latin typeface="+mj-ea"/>
                <a:ea typeface="+mj-ea"/>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596387" y="3608797"/>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028190" y="5529233"/>
                <a:ext cx="1785489"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028190" y="5529233"/>
                <a:ext cx="1785489" cy="442750"/>
              </a:xfrm>
              <a:prstGeom prst="rect">
                <a:avLst/>
              </a:prstGeom>
              <a:blipFill>
                <a:blip r:embed="rId3"/>
                <a:stretch>
                  <a:fillRect t="-5479"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1987795" y="3021564"/>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1987795" y="3021564"/>
                <a:ext cx="569900"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527825" y="3812585"/>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527825" y="3812585"/>
                <a:ext cx="509306" cy="4427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121439" y="4708212"/>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121439" y="4708212"/>
                <a:ext cx="508473" cy="442750"/>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565223" y="3734025"/>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573591" y="403443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348227" y="3392725"/>
            <a:ext cx="389479" cy="34130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1919942" y="4087036"/>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443408" y="4420090"/>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507860" y="4064533"/>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105713" y="38117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105713" y="3811759"/>
                <a:ext cx="513474" cy="442750"/>
              </a:xfrm>
              <a:prstGeom prst="rect">
                <a:avLst/>
              </a:prstGeom>
              <a:blipFill>
                <a:blip r:embed="rId7"/>
                <a:stretch>
                  <a:fillRect t="-5479" r="-27381" b="-8219"/>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293719" y="4333583"/>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620544" y="4394207"/>
            <a:ext cx="1093569" cy="296684"/>
          </a:xfrm>
          <a:prstGeom prst="rect">
            <a:avLst/>
          </a:prstGeom>
          <a:noFill/>
        </p:spPr>
        <p:txBody>
          <a:bodyPr wrap="none" rtlCol="0">
            <a:spAutoFit/>
          </a:bodyPr>
          <a:lstStyle/>
          <a:p>
            <a:pPr algn="l"/>
            <a:r>
              <a:rPr lang="ko-KR" altLang="en-US" sz="1328" b="1" err="1">
                <a:latin typeface="+mj-ea"/>
                <a:ea typeface="+mj-ea"/>
              </a:rPr>
              <a:t>정방향</a:t>
            </a:r>
            <a:r>
              <a:rPr lang="ko-KR" altLang="en-US" sz="1328" b="1">
                <a:latin typeface="+mj-ea"/>
                <a:ea typeface="+mj-ea"/>
              </a:rPr>
              <a:t> 계산</a:t>
            </a:r>
          </a:p>
        </p:txBody>
      </p:sp>
      <p:sp>
        <p:nvSpPr>
          <p:cNvPr id="2" name="텍스트 개체 틀 1">
            <a:extLst>
              <a:ext uri="{FF2B5EF4-FFF2-40B4-BE49-F238E27FC236}">
                <a16:creationId xmlns:a16="http://schemas.microsoft.com/office/drawing/2014/main" id="{A5B9A515-E022-4A2D-A6EE-4659F2EC2A5F}"/>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21" name="텍스트 개체 틀 2">
            <a:extLst>
              <a:ext uri="{FF2B5EF4-FFF2-40B4-BE49-F238E27FC236}">
                <a16:creationId xmlns:a16="http://schemas.microsoft.com/office/drawing/2014/main" id="{ABC0CD5A-2267-422B-8C78-B88D0C20E2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92133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929451" y="1598660"/>
            <a:ext cx="7962653" cy="1143646"/>
          </a:xfrm>
          <a:prstGeom prst="rect">
            <a:avLst/>
          </a:prstGeom>
          <a:solidFill>
            <a:srgbClr val="E2E2F6"/>
          </a:solidFill>
          <a:ln>
            <a:solidFill>
              <a:schemeClr val="bg1">
                <a:lumMod val="65000"/>
              </a:schemeClr>
            </a:solidFill>
          </a:ln>
        </p:spPr>
        <p:txBody>
          <a:bodyPr wrap="square">
            <a:spAutoFit/>
          </a:bodyPr>
          <a:lstStyle/>
          <a:p>
            <a:r>
              <a:rPr lang="ko-KR" altLang="en-US" sz="1708">
                <a:latin typeface="Consolas" panose="020B0609020204030204" pitchFamily="49" charset="0"/>
              </a:rPr>
              <a:t>     </a:t>
            </a:r>
            <a:r>
              <a:rPr lang="en-US" altLang="ko-KR" sz="1708">
                <a:latin typeface="Consolas" panose="020B0609020204030204" pitchFamily="49" charset="0"/>
              </a:rPr>
              <a:t>def backprop(self, x, err):</a:t>
            </a:r>
          </a:p>
          <a:p>
            <a:r>
              <a:rPr lang="en-US" altLang="ko-KR" sz="1708">
                <a:latin typeface="Consolas" panose="020B0609020204030204" pitchFamily="49" charset="0"/>
              </a:rPr>
              <a:t>        </a:t>
            </a:r>
            <a:r>
              <a:rPr lang="en-US" altLang="ko-KR" sz="1708" err="1">
                <a:latin typeface="Consolas" panose="020B0609020204030204" pitchFamily="49" charset="0"/>
              </a:rPr>
              <a:t>w_grad</a:t>
            </a:r>
            <a:r>
              <a:rPr lang="en-US" altLang="ko-KR" sz="1708">
                <a:latin typeface="Consolas" panose="020B0609020204030204" pitchFamily="49" charset="0"/>
              </a:rPr>
              <a:t> = x * err    # </a:t>
            </a:r>
            <a:r>
              <a:rPr lang="ko-KR" altLang="en-US" sz="1708">
                <a:latin typeface="Consolas" panose="020B0609020204030204" pitchFamily="49" charset="0"/>
              </a:rPr>
              <a:t>가중치에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err="1">
                <a:latin typeface="Consolas" panose="020B0609020204030204" pitchFamily="49" charset="0"/>
              </a:rPr>
              <a:t>b_grad</a:t>
            </a:r>
            <a:r>
              <a:rPr lang="en-US" altLang="ko-KR" sz="1708">
                <a:latin typeface="Consolas" panose="020B0609020204030204" pitchFamily="49" charset="0"/>
              </a:rPr>
              <a:t> = 1 * err    # </a:t>
            </a:r>
            <a:r>
              <a:rPr lang="ko-KR" altLang="en-US" sz="1708">
                <a:latin typeface="Consolas" panose="020B0609020204030204" pitchFamily="49" charset="0"/>
              </a:rPr>
              <a:t>절편에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a:latin typeface="Consolas" panose="020B0609020204030204" pitchFamily="49" charset="0"/>
              </a:rPr>
              <a:t>return </a:t>
            </a:r>
            <a:r>
              <a:rPr lang="en-US" altLang="ko-KR" sz="1708" err="1">
                <a:latin typeface="Consolas" panose="020B0609020204030204" pitchFamily="49" charset="0"/>
              </a:rPr>
              <a:t>w_grad</a:t>
            </a:r>
            <a:r>
              <a:rPr lang="en-US" altLang="ko-KR" sz="1708">
                <a:latin typeface="Consolas" panose="020B0609020204030204" pitchFamily="49" charset="0"/>
              </a:rPr>
              <a:t>, </a:t>
            </a:r>
            <a:r>
              <a:rPr lang="en-US" altLang="ko-KR" sz="1708" err="1">
                <a:latin typeface="Consolas" panose="020B0609020204030204" pitchFamily="49" charset="0"/>
              </a:rPr>
              <a:t>b_grad</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b="1">
                <a:latin typeface="+mj-ea"/>
                <a:ea typeface="+mj-ea"/>
              </a:rPr>
              <a:t>3. </a:t>
            </a:r>
            <a:r>
              <a:rPr lang="ko-KR" altLang="en-US" sz="1708" b="1">
                <a:latin typeface="+mj-ea"/>
                <a:ea typeface="+mj-ea"/>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5819488" y="3702141"/>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b="1">
                <a:solidFill>
                  <a:schemeClr val="tx1"/>
                </a:solidFill>
                <a:latin typeface="Consolas" panose="020B0609020204030204" pitchFamily="49" charset="0"/>
              </a:rPr>
              <a:t>Neuron</a:t>
            </a:r>
            <a:endParaRPr lang="ko-KR" altLang="en-US" sz="1044"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210897" y="3114908"/>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210897" y="3114908"/>
                <a:ext cx="569900"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4750927" y="3905929"/>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4750927" y="3905929"/>
                <a:ext cx="509306"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344541" y="4801556"/>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344541" y="4801556"/>
                <a:ext cx="508473" cy="442750"/>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5788325" y="382736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5796693" y="4127776"/>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571329" y="3486069"/>
            <a:ext cx="389479" cy="34129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143044" y="4180380"/>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666510" y="4513434"/>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6730962" y="4157877"/>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328815" y="390510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328815" y="3905103"/>
                <a:ext cx="513474" cy="442750"/>
              </a:xfrm>
              <a:prstGeom prst="rect">
                <a:avLst/>
              </a:prstGeom>
              <a:blipFill>
                <a:blip r:embed="rId6"/>
                <a:stretch>
                  <a:fillRect t="-5556" r="-28571" b="-9722"/>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516821" y="4426927"/>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6843645" y="4487551"/>
                <a:ext cx="2037353" cy="296684"/>
              </a:xfrm>
              <a:prstGeom prst="rect">
                <a:avLst/>
              </a:prstGeom>
              <a:noFill/>
            </p:spPr>
            <p:txBody>
              <a:bodyPr wrap="none" rtlCol="0">
                <a:spAutoFit/>
              </a:bodyPr>
              <a:lstStyle/>
              <a:p>
                <a:r>
                  <a:rPr lang="ko-KR" altLang="en-US" sz="1328" b="1" err="1">
                    <a:latin typeface="+mj-ea"/>
                    <a:ea typeface="+mj-ea"/>
                  </a:rPr>
                  <a:t>정방향</a:t>
                </a:r>
                <a:r>
                  <a:rPr lang="ko-KR" altLang="en-US" sz="1328" b="1">
                    <a:latin typeface="+mj-ea"/>
                    <a:ea typeface="+mj-ea"/>
                  </a:rPr>
                  <a:t> 계산</a:t>
                </a:r>
                <a:r>
                  <a:rPr lang="en-US" altLang="ko-KR" sz="1328" b="1">
                    <a:latin typeface="+mj-ea"/>
                    <a:ea typeface="+mj-ea"/>
                  </a:rPr>
                  <a:t>(</a:t>
                </a:r>
                <a14:m>
                  <m:oMath xmlns:m="http://schemas.openxmlformats.org/officeDocument/2006/math">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𝑤𝑥</m:t>
                    </m:r>
                    <m:r>
                      <a:rPr lang="en-US" altLang="ko-KR" sz="1328" i="1">
                        <a:latin typeface="Cambria Math" panose="02040503050406030204" pitchFamily="18" charset="0"/>
                      </a:rPr>
                      <m:t>+</m:t>
                    </m:r>
                    <m:r>
                      <a:rPr lang="en-US" altLang="ko-KR" sz="1328" i="1">
                        <a:latin typeface="Cambria Math" panose="02040503050406030204" pitchFamily="18" charset="0"/>
                      </a:rPr>
                      <m:t>𝑏</m:t>
                    </m:r>
                  </m:oMath>
                </a14:m>
                <a:r>
                  <a:rPr lang="en-US" altLang="ko-KR" sz="1328" b="1">
                    <a:latin typeface="+mj-ea"/>
                    <a:ea typeface="+mj-ea"/>
                  </a:rPr>
                  <a:t>)</a:t>
                </a:r>
                <a:endParaRPr lang="ko-KR" altLang="en-US" sz="1328" b="1">
                  <a:latin typeface="+mj-ea"/>
                  <a:ea typeface="+mj-ea"/>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6843645" y="4487551"/>
                <a:ext cx="2037353" cy="296684"/>
              </a:xfrm>
              <a:prstGeom prst="rect">
                <a:avLst/>
              </a:prstGeom>
              <a:blipFill>
                <a:blip r:embed="rId7"/>
                <a:stretch>
                  <a:fillRect l="-898" t="-4082" r="-599" b="-183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993836" y="3173679"/>
                <a:ext cx="2203295"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993836" y="3173679"/>
                <a:ext cx="2203295" cy="75828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975088" y="4157877"/>
                <a:ext cx="1977529"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𝑏</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975088" y="4157877"/>
                <a:ext cx="1977529" cy="758285"/>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507943" y="3945358"/>
            <a:ext cx="653649"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6834768" y="3592729"/>
                <a:ext cx="1738040" cy="296684"/>
              </a:xfrm>
              <a:prstGeom prst="rect">
                <a:avLst/>
              </a:prstGeom>
              <a:noFill/>
            </p:spPr>
            <p:txBody>
              <a:bodyPr wrap="none" rtlCol="0">
                <a:spAutoFit/>
              </a:bodyPr>
              <a:lstStyle/>
              <a:p>
                <a:r>
                  <a:rPr lang="ko-KR" altLang="en-US" sz="1328" b="1">
                    <a:latin typeface="+mj-ea"/>
                    <a:ea typeface="+mj-ea"/>
                  </a:rPr>
                  <a:t>역방향 계산</a:t>
                </a:r>
                <a:r>
                  <a:rPr lang="en-US" altLang="ko-KR" sz="1328" b="1">
                    <a:latin typeface="+mj-ea"/>
                    <a:ea typeface="+mj-ea"/>
                  </a:rPr>
                  <a:t>(</a:t>
                </a:r>
                <a14:m>
                  <m:oMath xmlns:m="http://schemas.openxmlformats.org/officeDocument/2006/math">
                    <m:d>
                      <m:dPr>
                        <m:ctrlPr>
                          <a:rPr lang="en-US" altLang="ko-KR" sz="1328" i="1" smtClean="0">
                            <a:latin typeface="Cambria Math" panose="02040503050406030204" pitchFamily="18" charset="0"/>
                          </a:rPr>
                        </m:ctrlPr>
                      </m:dPr>
                      <m:e>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j-ea"/>
                    <a:ea typeface="+mj-ea"/>
                  </a:rPr>
                  <a:t>)</a:t>
                </a:r>
                <a:endParaRPr lang="ko-KR" altLang="en-US" sz="1328" b="1">
                  <a:latin typeface="+mj-ea"/>
                  <a:ea typeface="+mj-ea"/>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6834768" y="3592729"/>
                <a:ext cx="1738040" cy="296684"/>
              </a:xfrm>
              <a:prstGeom prst="rect">
                <a:avLst/>
              </a:prstGeom>
              <a:blipFill>
                <a:blip r:embed="rId10"/>
                <a:stretch>
                  <a:fillRect l="-702" t="-4082" r="-1404" b="-18367"/>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5788325" y="3486069"/>
            <a:ext cx="383404" cy="34130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5763930" y="3163286"/>
                <a:ext cx="2576924" cy="393185"/>
              </a:xfrm>
              <a:prstGeom prst="rect">
                <a:avLst/>
              </a:prstGeom>
              <a:noFill/>
            </p:spPr>
            <p:txBody>
              <a:bodyPr wrap="none" rtlCol="0">
                <a:spAutoFit/>
              </a:bodyPr>
              <a:lstStyle/>
              <a:p>
                <a:r>
                  <a:rPr lang="ko-KR" altLang="en-US" sz="1328" b="1">
                    <a:latin typeface="+mj-ea"/>
                    <a:ea typeface="+mj-ea"/>
                  </a:rPr>
                  <a:t>가중치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𝑤</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r>
                      <a:rPr lang="en-US" altLang="ko-KR" sz="1328" i="1">
                        <a:latin typeface="Cambria Math" panose="02040503050406030204" pitchFamily="18" charset="0"/>
                      </a:rPr>
                      <m:t>𝑥</m:t>
                    </m:r>
                  </m:oMath>
                </a14:m>
                <a:r>
                  <a:rPr lang="en-US" altLang="ko-KR" sz="1328" b="1">
                    <a:latin typeface="+mj-ea"/>
                    <a:ea typeface="+mj-ea"/>
                  </a:rPr>
                  <a:t>)</a:t>
                </a:r>
                <a:endParaRPr lang="ko-KR" altLang="en-US" sz="1328" b="1">
                  <a:latin typeface="+mj-ea"/>
                  <a:ea typeface="+mj-ea"/>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5763930" y="3163286"/>
                <a:ext cx="2576924" cy="393185"/>
              </a:xfrm>
              <a:prstGeom prst="rect">
                <a:avLst/>
              </a:prstGeom>
              <a:blipFill>
                <a:blip r:embed="rId11"/>
                <a:stretch>
                  <a:fillRect l="-711" r="-711"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5742033" y="4794444"/>
                <a:ext cx="2293000" cy="393185"/>
              </a:xfrm>
              <a:prstGeom prst="rect">
                <a:avLst/>
              </a:prstGeom>
              <a:noFill/>
            </p:spPr>
            <p:txBody>
              <a:bodyPr wrap="none" rtlCol="0">
                <a:spAutoFit/>
              </a:bodyPr>
              <a:lstStyle/>
              <a:p>
                <a:r>
                  <a:rPr lang="ko-KR" altLang="en-US" sz="1328" b="1">
                    <a:latin typeface="+mj-ea"/>
                    <a:ea typeface="+mj-ea"/>
                  </a:rPr>
                  <a:t>절편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𝑏</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n-ea"/>
                  </a:rPr>
                  <a:t>)</a:t>
                </a:r>
                <a:endParaRPr lang="ko-KR" altLang="en-US" sz="1328" b="1">
                  <a:latin typeface="+mn-ea"/>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5742033" y="4794444"/>
                <a:ext cx="2293000" cy="393185"/>
              </a:xfrm>
              <a:prstGeom prst="rect">
                <a:avLst/>
              </a:prstGeom>
              <a:blipFill>
                <a:blip r:embed="rId12"/>
                <a:stretch>
                  <a:fillRect l="-798" r="-532" b="-153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5878283" y="4516610"/>
            <a:ext cx="254182" cy="333053"/>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799EE25-0FFD-4044-9EC4-5D8655BD266C}"/>
                  </a:ext>
                </a:extLst>
              </p:cNvPr>
              <p:cNvSpPr txBox="1"/>
              <p:nvPr/>
            </p:nvSpPr>
            <p:spPr>
              <a:xfrm>
                <a:off x="3578136" y="3500440"/>
                <a:ext cx="1785489"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7799EE25-0FFD-4044-9EC4-5D8655BD266C}"/>
                  </a:ext>
                </a:extLst>
              </p:cNvPr>
              <p:cNvSpPr txBox="1">
                <a:spLocks noRot="1" noChangeAspect="1" noMove="1" noResize="1" noEditPoints="1" noAdjustHandles="1" noChangeArrowheads="1" noChangeShapeType="1" noTextEdit="1"/>
              </p:cNvSpPr>
              <p:nvPr/>
            </p:nvSpPr>
            <p:spPr>
              <a:xfrm>
                <a:off x="3578136" y="3500440"/>
                <a:ext cx="1785489" cy="442750"/>
              </a:xfrm>
              <a:prstGeom prst="rect">
                <a:avLst/>
              </a:prstGeom>
              <a:blipFill>
                <a:blip r:embed="rId13"/>
                <a:stretch>
                  <a:fillRect t="-5479" b="-821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CD53C4F0-1F5B-48FE-9C79-499531568BC1}"/>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35" name="텍스트 개체 틀 2">
            <a:extLst>
              <a:ext uri="{FF2B5EF4-FFF2-40B4-BE49-F238E27FC236}">
                <a16:creationId xmlns:a16="http://schemas.microsoft.com/office/drawing/2014/main" id="{08DEB1CD-423C-47DA-BB8B-62D51EBA735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027298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4"/>
            <a:ext cx="7962653" cy="206210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def fit(self, x, y, epochs=100, rate=0.01):</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a:t>
            </a:r>
            <a:r>
              <a:rPr lang="ko-KR" altLang="en-US" sz="1600" err="1">
                <a:latin typeface="Consolas" panose="020B0609020204030204" pitchFamily="49" charset="0"/>
              </a:rPr>
              <a:t>에포크만큼</a:t>
            </a:r>
            <a:r>
              <a:rPr lang="ko-KR" altLang="en-US" sz="1600">
                <a:latin typeface="Consolas" panose="020B0609020204030204" pitchFamily="49" charset="0"/>
              </a:rPr>
              <a:t> 반복합니다</a:t>
            </a:r>
          </a:p>
          <a:p>
            <a:r>
              <a:rPr lang="ko-KR" altLang="en-US" sz="1600">
                <a:latin typeface="Consolas" panose="020B0609020204030204" pitchFamily="49" charset="0"/>
              </a:rPr>
              <a:t>      </a:t>
            </a:r>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         # </a:t>
            </a:r>
            <a:r>
              <a:rPr lang="ko-KR" altLang="en-US" sz="1600">
                <a:latin typeface="Consolas" panose="020B0609020204030204" pitchFamily="49" charset="0"/>
              </a:rPr>
              <a:t>모든 샘플에 대해 반복합니다</a:t>
            </a:r>
          </a:p>
          <a:p>
            <a:r>
              <a:rPr lang="ko-KR" altLang="en-US"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err = y</a:t>
            </a:r>
            <a:r>
              <a:rPr lang="en-US" altLang="ko-KR" sz="1600" err="1">
                <a:latin typeface="Consolas" panose="020B0609020204030204" pitchFamily="49" charset="0"/>
              </a:rPr>
              <a:t>_</a:t>
            </a:r>
            <a:r>
              <a:rPr lang="en-US" altLang="ko-KR" sz="1600">
                <a:latin typeface="Consolas" panose="020B0609020204030204" pitchFamily="49" charset="0"/>
              </a:rPr>
              <a:t>hat - y_i               # </a:t>
            </a:r>
            <a:r>
              <a:rPr lang="ko-KR" altLang="en-US" sz="1600">
                <a:latin typeface="Consolas" panose="020B0609020204030204" pitchFamily="49" charset="0"/>
              </a:rPr>
              <a:t>오차 계산</a:t>
            </a:r>
          </a:p>
          <a:p>
            <a:r>
              <a:rPr lang="ko-KR" altLang="en-US" sz="1600">
                <a:latin typeface="Consolas" panose="020B0609020204030204" pitchFamily="49" charset="0"/>
              </a:rPr>
              <a:t>         </a:t>
            </a:r>
            <a:r>
              <a:rPr lang="en-US" altLang="ko-KR" sz="1600" err="1">
                <a:latin typeface="Consolas" panose="020B0609020204030204" pitchFamily="49" charset="0"/>
              </a:rPr>
              <a:t>w_grad</a:t>
            </a:r>
            <a:r>
              <a:rPr lang="en-US" altLang="ko-KR" sz="1600">
                <a:latin typeface="Consolas" panose="020B0609020204030204" pitchFamily="49" charset="0"/>
              </a:rPr>
              <a:t>, </a:t>
            </a:r>
            <a:r>
              <a:rPr lang="en-US" altLang="ko-KR" sz="1600" err="1">
                <a:latin typeface="Consolas" panose="020B0609020204030204" pitchFamily="49" charset="0"/>
              </a:rPr>
              <a:t>b_grad</a:t>
            </a:r>
            <a:r>
              <a:rPr lang="en-US" altLang="ko-KR" sz="1600">
                <a:latin typeface="Consolas" panose="020B0609020204030204" pitchFamily="49" charset="0"/>
              </a:rPr>
              <a:t> = </a:t>
            </a:r>
            <a:r>
              <a:rPr lang="en-US" altLang="ko-KR" sz="1600" err="1">
                <a:latin typeface="Consolas" panose="020B0609020204030204" pitchFamily="49" charset="0"/>
              </a:rPr>
              <a:t>self.backprop</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err)  # </a:t>
            </a:r>
            <a:r>
              <a:rPr lang="ko-KR" altLang="en-US" sz="1600">
                <a:latin typeface="Consolas" panose="020B0609020204030204" pitchFamily="49" charset="0"/>
              </a:rPr>
              <a:t>역방향 계산</a:t>
            </a:r>
          </a:p>
          <a:p>
            <a:r>
              <a:rPr lang="ko-KR" altLang="en-US"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rate*w</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가중치 업데이트</a:t>
            </a:r>
          </a:p>
          <a:p>
            <a:r>
              <a:rPr lang="ko-KR" altLang="en-US"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rate*b</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80276"/>
            <a:ext cx="3113353" cy="355162"/>
          </a:xfrm>
          <a:prstGeom prst="rect">
            <a:avLst/>
          </a:prstGeom>
          <a:noFill/>
        </p:spPr>
        <p:txBody>
          <a:bodyPr wrap="none" rtlCol="0">
            <a:spAutoFit/>
          </a:bodyPr>
          <a:lstStyle/>
          <a:p>
            <a:pPr algn="l"/>
            <a:r>
              <a:rPr lang="en-US" altLang="ko-KR" sz="1708" b="1">
                <a:latin typeface="+mj-ea"/>
                <a:ea typeface="+mj-ea"/>
              </a:rPr>
              <a:t>4. </a:t>
            </a:r>
            <a:r>
              <a:rPr lang="ko-KR" altLang="en-US" sz="1708" b="1">
                <a:latin typeface="+mj-ea"/>
                <a:ea typeface="+mj-ea"/>
              </a:rPr>
              <a:t>훈련을 위한 </a:t>
            </a:r>
            <a:r>
              <a:rPr lang="en-US" altLang="ko-KR" sz="1708" b="1">
                <a:latin typeface="+mj-ea"/>
                <a:ea typeface="+mj-ea"/>
              </a:rPr>
              <a:t>fit() </a:t>
            </a:r>
            <a:r>
              <a:rPr lang="ko-KR" altLang="en-US" sz="1708" b="1">
                <a:latin typeface="+mj-ea"/>
                <a:ea typeface="+mj-ea"/>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31413" y="4482112"/>
            <a:ext cx="7962653" cy="584775"/>
          </a:xfrm>
          <a:prstGeom prst="rect">
            <a:avLst/>
          </a:prstGeom>
          <a:solidFill>
            <a:srgbClr val="E2E2F6"/>
          </a:solidFill>
          <a:ln>
            <a:solidFill>
              <a:schemeClr val="bg1">
                <a:lumMod val="65000"/>
              </a:schemeClr>
            </a:solidFill>
          </a:ln>
        </p:spPr>
        <p:txBody>
          <a:bodyPr wrap="square">
            <a:spAutoFit/>
          </a:bodyPr>
          <a:lstStyle/>
          <a:p>
            <a:r>
              <a:rPr lang="fr-FR" altLang="ko-KR" sz="1600">
                <a:latin typeface="Consolas" panose="020B0609020204030204" pitchFamily="49" charset="0"/>
              </a:rPr>
              <a:t>neuron = Neuron()</a:t>
            </a:r>
          </a:p>
          <a:p>
            <a:r>
              <a:rPr lang="fr-FR" altLang="ko-KR" sz="1600">
                <a:latin typeface="Consolas" panose="020B0609020204030204" pitchFamily="49" charset="0"/>
              </a:rPr>
              <a:t>neuron.fit(x, y)</a:t>
            </a:r>
            <a:endParaRPr lang="ko-KR" altLang="en-US" sz="1600">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59265" y="4113076"/>
            <a:ext cx="1824538" cy="355162"/>
          </a:xfrm>
          <a:prstGeom prst="rect">
            <a:avLst/>
          </a:prstGeom>
          <a:noFill/>
        </p:spPr>
        <p:txBody>
          <a:bodyPr wrap="none" rtlCol="0">
            <a:spAutoFit/>
          </a:bodyPr>
          <a:lstStyle/>
          <a:p>
            <a:pPr algn="l"/>
            <a:r>
              <a:rPr lang="en-US" altLang="ko-KR" sz="1708" b="1">
                <a:latin typeface="+mj-ea"/>
                <a:ea typeface="+mj-ea"/>
              </a:rPr>
              <a:t>5. </a:t>
            </a:r>
            <a:r>
              <a:rPr lang="ko-KR" altLang="en-US" sz="1708" b="1">
                <a:latin typeface="+mj-ea"/>
                <a:ea typeface="+mj-ea"/>
              </a:rPr>
              <a:t>모델 훈련하기</a:t>
            </a:r>
          </a:p>
        </p:txBody>
      </p:sp>
      <p:sp>
        <p:nvSpPr>
          <p:cNvPr id="2" name="텍스트 개체 틀 1">
            <a:extLst>
              <a:ext uri="{FF2B5EF4-FFF2-40B4-BE49-F238E27FC236}">
                <a16:creationId xmlns:a16="http://schemas.microsoft.com/office/drawing/2014/main" id="{4E52189C-A09B-476C-963F-284A8812F8EC}"/>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9" name="텍스트 개체 틀 2">
            <a:extLst>
              <a:ext uri="{FF2B5EF4-FFF2-40B4-BE49-F238E27FC236}">
                <a16:creationId xmlns:a16="http://schemas.microsoft.com/office/drawing/2014/main" id="{F1B5D515-EC72-4309-BF1C-781CE8DB46B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7907386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3"/>
            <a:ext cx="7962653" cy="1815882"/>
          </a:xfrm>
          <a:prstGeom prst="rect">
            <a:avLst/>
          </a:prstGeom>
          <a:solidFill>
            <a:srgbClr val="E2E2F6"/>
          </a:solidFill>
          <a:ln>
            <a:solidFill>
              <a:schemeClr val="bg1">
                <a:lumMod val="65000"/>
              </a:schemeClr>
            </a:solidFill>
          </a:ln>
        </p:spPr>
        <p:txBody>
          <a:bodyPr wrap="square">
            <a:spAutoFit/>
          </a:bodyPr>
          <a:lstStyle/>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a:latin typeface="Consolas" panose="020B0609020204030204" pitchFamily="49" charset="0"/>
              </a:rPr>
              <a:t>pt2 = (0.15, 0.15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03980"/>
            <a:ext cx="4548040" cy="355162"/>
          </a:xfrm>
          <a:prstGeom prst="rect">
            <a:avLst/>
          </a:prstGeom>
          <a:noFill/>
        </p:spPr>
        <p:txBody>
          <a:bodyPr wrap="none" rtlCol="0">
            <a:spAutoFit/>
          </a:bodyPr>
          <a:lstStyle/>
          <a:p>
            <a:pPr algn="l"/>
            <a:r>
              <a:rPr lang="en-US" altLang="ko-KR" sz="1708" b="1">
                <a:latin typeface="+mj-ea"/>
                <a:ea typeface="+mj-ea"/>
              </a:rPr>
              <a:t>6. </a:t>
            </a:r>
            <a:r>
              <a:rPr lang="ko-KR" altLang="en-US" sz="1708" b="1">
                <a:latin typeface="+mj-ea"/>
                <a:ea typeface="+mj-ea"/>
              </a:rPr>
              <a:t>학습이 완료된 모델의 가중치와 절편 확인</a:t>
            </a:r>
          </a:p>
        </p:txBody>
      </p:sp>
      <p:sp>
        <p:nvSpPr>
          <p:cNvPr id="2" name="텍스트 개체 틀 1">
            <a:extLst>
              <a:ext uri="{FF2B5EF4-FFF2-40B4-BE49-F238E27FC236}">
                <a16:creationId xmlns:a16="http://schemas.microsoft.com/office/drawing/2014/main" id="{A16A9238-E0DD-40E4-9F2E-950F3B10BBF3}"/>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8" name="텍스트 개체 틀 2">
            <a:extLst>
              <a:ext uri="{FF2B5EF4-FFF2-40B4-BE49-F238E27FC236}">
                <a16:creationId xmlns:a16="http://schemas.microsoft.com/office/drawing/2014/main" id="{E5D2293B-78FE-44E1-A0E1-79C2B29AE49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2050" name="Picture 2">
            <a:extLst>
              <a:ext uri="{FF2B5EF4-FFF2-40B4-BE49-F238E27FC236}">
                <a16:creationId xmlns:a16="http://schemas.microsoft.com/office/drawing/2014/main" id="{43E72677-317E-4441-BB5D-D4649CE07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668" y="3753036"/>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532809" cy="400110"/>
          </a:xfrm>
          <a:prstGeom prst="rect">
            <a:avLst/>
          </a:prstGeom>
          <a:noFill/>
        </p:spPr>
        <p:txBody>
          <a:bodyPr wrap="none" rtlCol="0">
            <a:spAutoFit/>
          </a:bodyPr>
          <a:lstStyle/>
          <a:p>
            <a:pPr algn="l"/>
            <a:r>
              <a:rPr lang="en-US" altLang="ko-KR" sz="2000" b="1">
                <a:latin typeface="+mj-ea"/>
                <a:ea typeface="+mj-ea"/>
              </a:rPr>
              <a:t>Logistic</a:t>
            </a:r>
            <a:r>
              <a:rPr lang="ko-KR" altLang="en-US" sz="2000" b="1">
                <a:latin typeface="+mj-ea"/>
                <a:ea typeface="+mj-ea"/>
              </a:rPr>
              <a:t> </a:t>
            </a:r>
            <a:r>
              <a:rPr lang="en-US" altLang="ko-KR" sz="2000" b="1">
                <a:latin typeface="+mj-ea"/>
                <a:ea typeface="+mj-ea"/>
              </a:rPr>
              <a:t>Regression</a:t>
            </a:r>
            <a:endParaRPr lang="ko-KR" altLang="en-US" sz="2000"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33660" y="1681552"/>
            <a:ext cx="7038680" cy="4286110"/>
          </a:xfrm>
          <a:prstGeom prst="rect">
            <a:avLst/>
          </a:prstGeom>
        </p:spPr>
        <p:txBody>
          <a:bodyPr wrap="square">
            <a:spAutoFit/>
          </a:bodyPr>
          <a:lstStyle/>
          <a:p>
            <a:pPr marL="342900" indent="-342900">
              <a:lnSpc>
                <a:spcPct val="150000"/>
              </a:lnSpc>
              <a:buFont typeface="고도 M" panose="02000503000000020004" pitchFamily="2" charset="-127"/>
              <a:buChar char="◈"/>
            </a:pPr>
            <a:r>
              <a:rPr lang="ko-KR" altLang="en-US" sz="2000" b="1">
                <a:latin typeface="+mj-ea"/>
                <a:ea typeface="+mj-ea"/>
              </a:rPr>
              <a:t>로지스틱 회귀 란</a:t>
            </a:r>
            <a:r>
              <a:rPr lang="en-US" altLang="ko-KR" sz="2000"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Classification(</a:t>
            </a:r>
            <a:r>
              <a:rPr lang="ko-KR" altLang="en-US" b="1">
                <a:latin typeface="+mj-ea"/>
                <a:ea typeface="+mj-ea"/>
              </a:rPr>
              <a:t>분류</a:t>
            </a:r>
            <a:r>
              <a:rPr lang="en-US" altLang="ko-KR" b="1">
                <a:latin typeface="+mj-ea"/>
                <a:ea typeface="+mj-ea"/>
              </a:rPr>
              <a:t>)</a:t>
            </a:r>
            <a:endParaRPr lang="ko-KR" altLang="en-US"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Logistic vs Linear</a:t>
            </a:r>
          </a:p>
          <a:p>
            <a:pPr marL="759135" lvl="1" indent="-325344">
              <a:lnSpc>
                <a:spcPct val="150000"/>
              </a:lnSpc>
              <a:buFont typeface="고도 M" panose="02000503000000020004" pitchFamily="2" charset="-127"/>
              <a:buChar char="◈"/>
            </a:pPr>
            <a:endParaRPr lang="en-US" altLang="ko-KR" b="1">
              <a:latin typeface="+mj-ea"/>
              <a:ea typeface="+mj-ea"/>
            </a:endParaRPr>
          </a:p>
          <a:p>
            <a:pPr marL="342900" indent="-342900">
              <a:lnSpc>
                <a:spcPct val="150000"/>
              </a:lnSpc>
              <a:buFont typeface="고도 M" panose="02000503000000020004" pitchFamily="2" charset="-127"/>
              <a:buChar char="◈"/>
            </a:pPr>
            <a:r>
              <a:rPr lang="ko-KR" altLang="en-US" sz="2000" b="1">
                <a:latin typeface="+mj-ea"/>
                <a:ea typeface="+mj-ea"/>
              </a:rPr>
              <a:t>동작 방식</a:t>
            </a:r>
            <a:endParaRPr lang="en-US" altLang="ko-KR" sz="2000" b="1">
              <a:latin typeface="+mj-ea"/>
              <a:ea typeface="+mj-ea"/>
            </a:endParaRPr>
          </a:p>
          <a:p>
            <a:pPr marL="759135" lvl="1" indent="-325344">
              <a:lnSpc>
                <a:spcPct val="150000"/>
              </a:lnSpc>
              <a:buFont typeface="Arial" panose="020B0604020202020204" pitchFamily="34" charset="0"/>
              <a:buChar char="•"/>
            </a:pPr>
            <a:r>
              <a:rPr lang="ko-KR" altLang="en-US" b="1">
                <a:latin typeface="+mj-ea"/>
                <a:ea typeface="+mj-ea"/>
              </a:rPr>
              <a:t>가설 표현</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Sigmoid </a:t>
            </a:r>
            <a:r>
              <a:rPr lang="ko-KR" altLang="en-US" b="1">
                <a:latin typeface="+mj-ea"/>
                <a:ea typeface="+mj-ea"/>
              </a:rPr>
              <a:t>함수</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Decision Boundary(</a:t>
            </a:r>
            <a:r>
              <a:rPr lang="ko-KR" altLang="en-US" b="1">
                <a:latin typeface="+mj-ea"/>
                <a:ea typeface="+mj-ea"/>
              </a:rPr>
              <a:t>결정경계</a:t>
            </a:r>
            <a:r>
              <a:rPr lang="en-US" altLang="ko-KR"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Cost Function</a:t>
            </a:r>
          </a:p>
          <a:p>
            <a:pPr marL="759135" lvl="1" indent="-325344">
              <a:lnSpc>
                <a:spcPct val="150000"/>
              </a:lnSpc>
              <a:buFont typeface="Arial" panose="020B0604020202020204" pitchFamily="34" charset="0"/>
              <a:buChar char="•"/>
            </a:pPr>
            <a:r>
              <a:rPr lang="en-US" altLang="ko-KR" b="1">
                <a:latin typeface="+mj-ea"/>
                <a:ea typeface="+mj-ea"/>
              </a:rPr>
              <a:t>Optimizer (Gradient</a:t>
            </a:r>
            <a:r>
              <a:rPr lang="ko-KR" altLang="en-US" b="1">
                <a:latin typeface="+mj-ea"/>
                <a:ea typeface="+mj-ea"/>
              </a:rPr>
              <a:t> </a:t>
            </a:r>
            <a:r>
              <a:rPr lang="en-US" altLang="ko-KR" b="1">
                <a:latin typeface="+mj-ea"/>
                <a:ea typeface="+mj-ea"/>
              </a:rPr>
              <a:t>Descent)</a:t>
            </a:r>
          </a:p>
        </p:txBody>
      </p:sp>
      <p:sp>
        <p:nvSpPr>
          <p:cNvPr id="2" name="텍스트 개체 틀 1">
            <a:extLst>
              <a:ext uri="{FF2B5EF4-FFF2-40B4-BE49-F238E27FC236}">
                <a16:creationId xmlns:a16="http://schemas.microsoft.com/office/drawing/2014/main" id="{3E25F6D8-9D4E-4929-9F05-851808787C3A}"/>
              </a:ext>
            </a:extLst>
          </p:cNvPr>
          <p:cNvSpPr>
            <a:spLocks noGrp="1"/>
          </p:cNvSpPr>
          <p:nvPr>
            <p:ph type="body" sz="quarter" idx="19"/>
          </p:nvPr>
        </p:nvSpPr>
        <p:spPr/>
        <p:txBody>
          <a:bodyPr/>
          <a:lstStyle/>
          <a:p>
            <a:r>
              <a:rPr lang="ko-KR" altLang="en-US"/>
              <a:t>로지스틱 회귀</a:t>
            </a:r>
          </a:p>
        </p:txBody>
      </p:sp>
      <p:sp>
        <p:nvSpPr>
          <p:cNvPr id="7" name="텍스트 개체 틀 2">
            <a:extLst>
              <a:ext uri="{FF2B5EF4-FFF2-40B4-BE49-F238E27FC236}">
                <a16:creationId xmlns:a16="http://schemas.microsoft.com/office/drawing/2014/main" id="{9E918A31-CCE9-4DF8-8BB4-68B423AAC43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339390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000869" cy="442750"/>
          </a:xfrm>
          <a:prstGeom prst="rect">
            <a:avLst/>
          </a:prstGeom>
          <a:noFill/>
        </p:spPr>
        <p:txBody>
          <a:bodyPr wrap="none" rtlCol="0">
            <a:spAutoFit/>
          </a:bodyPr>
          <a:lstStyle/>
          <a:p>
            <a:pPr algn="l"/>
            <a:r>
              <a:rPr lang="en-US" altLang="ko-KR" sz="2277" b="1">
                <a:latin typeface="+mj-ea"/>
                <a:ea typeface="+mj-ea"/>
              </a:rPr>
              <a:t>Classification</a:t>
            </a:r>
            <a:endParaRPr lang="ko-KR" altLang="en-US" sz="2277"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72096" y="2708332"/>
            <a:ext cx="7038680" cy="1807739"/>
          </a:xfrm>
          <a:prstGeom prst="rect">
            <a:avLst/>
          </a:prstGeom>
        </p:spPr>
        <p:txBody>
          <a:bodyPr wrap="square">
            <a:spAutoFit/>
          </a:bodyPr>
          <a:lstStyle/>
          <a:p>
            <a:pPr marL="342900" indent="-342900">
              <a:lnSpc>
                <a:spcPct val="150000"/>
              </a:lnSpc>
              <a:buFont typeface="고도 M" panose="02000503000000020004" pitchFamily="2" charset="-127"/>
              <a:buChar char="◈"/>
            </a:pPr>
            <a:r>
              <a:rPr lang="en-US" altLang="ko-KR" sz="1898" b="1">
                <a:latin typeface="+mj-ea"/>
                <a:ea typeface="+mj-ea"/>
              </a:rPr>
              <a:t>Exam</a:t>
            </a:r>
            <a:r>
              <a:rPr lang="ko-KR" altLang="en-US" sz="1898" b="1">
                <a:latin typeface="+mj-ea"/>
                <a:ea typeface="+mj-ea"/>
              </a:rPr>
              <a:t> </a:t>
            </a:r>
            <a:r>
              <a:rPr lang="en-US" altLang="ko-KR" sz="1898" b="1">
                <a:latin typeface="+mj-ea"/>
                <a:ea typeface="+mj-ea"/>
              </a:rPr>
              <a:t>:</a:t>
            </a:r>
            <a:r>
              <a:rPr lang="ko-KR" altLang="en-US" sz="1898" b="1">
                <a:latin typeface="+mj-ea"/>
                <a:ea typeface="+mj-ea"/>
              </a:rPr>
              <a:t> </a:t>
            </a:r>
            <a:r>
              <a:rPr lang="en-US" altLang="ko-KR" sz="1898" b="1">
                <a:latin typeface="+mj-ea"/>
                <a:ea typeface="+mj-ea"/>
              </a:rPr>
              <a:t>Pass</a:t>
            </a:r>
            <a:r>
              <a:rPr lang="ko-KR" altLang="en-US" sz="1898" b="1">
                <a:latin typeface="+mj-ea"/>
                <a:ea typeface="+mj-ea"/>
              </a:rPr>
              <a:t> </a:t>
            </a:r>
            <a:r>
              <a:rPr lang="en-US" altLang="ko-KR" sz="1898" b="1">
                <a:latin typeface="+mj-ea"/>
                <a:ea typeface="+mj-ea"/>
              </a:rPr>
              <a:t>or</a:t>
            </a:r>
            <a:r>
              <a:rPr lang="ko-KR" altLang="en-US" sz="1898" b="1">
                <a:latin typeface="+mj-ea"/>
                <a:ea typeface="+mj-ea"/>
              </a:rPr>
              <a:t> </a:t>
            </a:r>
            <a:r>
              <a:rPr lang="en-US" altLang="ko-KR" sz="1898" b="1">
                <a:solidFill>
                  <a:srgbClr val="FF0000"/>
                </a:solidFill>
                <a:latin typeface="+mj-ea"/>
                <a:ea typeface="+mj-ea"/>
              </a:rPr>
              <a:t>Fail</a:t>
            </a:r>
          </a:p>
          <a:p>
            <a:pPr marL="342900" indent="-342900">
              <a:lnSpc>
                <a:spcPct val="150000"/>
              </a:lnSpc>
              <a:buFont typeface="고도 M" panose="02000503000000020004" pitchFamily="2" charset="-127"/>
              <a:buChar char="◈"/>
            </a:pPr>
            <a:r>
              <a:rPr lang="en-US" altLang="ko-KR" sz="1898" b="1">
                <a:latin typeface="+mj-ea"/>
                <a:ea typeface="+mj-ea"/>
              </a:rPr>
              <a:t>Spam : Not Spam or </a:t>
            </a:r>
            <a:r>
              <a:rPr lang="en-US" altLang="ko-KR" sz="1898" b="1">
                <a:solidFill>
                  <a:srgbClr val="FF0000"/>
                </a:solidFill>
                <a:latin typeface="+mj-ea"/>
                <a:ea typeface="+mj-ea"/>
              </a:rPr>
              <a:t>Spam</a:t>
            </a:r>
          </a:p>
          <a:p>
            <a:pPr marL="342900" indent="-342900">
              <a:lnSpc>
                <a:spcPct val="150000"/>
              </a:lnSpc>
              <a:buFont typeface="고도 M" panose="02000503000000020004" pitchFamily="2" charset="-127"/>
              <a:buChar char="◈"/>
            </a:pPr>
            <a:r>
              <a:rPr lang="en-US" altLang="ko-KR" sz="1898" b="1">
                <a:latin typeface="+mj-ea"/>
                <a:ea typeface="+mj-ea"/>
              </a:rPr>
              <a:t>Face : Real or </a:t>
            </a:r>
            <a:r>
              <a:rPr lang="en-US" altLang="ko-KR" sz="1898" b="1">
                <a:solidFill>
                  <a:srgbClr val="FF0000"/>
                </a:solidFill>
                <a:latin typeface="+mj-ea"/>
                <a:ea typeface="+mj-ea"/>
              </a:rPr>
              <a:t>Fake</a:t>
            </a:r>
          </a:p>
          <a:p>
            <a:pPr marL="342900" indent="-342900">
              <a:lnSpc>
                <a:spcPct val="150000"/>
              </a:lnSpc>
              <a:buFont typeface="고도 M" panose="02000503000000020004" pitchFamily="2" charset="-127"/>
              <a:buChar char="◈"/>
            </a:pPr>
            <a:r>
              <a:rPr lang="en-US" altLang="ko-KR" sz="1898" b="1">
                <a:latin typeface="+mj-ea"/>
                <a:ea typeface="+mj-ea"/>
              </a:rPr>
              <a:t>Tumor : Not Malignant or </a:t>
            </a:r>
            <a:r>
              <a:rPr lang="en-US" altLang="ko-KR" sz="1898" b="1">
                <a:solidFill>
                  <a:srgbClr val="FF0000"/>
                </a:solidFill>
                <a:latin typeface="+mj-ea"/>
                <a:ea typeface="+mj-ea"/>
              </a:rPr>
              <a:t>Malignant</a:t>
            </a:r>
            <a:endParaRPr lang="en-US" altLang="ko-KR" sz="1708" b="1">
              <a:solidFill>
                <a:srgbClr val="FF0000"/>
              </a:solidFill>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543477" y="1530629"/>
            <a:ext cx="7038680" cy="847411"/>
          </a:xfrm>
          <a:prstGeom prst="rect">
            <a:avLst/>
          </a:prstGeom>
        </p:spPr>
        <p:txBody>
          <a:bodyPr wrap="square">
            <a:spAutoFit/>
          </a:bodyPr>
          <a:lstStyle/>
          <a:p>
            <a:pPr>
              <a:lnSpc>
                <a:spcPct val="150000"/>
              </a:lnSpc>
            </a:pPr>
            <a:r>
              <a:rPr lang="en-US" altLang="ko-KR" sz="1708" b="1">
                <a:latin typeface="+mj-ea"/>
                <a:ea typeface="+mj-ea"/>
              </a:rPr>
              <a:t>Binary</a:t>
            </a:r>
            <a:r>
              <a:rPr lang="ko-KR" altLang="en-US" sz="1708" b="1">
                <a:latin typeface="+mj-ea"/>
                <a:ea typeface="+mj-ea"/>
              </a:rPr>
              <a:t> </a:t>
            </a:r>
            <a:r>
              <a:rPr lang="en-US" altLang="ko-KR" sz="1708" b="1">
                <a:latin typeface="+mj-ea"/>
                <a:ea typeface="+mj-ea"/>
              </a:rPr>
              <a:t>Classification(</a:t>
            </a:r>
            <a:r>
              <a:rPr lang="ko-KR" altLang="en-US" sz="1708" b="1">
                <a:latin typeface="+mj-ea"/>
                <a:ea typeface="+mj-ea"/>
              </a:rPr>
              <a:t>이진 분류</a:t>
            </a:r>
            <a:r>
              <a:rPr lang="en-US" altLang="ko-KR" sz="1708" b="1">
                <a:latin typeface="+mj-ea"/>
                <a:ea typeface="+mj-ea"/>
              </a:rPr>
              <a:t>) </a:t>
            </a:r>
            <a:r>
              <a:rPr lang="ko-KR" altLang="en-US" sz="1708" b="1">
                <a:latin typeface="+mj-ea"/>
                <a:ea typeface="+mj-ea"/>
              </a:rPr>
              <a:t>란</a:t>
            </a:r>
            <a:r>
              <a:rPr lang="en-US" altLang="ko-KR" sz="1708" b="1">
                <a:latin typeface="+mj-ea"/>
                <a:ea typeface="+mj-ea"/>
              </a:rPr>
              <a:t>?</a:t>
            </a:r>
          </a:p>
          <a:p>
            <a:pPr>
              <a:lnSpc>
                <a:spcPct val="150000"/>
              </a:lnSpc>
            </a:pPr>
            <a:r>
              <a:rPr lang="en-US" altLang="ko-KR" sz="1708" b="1">
                <a:latin typeface="+mj-ea"/>
                <a:ea typeface="+mj-ea"/>
              </a:rPr>
              <a:t>   :  </a:t>
            </a:r>
            <a:r>
              <a:rPr lang="ko-KR" altLang="en-US" sz="1708" b="1">
                <a:latin typeface="+mj-ea"/>
                <a:ea typeface="+mj-ea"/>
              </a:rPr>
              <a:t>값은 </a:t>
            </a:r>
            <a:r>
              <a:rPr lang="en-US" altLang="ko-KR" sz="1708" b="1">
                <a:solidFill>
                  <a:srgbClr val="3399FF"/>
                </a:solidFill>
                <a:latin typeface="+mj-ea"/>
                <a:ea typeface="+mj-ea"/>
              </a:rPr>
              <a:t>0</a:t>
            </a:r>
            <a:r>
              <a:rPr lang="en-US" altLang="ko-KR" sz="1708" b="1">
                <a:latin typeface="+mj-ea"/>
                <a:ea typeface="+mj-ea"/>
              </a:rPr>
              <a:t> </a:t>
            </a:r>
            <a:r>
              <a:rPr lang="ko-KR" altLang="en-US" sz="1708" b="1">
                <a:latin typeface="+mj-ea"/>
                <a:ea typeface="+mj-ea"/>
              </a:rPr>
              <a:t>또는 </a:t>
            </a:r>
            <a:r>
              <a:rPr lang="en-US" altLang="ko-KR" sz="1708" b="1">
                <a:solidFill>
                  <a:srgbClr val="FF0000"/>
                </a:solidFill>
                <a:latin typeface="+mj-ea"/>
                <a:ea typeface="+mj-ea"/>
              </a:rPr>
              <a:t>1</a:t>
            </a:r>
            <a:r>
              <a:rPr lang="en-US" altLang="ko-KR" sz="1708" b="1">
                <a:latin typeface="+mj-ea"/>
                <a:ea typeface="+mj-ea"/>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30501" y="4842751"/>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625838" y="5327372"/>
            <a:ext cx="7038680" cy="838628"/>
          </a:xfrm>
          <a:prstGeom prst="rect">
            <a:avLst/>
          </a:prstGeom>
        </p:spPr>
        <p:txBody>
          <a:bodyPr wrap="square">
            <a:spAutoFit/>
          </a:bodyPr>
          <a:lstStyle/>
          <a:p>
            <a:pPr>
              <a:lnSpc>
                <a:spcPct val="150000"/>
              </a:lnSpc>
            </a:pPr>
            <a:r>
              <a:rPr lang="en-US" altLang="ko-KR" sz="1708" err="1">
                <a:latin typeface="Consolas" panose="020B0609020204030204" pitchFamily="49" charset="0"/>
                <a:ea typeface="고도 M" panose="02000503000000020004" pitchFamily="2" charset="-127"/>
              </a:rPr>
              <a:t>x_train</a:t>
            </a:r>
            <a:r>
              <a:rPr lang="en-US" altLang="ko-KR" sz="1708">
                <a:latin typeface="Consolas" panose="020B0609020204030204" pitchFamily="49" charset="0"/>
                <a:ea typeface="고도 M" panose="02000503000000020004" pitchFamily="2" charset="-127"/>
              </a:rPr>
              <a:t> = [[1,2], [2,3], [3,1], [4,3], [5,3], [6,2]]</a:t>
            </a:r>
          </a:p>
          <a:p>
            <a:pPr>
              <a:lnSpc>
                <a:spcPct val="150000"/>
              </a:lnSpc>
            </a:pPr>
            <a:r>
              <a:rPr lang="en-US" altLang="ko-KR" sz="1708" err="1">
                <a:latin typeface="Consolas" panose="020B0609020204030204" pitchFamily="49" charset="0"/>
                <a:ea typeface="고도 M" panose="02000503000000020004" pitchFamily="2" charset="-127"/>
              </a:rPr>
              <a:t>y_train</a:t>
            </a:r>
            <a:r>
              <a:rPr lang="en-US" altLang="ko-KR" sz="1708">
                <a:latin typeface="Consolas" panose="020B0609020204030204" pitchFamily="49" charset="0"/>
                <a:ea typeface="고도 M" panose="02000503000000020004" pitchFamily="2" charset="-127"/>
              </a:rPr>
              <a:t> = [[0], [0], [0], [1], [1], [1]]</a:t>
            </a:r>
          </a:p>
        </p:txBody>
      </p:sp>
      <p:sp>
        <p:nvSpPr>
          <p:cNvPr id="2" name="텍스트 개체 틀 1">
            <a:extLst>
              <a:ext uri="{FF2B5EF4-FFF2-40B4-BE49-F238E27FC236}">
                <a16:creationId xmlns:a16="http://schemas.microsoft.com/office/drawing/2014/main" id="{0B930878-23E1-48C6-A841-6FFD06D61167}"/>
              </a:ext>
            </a:extLst>
          </p:cNvPr>
          <p:cNvSpPr>
            <a:spLocks noGrp="1"/>
          </p:cNvSpPr>
          <p:nvPr>
            <p:ph type="body" sz="quarter" idx="19"/>
          </p:nvPr>
        </p:nvSpPr>
        <p:spPr/>
        <p:txBody>
          <a:bodyPr/>
          <a:lstStyle/>
          <a:p>
            <a:r>
              <a:rPr lang="en-US" altLang="ko-KR"/>
              <a:t>Classification</a:t>
            </a:r>
            <a:endParaRPr lang="ko-KR" altLang="en-US"/>
          </a:p>
        </p:txBody>
      </p:sp>
      <p:sp>
        <p:nvSpPr>
          <p:cNvPr id="10" name="텍스트 개체 틀 2">
            <a:extLst>
              <a:ext uri="{FF2B5EF4-FFF2-40B4-BE49-F238E27FC236}">
                <a16:creationId xmlns:a16="http://schemas.microsoft.com/office/drawing/2014/main" id="{89B581FB-8460-410A-A0A1-BA6490A61B45}"/>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955144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5" y="874569"/>
            <a:ext cx="2292615" cy="400110"/>
          </a:xfrm>
          <a:prstGeom prst="rect">
            <a:avLst/>
          </a:prstGeom>
          <a:noFill/>
        </p:spPr>
        <p:txBody>
          <a:bodyPr wrap="none" rtlCol="0">
            <a:spAutoFit/>
          </a:bodyPr>
          <a:lstStyle/>
          <a:p>
            <a:pPr algn="l"/>
            <a:r>
              <a:rPr lang="en-US" altLang="ko-KR" sz="2000" b="1">
                <a:latin typeface="+mj-ea"/>
                <a:ea typeface="+mj-ea"/>
              </a:rPr>
              <a:t>Logistic vs Linear</a:t>
            </a:r>
            <a:endParaRPr lang="ko-KR" altLang="en-US" sz="2000" b="1">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932132" y="1530629"/>
            <a:ext cx="7038680" cy="453137"/>
          </a:xfrm>
          <a:prstGeom prst="rect">
            <a:avLst/>
          </a:prstGeom>
        </p:spPr>
        <p:txBody>
          <a:bodyPr wrap="square">
            <a:spAutoFit/>
          </a:bodyPr>
          <a:lstStyle/>
          <a:p>
            <a:pPr>
              <a:lnSpc>
                <a:spcPct val="150000"/>
              </a:lnSpc>
            </a:pPr>
            <a:r>
              <a:rPr lang="ko-KR" altLang="en-US" sz="1708" b="1">
                <a:latin typeface="+mj-ea"/>
                <a:ea typeface="+mj-ea"/>
              </a:rPr>
              <a:t>로지스틱 회귀와 선형 회귀의 차이점은</a:t>
            </a:r>
            <a:r>
              <a:rPr lang="en-US" altLang="ko-KR" sz="1708" b="1">
                <a:latin typeface="+mj-ea"/>
                <a:ea typeface="+mj-ea"/>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932132" y="5034347"/>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316488" y="5392000"/>
            <a:ext cx="7967364" cy="791435"/>
          </a:xfrm>
          <a:prstGeom prst="rect">
            <a:avLst/>
          </a:prstGeom>
        </p:spPr>
        <p:txBody>
          <a:bodyPr wrap="square">
            <a:spAutoFit/>
          </a:bodyPr>
          <a:lstStyle/>
          <a:p>
            <a:pPr>
              <a:lnSpc>
                <a:spcPct val="150000"/>
              </a:lnSpc>
            </a:pPr>
            <a:r>
              <a:rPr lang="en-US" altLang="ko-KR" sz="1600" err="1">
                <a:latin typeface="Consolas" panose="020B0609020204030204" pitchFamily="49" charset="0"/>
                <a:ea typeface="고도 M" panose="02000503000000020004" pitchFamily="2" charset="-127"/>
              </a:rPr>
              <a:t>Logistic_Y</a:t>
            </a:r>
            <a:r>
              <a:rPr lang="en-US" altLang="ko-KR" sz="1600">
                <a:latin typeface="Consolas" panose="020B0609020204030204" pitchFamily="49" charset="0"/>
                <a:ea typeface="고도 M" panose="02000503000000020004" pitchFamily="2" charset="-127"/>
              </a:rPr>
              <a:t> = [[0], [0], [0], [1], [1], [1]] </a:t>
            </a:r>
          </a:p>
          <a:p>
            <a:pPr>
              <a:lnSpc>
                <a:spcPct val="150000"/>
              </a:lnSpc>
            </a:pPr>
            <a:r>
              <a:rPr lang="en-US" altLang="ko-KR" sz="1600" err="1">
                <a:latin typeface="Consolas" panose="020B0609020204030204" pitchFamily="49" charset="0"/>
                <a:ea typeface="고도 M" panose="02000503000000020004" pitchFamily="2" charset="-127"/>
              </a:rPr>
              <a:t>Linear_Y</a:t>
            </a:r>
            <a:r>
              <a:rPr lang="en-US" altLang="ko-KR" sz="1600">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10615" y="2088708"/>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300170" y="2088707"/>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598399" y="228674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389748" y="268490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285423" y="2376955"/>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843694" y="255803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895857" y="285416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285422" y="3035287"/>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1948019" y="3167741"/>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461588" y="2854168"/>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082099" y="319544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431964" y="333040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766904" y="319544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036068" y="362147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548028" y="3545103"/>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641995" y="368006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460652" y="2179453"/>
            <a:ext cx="2447089" cy="17705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460652" y="362147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5993259" y="360032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186810" y="3124087"/>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455860" y="270235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6900615" y="2757392"/>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094166" y="245080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7628565" y="2304613"/>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1971910" y="2156937"/>
            <a:ext cx="1859486" cy="18117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548965" y="4040728"/>
            <a:ext cx="2974206" cy="679481"/>
          </a:xfrm>
          <a:prstGeom prst="rect">
            <a:avLst/>
          </a:prstGeom>
        </p:spPr>
        <p:txBody>
          <a:bodyPr wrap="square">
            <a:spAutoFit/>
          </a:bodyPr>
          <a:lstStyle/>
          <a:p>
            <a:pPr>
              <a:lnSpc>
                <a:spcPct val="150000"/>
              </a:lnSpc>
            </a:pPr>
            <a:r>
              <a:rPr lang="en-US" altLang="ko-KR" sz="1328" b="1">
                <a:latin typeface="+mj-ea"/>
                <a:ea typeface="+mj-ea"/>
              </a:rPr>
              <a:t>Discrete(</a:t>
            </a:r>
            <a:r>
              <a:rPr lang="ko-KR" altLang="en-US" sz="1328" b="1">
                <a:latin typeface="+mj-ea"/>
                <a:ea typeface="+mj-ea"/>
              </a:rPr>
              <a:t>분리</a:t>
            </a:r>
            <a:r>
              <a:rPr lang="en-US" altLang="ko-KR" sz="1328" b="1">
                <a:latin typeface="+mj-ea"/>
                <a:ea typeface="+mj-ea"/>
              </a:rPr>
              <a:t>) : </a:t>
            </a:r>
            <a:r>
              <a:rPr lang="ko-KR" altLang="en-US" sz="1328" b="1">
                <a:latin typeface="+mj-ea"/>
                <a:ea typeface="+mj-ea"/>
              </a:rPr>
              <a:t>분류 목적</a:t>
            </a:r>
            <a:endParaRPr lang="en-US" altLang="ko-KR" sz="1328" b="1">
              <a:latin typeface="+mj-ea"/>
              <a:ea typeface="+mj-ea"/>
            </a:endParaRPr>
          </a:p>
          <a:p>
            <a:pPr>
              <a:lnSpc>
                <a:spcPct val="150000"/>
              </a:lnSpc>
            </a:pPr>
            <a:r>
              <a:rPr lang="ko-KR" altLang="en-US" sz="1328" b="1">
                <a:latin typeface="+mj-ea"/>
                <a:ea typeface="+mj-ea"/>
              </a:rPr>
              <a:t>신발 사이즈 </a:t>
            </a:r>
            <a:r>
              <a:rPr lang="en-US" altLang="ko-KR" sz="1328" b="1">
                <a:latin typeface="+mj-ea"/>
                <a:ea typeface="+mj-ea"/>
              </a:rPr>
              <a:t>/ </a:t>
            </a:r>
            <a:r>
              <a:rPr lang="ko-KR" altLang="en-US" sz="1328" b="1">
                <a:latin typeface="+mj-ea"/>
                <a:ea typeface="+mj-ea"/>
              </a:rPr>
              <a:t>회사의 근로자수</a:t>
            </a:r>
            <a:endParaRPr lang="en-US" altLang="ko-KR" sz="1328" b="1">
              <a:latin typeface="+mj-ea"/>
              <a:ea typeface="+mj-ea"/>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413512" y="4040728"/>
            <a:ext cx="2974206" cy="679481"/>
          </a:xfrm>
          <a:prstGeom prst="rect">
            <a:avLst/>
          </a:prstGeom>
        </p:spPr>
        <p:txBody>
          <a:bodyPr wrap="square">
            <a:spAutoFit/>
          </a:bodyPr>
          <a:lstStyle/>
          <a:p>
            <a:pPr>
              <a:lnSpc>
                <a:spcPct val="150000"/>
              </a:lnSpc>
            </a:pPr>
            <a:r>
              <a:rPr lang="en-US" altLang="ko-KR" sz="1328" b="1">
                <a:latin typeface="+mj-ea"/>
                <a:ea typeface="+mj-ea"/>
              </a:rPr>
              <a:t>Continuous (</a:t>
            </a:r>
            <a:r>
              <a:rPr lang="ko-KR" altLang="en-US" sz="1328" b="1">
                <a:latin typeface="+mj-ea"/>
                <a:ea typeface="+mj-ea"/>
              </a:rPr>
              <a:t>지속적인</a:t>
            </a:r>
            <a:r>
              <a:rPr lang="en-US" altLang="ko-KR" sz="1328" b="1">
                <a:latin typeface="+mj-ea"/>
                <a:ea typeface="+mj-ea"/>
              </a:rPr>
              <a:t>) : </a:t>
            </a:r>
            <a:r>
              <a:rPr lang="ko-KR" altLang="en-US" sz="1328" b="1">
                <a:latin typeface="+mj-ea"/>
                <a:ea typeface="+mj-ea"/>
              </a:rPr>
              <a:t>값의 예측</a:t>
            </a:r>
            <a:endParaRPr lang="en-US" altLang="ko-KR" sz="1328" b="1">
              <a:latin typeface="+mj-ea"/>
              <a:ea typeface="+mj-ea"/>
            </a:endParaRPr>
          </a:p>
          <a:p>
            <a:pPr>
              <a:lnSpc>
                <a:spcPct val="150000"/>
              </a:lnSpc>
            </a:pPr>
            <a:r>
              <a:rPr lang="ko-KR" altLang="en-US" sz="1328" b="1">
                <a:latin typeface="+mj-ea"/>
                <a:ea typeface="+mj-ea"/>
              </a:rPr>
              <a:t>시간</a:t>
            </a:r>
            <a:r>
              <a:rPr lang="en-US" altLang="ko-KR" sz="1328" b="1">
                <a:latin typeface="+mj-ea"/>
                <a:ea typeface="+mj-ea"/>
              </a:rPr>
              <a:t>/ </a:t>
            </a:r>
            <a:r>
              <a:rPr lang="ko-KR" altLang="en-US" sz="1328" b="1">
                <a:latin typeface="+mj-ea"/>
                <a:ea typeface="+mj-ea"/>
              </a:rPr>
              <a:t>무게 </a:t>
            </a:r>
            <a:r>
              <a:rPr lang="en-US" altLang="ko-KR" sz="1328" b="1">
                <a:latin typeface="+mj-ea"/>
                <a:ea typeface="+mj-ea"/>
              </a:rPr>
              <a:t>/ </a:t>
            </a:r>
            <a:r>
              <a:rPr lang="ko-KR" altLang="en-US" sz="1328" b="1">
                <a:latin typeface="+mj-ea"/>
                <a:ea typeface="+mj-ea"/>
              </a:rPr>
              <a:t>높이</a:t>
            </a:r>
            <a:endParaRPr lang="en-US" altLang="ko-KR" sz="1328" b="1">
              <a:latin typeface="+mj-ea"/>
              <a:ea typeface="+mj-ea"/>
            </a:endParaRPr>
          </a:p>
        </p:txBody>
      </p:sp>
      <p:sp>
        <p:nvSpPr>
          <p:cNvPr id="5" name="텍스트 개체 틀 4">
            <a:extLst>
              <a:ext uri="{FF2B5EF4-FFF2-40B4-BE49-F238E27FC236}">
                <a16:creationId xmlns:a16="http://schemas.microsoft.com/office/drawing/2014/main" id="{BE0C311D-480C-4992-874F-8A410EADFDEB}"/>
              </a:ext>
            </a:extLst>
          </p:cNvPr>
          <p:cNvSpPr>
            <a:spLocks noGrp="1"/>
          </p:cNvSpPr>
          <p:nvPr>
            <p:ph type="body" sz="quarter" idx="19"/>
          </p:nvPr>
        </p:nvSpPr>
        <p:spPr/>
        <p:txBody>
          <a:bodyPr/>
          <a:lstStyle/>
          <a:p>
            <a:r>
              <a:rPr lang="ko-KR" altLang="en-US"/>
              <a:t>로지스틱 회귀의 특성</a:t>
            </a:r>
          </a:p>
        </p:txBody>
      </p:sp>
      <p:sp>
        <p:nvSpPr>
          <p:cNvPr id="37" name="텍스트 개체 틀 2">
            <a:extLst>
              <a:ext uri="{FF2B5EF4-FFF2-40B4-BE49-F238E27FC236}">
                <a16:creationId xmlns:a16="http://schemas.microsoft.com/office/drawing/2014/main" id="{A4434455-CA6A-4C8F-9C63-777B8C8C841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5" name="타원 34">
            <a:extLst>
              <a:ext uri="{FF2B5EF4-FFF2-40B4-BE49-F238E27FC236}">
                <a16:creationId xmlns:a16="http://schemas.microsoft.com/office/drawing/2014/main" id="{C589190B-E4AD-44B8-9281-FDC49D6EC8DA}"/>
              </a:ext>
            </a:extLst>
          </p:cNvPr>
          <p:cNvSpPr/>
          <p:nvPr/>
        </p:nvSpPr>
        <p:spPr>
          <a:xfrm>
            <a:off x="7822116" y="2051963"/>
            <a:ext cx="193551" cy="1935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09330" y="1575324"/>
            <a:ext cx="6687341" cy="4229291"/>
          </a:xfrm>
          <a:prstGeom prst="rect">
            <a:avLst/>
          </a:prstGeom>
        </p:spPr>
      </p:pic>
      <p:sp>
        <p:nvSpPr>
          <p:cNvPr id="3" name="텍스트 개체 틀 2">
            <a:extLst>
              <a:ext uri="{FF2B5EF4-FFF2-40B4-BE49-F238E27FC236}">
                <a16:creationId xmlns:a16="http://schemas.microsoft.com/office/drawing/2014/main" id="{40C0CDDA-BBC7-42E8-BB73-A10F08587CA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4" name="텍스트 개체 틀 3">
            <a:extLst>
              <a:ext uri="{FF2B5EF4-FFF2-40B4-BE49-F238E27FC236}">
                <a16:creationId xmlns:a16="http://schemas.microsoft.com/office/drawing/2014/main" id="{2AC54338-65D9-4FA9-8D3D-68ABDF21ED1D}"/>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9F0A0312-123A-4FD7-98E2-7C875D213BC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인공지능 발전 과정</a:t>
            </a:r>
          </a:p>
        </p:txBody>
      </p:sp>
    </p:spTree>
    <p:extLst>
      <p:ext uri="{BB962C8B-B14F-4D97-AF65-F5344CB8AC3E}">
        <p14:creationId xmlns:p14="http://schemas.microsoft.com/office/powerpoint/2010/main" val="632473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5" name="TextBox 7184">
            <a:extLst>
              <a:ext uri="{FF2B5EF4-FFF2-40B4-BE49-F238E27FC236}">
                <a16:creationId xmlns:a16="http://schemas.microsoft.com/office/drawing/2014/main" id="{62A45941-F357-47D3-9999-F8F8443648D7}"/>
              </a:ext>
            </a:extLst>
          </p:cNvPr>
          <p:cNvSpPr txBox="1"/>
          <p:nvPr/>
        </p:nvSpPr>
        <p:spPr>
          <a:xfrm>
            <a:off x="364622" y="1412776"/>
            <a:ext cx="9176757" cy="4185761"/>
          </a:xfrm>
          <a:prstGeom prst="rect">
            <a:avLst/>
          </a:prstGeom>
          <a:solidFill>
            <a:srgbClr val="E2E2F6"/>
          </a:solidFill>
          <a:ln>
            <a:solidFill>
              <a:schemeClr val="bg1">
                <a:lumMod val="65000"/>
              </a:schemeClr>
            </a:solidFill>
          </a:ln>
        </p:spPr>
        <p:txBody>
          <a:bodyPr wrap="square" rtlCol="0">
            <a:spAutoFit/>
          </a:bodyPr>
          <a:lstStyle/>
          <a:p>
            <a:r>
              <a:rPr lang="en-US" altLang="ko-KR" sz="1400">
                <a:latin typeface="Consolas" panose="020B0609020204030204" pitchFamily="49" charset="0"/>
              </a:rPr>
              <a:t>from </a:t>
            </a:r>
            <a:r>
              <a:rPr lang="en-US" altLang="ko-KR" sz="1400" err="1">
                <a:latin typeface="Consolas" panose="020B0609020204030204" pitchFamily="49" charset="0"/>
              </a:rPr>
              <a:t>keras.models</a:t>
            </a:r>
            <a:r>
              <a:rPr lang="en-US" altLang="ko-KR" sz="1400">
                <a:latin typeface="Consolas" panose="020B0609020204030204" pitchFamily="49" charset="0"/>
              </a:rPr>
              <a:t> import Sequential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Sequential()</a:t>
            </a:r>
            <a:r>
              <a:rPr lang="ko-KR" altLang="en-US" sz="1400">
                <a:latin typeface="Consolas" panose="020B0609020204030204" pitchFamily="49" charset="0"/>
              </a:rPr>
              <a:t>을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keras.layers</a:t>
            </a:r>
            <a:r>
              <a:rPr lang="en-US" altLang="ko-KR" sz="1400">
                <a:latin typeface="Consolas" panose="020B0609020204030204" pitchFamily="49" charset="0"/>
              </a:rPr>
              <a:t> import Dense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Dense()</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a:t>
            </a:r>
            <a:r>
              <a:rPr lang="en-US" altLang="ko-KR" sz="1400">
                <a:latin typeface="Consolas" panose="020B0609020204030204" pitchFamily="49" charset="0"/>
              </a:rPr>
              <a:t> import optimizers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ko-KR" altLang="en-US" sz="1400" err="1">
                <a:latin typeface="Consolas" panose="020B0609020204030204" pitchFamily="49" charset="0"/>
              </a:rPr>
              <a:t>옵티마이저를</a:t>
            </a:r>
            <a:r>
              <a:rPr lang="ko-KR" altLang="en-US" sz="1400">
                <a:latin typeface="Consolas" panose="020B0609020204030204" pitchFamily="49" charset="0"/>
              </a:rPr>
              <a:t>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numpy</a:t>
            </a:r>
            <a:r>
              <a:rPr lang="en-US" altLang="ko-KR" sz="1400">
                <a:latin typeface="Consolas" panose="020B0609020204030204" pitchFamily="49" charset="0"/>
              </a:rPr>
              <a:t> as np # </a:t>
            </a:r>
            <a:r>
              <a:rPr lang="en-US" altLang="ko-KR" sz="1400" err="1">
                <a:latin typeface="Consolas" panose="020B0609020204030204" pitchFamily="49" charset="0"/>
              </a:rPr>
              <a:t>Numpy</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matplotlib.pyplot</a:t>
            </a:r>
            <a:r>
              <a:rPr lang="en-US" altLang="ko-KR" sz="1400">
                <a:latin typeface="Consolas" panose="020B0609020204030204" pitchFamily="49" charset="0"/>
              </a:rPr>
              <a:t> as </a:t>
            </a:r>
            <a:r>
              <a:rPr lang="en-US" altLang="ko-KR" sz="1400" err="1">
                <a:latin typeface="Consolas" panose="020B0609020204030204" pitchFamily="49" charset="0"/>
              </a:rPr>
              <a:t>plt</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X=</a:t>
            </a:r>
            <a:r>
              <a:rPr lang="en-US" altLang="ko-KR" sz="1400" err="1">
                <a:latin typeface="Consolas" panose="020B0609020204030204" pitchFamily="49" charset="0"/>
              </a:rPr>
              <a:t>np.array</a:t>
            </a:r>
            <a:r>
              <a:rPr lang="en-US" altLang="ko-KR" sz="1400">
                <a:latin typeface="Consolas" panose="020B0609020204030204" pitchFamily="49" charset="0"/>
              </a:rPr>
              <a:t>([1,2,3,4,5,6,7,8]) </a:t>
            </a:r>
          </a:p>
          <a:p>
            <a:r>
              <a:rPr lang="en-US" altLang="ko-KR" sz="1400">
                <a:latin typeface="Consolas" panose="020B0609020204030204" pitchFamily="49" charset="0"/>
              </a:rPr>
              <a:t>Y=</a:t>
            </a:r>
            <a:r>
              <a:rPr lang="en-US" altLang="ko-KR" sz="1400" err="1">
                <a:latin typeface="Consolas" panose="020B0609020204030204" pitchFamily="49" charset="0"/>
              </a:rPr>
              <a:t>np.array</a:t>
            </a:r>
            <a:r>
              <a:rPr lang="en-US" altLang="ko-KR" sz="1400">
                <a:latin typeface="Consolas" panose="020B0609020204030204" pitchFamily="49" charset="0"/>
              </a:rPr>
              <a:t>([0,0,0,0,1,1,1,1]) </a:t>
            </a:r>
          </a:p>
          <a:p>
            <a:endParaRPr lang="en-US" altLang="ko-KR" sz="1400">
              <a:latin typeface="Consolas" panose="020B0609020204030204" pitchFamily="49" charset="0"/>
            </a:endParaRPr>
          </a:p>
          <a:p>
            <a:r>
              <a:rPr lang="en-US" altLang="ko-KR" sz="1400">
                <a:latin typeface="Consolas" panose="020B0609020204030204" pitchFamily="49" charset="0"/>
              </a:rPr>
              <a:t>model=Sequential()</a:t>
            </a:r>
          </a:p>
          <a:p>
            <a:r>
              <a:rPr lang="en-US" altLang="ko-KR" sz="1400" err="1">
                <a:latin typeface="Consolas" panose="020B0609020204030204" pitchFamily="49" charset="0"/>
              </a:rPr>
              <a:t>model.add</a:t>
            </a:r>
            <a:r>
              <a:rPr lang="en-US" altLang="ko-KR" sz="1400">
                <a:latin typeface="Consolas" panose="020B0609020204030204" pitchFamily="49" charset="0"/>
              </a:rPr>
              <a:t>(Dense(1, </a:t>
            </a:r>
            <a:r>
              <a:rPr lang="en-US" altLang="ko-KR" sz="1400" err="1">
                <a:latin typeface="Consolas" panose="020B0609020204030204" pitchFamily="49" charset="0"/>
              </a:rPr>
              <a:t>input_dim</a:t>
            </a:r>
            <a:r>
              <a:rPr lang="en-US" altLang="ko-KR" sz="1400">
                <a:latin typeface="Consolas" panose="020B0609020204030204" pitchFamily="49" charset="0"/>
              </a:rPr>
              <a:t>=1, activation='</a:t>
            </a:r>
            <a:r>
              <a:rPr lang="en-US" altLang="ko-KR" sz="1400">
                <a:solidFill>
                  <a:srgbClr val="FF0000"/>
                </a:solidFill>
                <a:latin typeface="Consolas" panose="020B0609020204030204" pitchFamily="49" charset="0"/>
              </a:rPr>
              <a:t>sigmoid</a:t>
            </a:r>
            <a:r>
              <a:rPr lang="en-US" altLang="ko-KR" sz="1400">
                <a:latin typeface="Consolas" panose="020B0609020204030204" pitchFamily="49" charset="0"/>
              </a:rPr>
              <a:t>'))</a:t>
            </a:r>
          </a:p>
          <a:p>
            <a:r>
              <a:rPr lang="en-US" altLang="ko-KR" sz="1400">
                <a:latin typeface="Consolas" panose="020B0609020204030204" pitchFamily="49" charset="0"/>
              </a:rPr>
              <a:t>RMSprop=</a:t>
            </a:r>
            <a:r>
              <a:rPr lang="en-US" altLang="ko-KR" sz="1400" err="1">
                <a:latin typeface="Consolas" panose="020B0609020204030204" pitchFamily="49" charset="0"/>
              </a:rPr>
              <a:t>optimizers.</a:t>
            </a:r>
            <a:r>
              <a:rPr lang="en-US" altLang="ko-KR" sz="1400" err="1">
                <a:solidFill>
                  <a:srgbClr val="FF0000"/>
                </a:solidFill>
                <a:latin typeface="Consolas" panose="020B0609020204030204" pitchFamily="49" charset="0"/>
              </a:rPr>
              <a:t>RMSprop</a:t>
            </a:r>
            <a:r>
              <a:rPr lang="en-US" altLang="ko-KR" sz="1400">
                <a:latin typeface="Consolas" panose="020B0609020204030204" pitchFamily="49" charset="0"/>
              </a:rPr>
              <a:t>(</a:t>
            </a:r>
            <a:r>
              <a:rPr lang="en-US" altLang="ko-KR" sz="1400" err="1">
                <a:latin typeface="Consolas" panose="020B0609020204030204" pitchFamily="49" charset="0"/>
              </a:rPr>
              <a:t>lr</a:t>
            </a:r>
            <a:r>
              <a:rPr lang="en-US" altLang="ko-KR" sz="1400">
                <a:latin typeface="Consolas" panose="020B0609020204030204" pitchFamily="49" charset="0"/>
              </a:rPr>
              <a:t>=0.01)</a:t>
            </a:r>
          </a:p>
          <a:p>
            <a:r>
              <a:rPr lang="en-US" altLang="ko-KR" sz="1400" err="1">
                <a:latin typeface="Consolas" panose="020B0609020204030204" pitchFamily="49" charset="0"/>
              </a:rPr>
              <a:t>model.compile</a:t>
            </a:r>
            <a:r>
              <a:rPr lang="en-US" altLang="ko-KR" sz="1400">
                <a:latin typeface="Consolas" panose="020B0609020204030204" pitchFamily="49" charset="0"/>
              </a:rPr>
              <a:t>(optimizer=RMSprop ,loss=</a:t>
            </a:r>
            <a:r>
              <a:rPr lang="en-US" altLang="ko-KR" sz="1400">
                <a:solidFill>
                  <a:srgbClr val="FF0000"/>
                </a:solidFill>
                <a:latin typeface="Consolas" panose="020B0609020204030204" pitchFamily="49" charset="0"/>
              </a:rPr>
              <a:t>'binary_</a:t>
            </a:r>
            <a:r>
              <a:rPr lang="en-US" altLang="ko-KR" sz="1400" err="1">
                <a:solidFill>
                  <a:srgbClr val="FF0000"/>
                </a:solidFill>
                <a:latin typeface="Consolas" panose="020B0609020204030204" pitchFamily="49" charset="0"/>
              </a:rPr>
              <a:t>crossentropy</a:t>
            </a:r>
            <a:r>
              <a:rPr lang="en-US" altLang="ko-KR" sz="1400">
                <a:latin typeface="Consolas" panose="020B0609020204030204" pitchFamily="49" charset="0"/>
              </a:rPr>
              <a:t>',metrics=['accuracy'])</a:t>
            </a:r>
          </a:p>
          <a:p>
            <a:r>
              <a:rPr lang="en-US" altLang="ko-KR" sz="1400" err="1">
                <a:latin typeface="Consolas" panose="020B0609020204030204" pitchFamily="49" charset="0"/>
              </a:rPr>
              <a:t>model.fit</a:t>
            </a:r>
            <a:r>
              <a:rPr lang="en-US" altLang="ko-KR" sz="1400">
                <a:latin typeface="Consolas" panose="020B0609020204030204" pitchFamily="49" charset="0"/>
              </a:rPr>
              <a:t>(X,Y, </a:t>
            </a:r>
            <a:r>
              <a:rPr lang="en-US" altLang="ko-KR" sz="1400" err="1">
                <a:latin typeface="Consolas" panose="020B0609020204030204" pitchFamily="49" charset="0"/>
              </a:rPr>
              <a:t>batch_size</a:t>
            </a:r>
            <a:r>
              <a:rPr lang="en-US" altLang="ko-KR" sz="1400">
                <a:latin typeface="Consolas" panose="020B0609020204030204" pitchFamily="49" charset="0"/>
              </a:rPr>
              <a:t>=1, epochs=200, shuffle=False)</a:t>
            </a:r>
          </a:p>
          <a:p>
            <a:endParaRPr lang="en-US" altLang="ko-KR" sz="1400">
              <a:latin typeface="Consolas" panose="020B0609020204030204" pitchFamily="49" charset="0"/>
            </a:endParaRPr>
          </a:p>
          <a:p>
            <a:r>
              <a:rPr lang="en-US" altLang="ko-KR" sz="1400" err="1">
                <a:latin typeface="Consolas" panose="020B0609020204030204" pitchFamily="49" charset="0"/>
              </a:rPr>
              <a:t>plt.plot</a:t>
            </a:r>
            <a:r>
              <a:rPr lang="en-US" altLang="ko-KR" sz="1400">
                <a:latin typeface="Consolas" panose="020B0609020204030204" pitchFamily="49" charset="0"/>
              </a:rPr>
              <a:t>(X, Y, '</a:t>
            </a:r>
            <a:r>
              <a:rPr lang="en-US" altLang="ko-KR" sz="1400" err="1">
                <a:latin typeface="Consolas" panose="020B0609020204030204" pitchFamily="49" charset="0"/>
              </a:rPr>
              <a:t>rx</a:t>
            </a:r>
            <a:r>
              <a:rPr lang="en-US" altLang="ko-KR" sz="1400">
                <a:latin typeface="Consolas" panose="020B0609020204030204" pitchFamily="49" charset="0"/>
              </a:rPr>
              <a:t>')</a:t>
            </a:r>
          </a:p>
          <a:p>
            <a:r>
              <a:rPr lang="en-US" altLang="ko-KR" sz="1400">
                <a:latin typeface="Consolas" panose="020B0609020204030204" pitchFamily="49" charset="0"/>
              </a:rPr>
              <a:t>print(X)</a:t>
            </a:r>
          </a:p>
          <a:p>
            <a:r>
              <a:rPr lang="en-US" altLang="ko-KR" sz="1400">
                <a:latin typeface="Consolas" panose="020B0609020204030204" pitchFamily="49" charset="0"/>
              </a:rPr>
              <a:t>print(</a:t>
            </a:r>
            <a:r>
              <a:rPr lang="en-US" altLang="ko-KR" sz="1400" err="1">
                <a:latin typeface="Consolas" panose="020B0609020204030204" pitchFamily="49" charset="0"/>
              </a:rPr>
              <a:t>model.predict</a:t>
            </a:r>
            <a:r>
              <a:rPr lang="en-US" altLang="ko-KR" sz="1400">
                <a:latin typeface="Consolas" panose="020B0609020204030204" pitchFamily="49" charset="0"/>
              </a:rPr>
              <a:t>(X))</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274734" y="892564"/>
            <a:ext cx="3747308" cy="400110"/>
          </a:xfrm>
          <a:prstGeom prst="rect">
            <a:avLst/>
          </a:prstGeom>
          <a:noFill/>
        </p:spPr>
        <p:txBody>
          <a:bodyPr wrap="none" rtlCol="0">
            <a:spAutoFit/>
          </a:bodyPr>
          <a:lstStyle/>
          <a:p>
            <a:pPr algn="l"/>
            <a:r>
              <a:rPr lang="en-US" altLang="ko-KR" sz="2000" b="1">
                <a:latin typeface="+mj-ea"/>
                <a:ea typeface="+mj-ea"/>
              </a:rPr>
              <a:t>keras</a:t>
            </a:r>
            <a:r>
              <a:rPr lang="ko-KR" altLang="en-US" sz="2000" b="1">
                <a:latin typeface="+mj-ea"/>
                <a:ea typeface="+mj-ea"/>
              </a:rPr>
              <a:t>로 구현한 이진 분류 문제</a:t>
            </a:r>
          </a:p>
        </p:txBody>
      </p:sp>
      <p:sp>
        <p:nvSpPr>
          <p:cNvPr id="2" name="텍스트 개체 틀 1">
            <a:extLst>
              <a:ext uri="{FF2B5EF4-FFF2-40B4-BE49-F238E27FC236}">
                <a16:creationId xmlns:a16="http://schemas.microsoft.com/office/drawing/2014/main" id="{2DCC9868-B648-460F-9BA4-12ABDF40AC61}"/>
              </a:ext>
            </a:extLst>
          </p:cNvPr>
          <p:cNvSpPr>
            <a:spLocks noGrp="1"/>
          </p:cNvSpPr>
          <p:nvPr>
            <p:ph type="body" sz="quarter" idx="19"/>
          </p:nvPr>
        </p:nvSpPr>
        <p:spPr/>
        <p:txBody>
          <a:bodyPr/>
          <a:lstStyle/>
          <a:p>
            <a:r>
              <a:rPr lang="en-US" altLang="ko-KR"/>
              <a:t>keras</a:t>
            </a:r>
            <a:r>
              <a:rPr lang="ko-KR" altLang="en-US"/>
              <a:t>로 구현</a:t>
            </a:r>
          </a:p>
        </p:txBody>
      </p:sp>
      <p:sp>
        <p:nvSpPr>
          <p:cNvPr id="7" name="텍스트 개체 틀 2">
            <a:extLst>
              <a:ext uri="{FF2B5EF4-FFF2-40B4-BE49-F238E27FC236}">
                <a16:creationId xmlns:a16="http://schemas.microsoft.com/office/drawing/2014/main" id="{B3ACEF4E-0534-442E-BFFF-05D2D444687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25080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a:extLst>
              <a:ext uri="{FF2B5EF4-FFF2-40B4-BE49-F238E27FC236}">
                <a16:creationId xmlns:a16="http://schemas.microsoft.com/office/drawing/2014/main" id="{F6B52DF4-2423-4E0C-898B-883B2A87905A}"/>
              </a:ext>
            </a:extLst>
          </p:cNvPr>
          <p:cNvSpPr/>
          <p:nvPr/>
        </p:nvSpPr>
        <p:spPr>
          <a:xfrm>
            <a:off x="2733440" y="441408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114885"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424163" y="423775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319429" y="526294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077491" y="390271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748119" y="465565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002035" y="542393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733440" y="457383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732375" y="481012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72794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355682" y="466605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475771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376268" y="452869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570969" y="4736052"/>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734505" y="160002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115951"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425229" y="142369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320495" y="244888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078556" y="108865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749184" y="184159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003100" y="26098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734506" y="175977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733440" y="1996069"/>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729009"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6753025" y="4692329"/>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6753025" y="4692329"/>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141540" y="4911335"/>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347564" y="184159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347564" y="1841597"/>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245470" y="540858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05890" y="3382639"/>
            <a:ext cx="1159292" cy="384401"/>
          </a:xfrm>
          <a:prstGeom prst="rect">
            <a:avLst/>
          </a:prstGeom>
          <a:noFill/>
        </p:spPr>
        <p:txBody>
          <a:bodyPr wrap="none" rtlCol="0">
            <a:spAutoFit/>
          </a:bodyPr>
          <a:lstStyle/>
          <a:p>
            <a:pPr algn="l"/>
            <a:r>
              <a:rPr lang="ko-KR" altLang="en-US" sz="1898" b="1" err="1">
                <a:latin typeface="+mj-ea"/>
                <a:ea typeface="+mj-ea"/>
              </a:rPr>
              <a:t>퍼셉트론</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0EFCAAD5-049C-4578-9608-308D90C66277}"/>
              </a:ext>
            </a:extLst>
          </p:cNvPr>
          <p:cNvSpPr>
            <a:spLocks noGrp="1"/>
          </p:cNvSpPr>
          <p:nvPr>
            <p:ph type="body" sz="quarter" idx="19"/>
          </p:nvPr>
        </p:nvSpPr>
        <p:spPr/>
        <p:txBody>
          <a:bodyPr/>
          <a:lstStyle/>
          <a:p>
            <a:r>
              <a:rPr lang="ko-KR" altLang="en-US"/>
              <a:t>퍼셉트론</a:t>
            </a:r>
          </a:p>
        </p:txBody>
      </p:sp>
      <p:sp>
        <p:nvSpPr>
          <p:cNvPr id="34" name="텍스트 개체 틀 2">
            <a:extLst>
              <a:ext uri="{FF2B5EF4-FFF2-40B4-BE49-F238E27FC236}">
                <a16:creationId xmlns:a16="http://schemas.microsoft.com/office/drawing/2014/main" id="{FD8B3C72-1BCD-40CA-A944-6C00E01C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0243555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3889" y="4118549"/>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914094" y="1587235"/>
            <a:ext cx="3283873" cy="272440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087069" y="4914271"/>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5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6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p:sp>
        <p:nvSpPr>
          <p:cNvPr id="2" name="텍스트 개체 틀 1">
            <a:extLst>
              <a:ext uri="{FF2B5EF4-FFF2-40B4-BE49-F238E27FC236}">
                <a16:creationId xmlns:a16="http://schemas.microsoft.com/office/drawing/2014/main" id="{78A0E250-0511-47E5-9468-650B431433B0}"/>
              </a:ext>
            </a:extLst>
          </p:cNvPr>
          <p:cNvSpPr>
            <a:spLocks noGrp="1"/>
          </p:cNvSpPr>
          <p:nvPr>
            <p:ph type="body" sz="quarter" idx="19"/>
          </p:nvPr>
        </p:nvSpPr>
        <p:spPr/>
        <p:txBody>
          <a:bodyPr/>
          <a:lstStyle/>
          <a:p>
            <a:r>
              <a:rPr lang="en-US" altLang="ko-KR"/>
              <a:t>Sigmoid </a:t>
            </a:r>
            <a:r>
              <a:rPr lang="ko-KR" altLang="en-US"/>
              <a:t>함수 사용 이유</a:t>
            </a:r>
          </a:p>
        </p:txBody>
      </p:sp>
      <p:sp>
        <p:nvSpPr>
          <p:cNvPr id="60" name="텍스트 개체 틀 2">
            <a:extLst>
              <a:ext uri="{FF2B5EF4-FFF2-40B4-BE49-F238E27FC236}">
                <a16:creationId xmlns:a16="http://schemas.microsoft.com/office/drawing/2014/main" id="{EA65EFB8-EAD8-4225-9376-C7443D900A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59782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020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307861" y="1812049"/>
            <a:ext cx="6425559" cy="2278502"/>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171737"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481756" y="1454549"/>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087069" y="4914271"/>
            <a:ext cx="1334957" cy="1260602"/>
          </a:xfrm>
          <a:prstGeom prst="rect">
            <a:avLst/>
          </a:prstGeom>
          <a:noFill/>
        </p:spPr>
        <p:txBody>
          <a:bodyPr wrap="square" rtlCol="0">
            <a:spAutoFit/>
          </a:bodyPr>
          <a:lstStyle/>
          <a:p>
            <a:r>
              <a:rPr lang="en-US" altLang="ko-KR" sz="1898" b="1">
                <a:latin typeface="맑은 고딕" panose="020B0503020000020004" pitchFamily="50" charset="-127"/>
                <a:ea typeface="맑은 고딕" panose="020B0503020000020004" pitchFamily="50" charset="-127"/>
              </a:rPr>
              <a:t>5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b="1">
                <a:latin typeface="맑은 고딕" panose="020B0503020000020004" pitchFamily="50" charset="-127"/>
                <a:ea typeface="맑은 고딕" panose="020B0503020000020004" pitchFamily="50" charset="-127"/>
              </a:rPr>
              <a:t>6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≥0.5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&lt;0.5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4986607" y="1463203"/>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0949112F-3438-4771-92D0-7DF92268AA5B}"/>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62" name="텍스트 개체 틀 2">
            <a:extLst>
              <a:ext uri="{FF2B5EF4-FFF2-40B4-BE49-F238E27FC236}">
                <a16:creationId xmlns:a16="http://schemas.microsoft.com/office/drawing/2014/main" id="{2289229E-9A3D-45F4-9B92-07786548F5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4696187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타원 59">
            <a:extLst>
              <a:ext uri="{FF2B5EF4-FFF2-40B4-BE49-F238E27FC236}">
                <a16:creationId xmlns:a16="http://schemas.microsoft.com/office/drawing/2014/main" id="{4308FED5-A47B-4656-AE45-468D27DEEDA5}"/>
              </a:ext>
            </a:extLst>
          </p:cNvPr>
          <p:cNvSpPr/>
          <p:nvPr/>
        </p:nvSpPr>
        <p:spPr>
          <a:xfrm>
            <a:off x="2284163" y="3152919"/>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665609" y="3650171"/>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1974887" y="2976587"/>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870153" y="4001782"/>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628214" y="264154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298843" y="339449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552758" y="416276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284164" y="3312667"/>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283098" y="3548964"/>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278668"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730077"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577441" y="32675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6772142" y="3474889"/>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7954198" y="3431166"/>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7954198" y="3431166"/>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342713" y="3650171"/>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446643" y="4147424"/>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527785" y="327217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4904853" y="3412055"/>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668262" y="3651863"/>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523796" y="3454281"/>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6" name="원호 85">
            <a:extLst>
              <a:ext uri="{FF2B5EF4-FFF2-40B4-BE49-F238E27FC236}">
                <a16:creationId xmlns:a16="http://schemas.microsoft.com/office/drawing/2014/main" id="{1BBEA45F-D4C1-42CD-A167-024754B64BD8}"/>
              </a:ext>
            </a:extLst>
          </p:cNvPr>
          <p:cNvSpPr/>
          <p:nvPr/>
        </p:nvSpPr>
        <p:spPr>
          <a:xfrm rot="16200000">
            <a:off x="4904854" y="3488119"/>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089790"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295002"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5746411"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106124"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353183" y="4122852"/>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2" name="텍스트 개체 틀 1">
            <a:extLst>
              <a:ext uri="{FF2B5EF4-FFF2-40B4-BE49-F238E27FC236}">
                <a16:creationId xmlns:a16="http://schemas.microsoft.com/office/drawing/2014/main" id="{9B879BB8-0395-44D2-913F-72C4DC182E48}"/>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31" name="텍스트 개체 틀 2">
            <a:extLst>
              <a:ext uri="{FF2B5EF4-FFF2-40B4-BE49-F238E27FC236}">
                <a16:creationId xmlns:a16="http://schemas.microsoft.com/office/drawing/2014/main" id="{5CE73C00-20B4-4C90-8CA1-509C003E608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63301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7A454FD1-1511-4BBA-AAF0-DB2DEC4092D1}"/>
              </a:ext>
            </a:extLst>
          </p:cNvPr>
          <p:cNvSpPr txBox="1"/>
          <p:nvPr/>
        </p:nvSpPr>
        <p:spPr>
          <a:xfrm>
            <a:off x="953811" y="1663929"/>
            <a:ext cx="7814975" cy="442750"/>
          </a:xfrm>
          <a:prstGeom prst="rect">
            <a:avLst/>
          </a:prstGeom>
          <a:noFill/>
        </p:spPr>
        <p:txBody>
          <a:bodyPr wrap="square" rtlCol="0">
            <a:spAutoFit/>
          </a:bodyPr>
          <a:lstStyle/>
          <a:p>
            <a:r>
              <a:rPr lang="en-US" altLang="ko-KR" sz="2277">
                <a:latin typeface="Consolas" panose="020B0609020204030204" pitchFamily="49" charset="0"/>
              </a:rPr>
              <a:t>Classification: y=0 or 1</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830688" y="2176341"/>
                <a:ext cx="7814975" cy="442750"/>
              </a:xfrm>
              <a:prstGeom prst="rect">
                <a:avLst/>
              </a:prstGeom>
              <a:noFill/>
            </p:spPr>
            <p:txBody>
              <a:bodyPr wrap="square" rtlCol="0">
                <a:spAutoFit/>
              </a:bodyPr>
              <a:lstStyle/>
              <a:p>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oMath>
                </a14:m>
                <a:r>
                  <a:rPr lang="en-US" altLang="ko-KR" sz="2277">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830688" y="2176341"/>
                <a:ext cx="7814975" cy="442750"/>
              </a:xfrm>
              <a:prstGeom prst="rect">
                <a:avLst/>
              </a:prstGeom>
              <a:blipFill>
                <a:blip r:embed="rId3"/>
                <a:stretch>
                  <a:fillRect l="-78" t="-8219" b="-27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953812" y="3736877"/>
                <a:ext cx="5300168" cy="1143583"/>
              </a:xfrm>
              <a:prstGeom prst="rect">
                <a:avLst/>
              </a:prstGeom>
              <a:noFill/>
            </p:spPr>
            <p:txBody>
              <a:bodyPr wrap="square" rtlCol="0">
                <a:spAutoFit/>
              </a:bodyPr>
              <a:lstStyle/>
              <a:p>
                <a:r>
                  <a:rPr lang="en-US" altLang="ko-KR" sz="2277">
                    <a:latin typeface="Consolas" panose="020B0609020204030204" pitchFamily="49" charset="0"/>
                  </a:rPr>
                  <a:t>Logistic Regression:  0 &lt; </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oMath>
                </a14:m>
                <a:r>
                  <a:rPr lang="en-US" altLang="ko-KR" sz="2277">
                    <a:latin typeface="Consolas" panose="020B0609020204030204" pitchFamily="49" charset="0"/>
                  </a:rPr>
                  <a:t> &lt; 1</a:t>
                </a:r>
              </a:p>
              <a:p>
                <a:endParaRPr lang="en-US" altLang="ko-KR" sz="2277">
                  <a:latin typeface="고도 M" panose="02000503000000020004" pitchFamily="2" charset="-127"/>
                  <a:ea typeface="고도 M" panose="02000503000000020004" pitchFamily="2" charset="-127"/>
                </a:endParaRPr>
              </a:p>
              <a:p>
                <a:r>
                  <a:rPr lang="en-US" altLang="ko-KR" sz="2277" b="1">
                    <a:latin typeface="+mj-ea"/>
                    <a:ea typeface="+mj-ea"/>
                  </a:rPr>
                  <a:t>   </a:t>
                </a:r>
                <a:r>
                  <a:rPr lang="ko-KR" altLang="en-US" sz="2277" b="1">
                    <a:latin typeface="+mj-ea"/>
                    <a:ea typeface="+mj-ea"/>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953812" y="3736877"/>
                <a:ext cx="5300168" cy="1143583"/>
              </a:xfrm>
              <a:prstGeom prst="rect">
                <a:avLst/>
              </a:prstGeom>
              <a:blipFill>
                <a:blip r:embed="rId4"/>
                <a:stretch>
                  <a:fillRect l="-1494" t="-3191" b="-9574"/>
                </a:stretch>
              </a:blipFill>
            </p:spPr>
            <p:txBody>
              <a:bodyPr/>
              <a:lstStyle/>
              <a:p>
                <a:r>
                  <a:rPr lang="ko-KR" altLang="en-US">
                    <a:noFill/>
                  </a:rPr>
                  <a:t> </a:t>
                </a:r>
              </a:p>
            </p:txBody>
          </p:sp>
        </mc:Fallback>
      </mc:AlternateContent>
      <p:pic>
        <p:nvPicPr>
          <p:cNvPr id="2" name="Picture 2">
            <a:extLst>
              <a:ext uri="{FF2B5EF4-FFF2-40B4-BE49-F238E27FC236}">
                <a16:creationId xmlns:a16="http://schemas.microsoft.com/office/drawing/2014/main" id="{FD0AAB9A-6018-43A3-8B96-E6378FEAF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5289" y="3779779"/>
            <a:ext cx="2698210" cy="18314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80C832-AE7D-4F92-9598-ADAD57D782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289" y="1441464"/>
            <a:ext cx="2698210" cy="1798807"/>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D860FB65-043C-4FD8-A4C3-4809D1D0836C}"/>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12" name="텍스트 개체 틀 2">
            <a:extLst>
              <a:ext uri="{FF2B5EF4-FFF2-40B4-BE49-F238E27FC236}">
                <a16:creationId xmlns:a16="http://schemas.microsoft.com/office/drawing/2014/main" id="{13206314-BF21-44F3-99A3-803D528C021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72396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874" y="2832117"/>
            <a:ext cx="5022448" cy="33827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1910875" y="1124744"/>
                <a:ext cx="5294463" cy="599395"/>
              </a:xfrm>
              <a:prstGeom prst="rect">
                <a:avLst/>
              </a:prstGeom>
              <a:noFill/>
            </p:spPr>
            <p:txBody>
              <a:bodyPr wrap="none" rtlCol="0">
                <a:spAutoFit/>
              </a:bodyPr>
              <a:lstStyle/>
              <a:p>
                <a:pPr algn="l"/>
                <a:r>
                  <a:rPr lang="en-US" altLang="ko-KR" sz="2277">
                    <a:latin typeface="Consolas" panose="020B0609020204030204" pitchFamily="49" charset="0"/>
                  </a:rPr>
                  <a:t>OR(odds ratio) = </a:t>
                </a:r>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𝑝</m:t>
                        </m:r>
                      </m:num>
                      <m:den>
                        <m:r>
                          <a:rPr lang="en-US" altLang="ko-KR" sz="2277" i="1">
                            <a:latin typeface="Cambria Math" panose="02040503050406030204" pitchFamily="18" charset="0"/>
                          </a:rPr>
                          <m:t>1−</m:t>
                        </m:r>
                        <m:r>
                          <a:rPr lang="en-US" altLang="ko-KR" sz="2277" i="1">
                            <a:latin typeface="Cambria Math" panose="02040503050406030204" pitchFamily="18" charset="0"/>
                          </a:rPr>
                          <m:t>𝑝</m:t>
                        </m:r>
                      </m:den>
                    </m:f>
                  </m:oMath>
                </a14:m>
                <a:r>
                  <a:rPr lang="ko-KR" altLang="en-US" sz="2277">
                    <a:latin typeface="Consolas" panose="020B0609020204030204" pitchFamily="49" charset="0"/>
                  </a:rPr>
                  <a:t> </a:t>
                </a:r>
                <a:r>
                  <a:rPr lang="en-US" altLang="ko-KR" sz="2277">
                    <a:latin typeface="Consolas" panose="020B0609020204030204" pitchFamily="49" charset="0"/>
                  </a:rPr>
                  <a:t>(p=</a:t>
                </a:r>
                <a:r>
                  <a:rPr lang="ko-KR" altLang="en-US" sz="2277" b="1">
                    <a:latin typeface="+mj-ea"/>
                    <a:ea typeface="+mj-ea"/>
                  </a:rPr>
                  <a:t>성공확률</a:t>
                </a:r>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1910875" y="1124744"/>
                <a:ext cx="5294463" cy="599395"/>
              </a:xfrm>
              <a:prstGeom prst="rect">
                <a:avLst/>
              </a:prstGeom>
              <a:blipFill>
                <a:blip r:embed="rId4"/>
                <a:stretch>
                  <a:fillRect l="-1496" t="-1020" r="-460" b="-2041"/>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073848" y="1956098"/>
            <a:ext cx="5777544" cy="880819"/>
          </a:xfrm>
          <a:prstGeom prst="rect">
            <a:avLst/>
          </a:prstGeom>
          <a:noFill/>
        </p:spPr>
        <p:txBody>
          <a:bodyPr wrap="none" rtlCol="0">
            <a:spAutoFit/>
          </a:bodyPr>
          <a:lstStyle/>
          <a:p>
            <a:pPr algn="l"/>
            <a:r>
              <a:rPr lang="ko-KR" altLang="en-US" sz="1708">
                <a:latin typeface="맑은 고딕" panose="020B0503020000020004" pitchFamily="50" charset="-127"/>
                <a:ea typeface="맑은 고딕" panose="020B0503020000020004" pitchFamily="50" charset="-127"/>
              </a:rPr>
              <a:t>오즈 비를 그래프로 그리면 다음과 같다</a:t>
            </a:r>
            <a:r>
              <a:rPr lang="en-US" altLang="ko-KR" sz="1708">
                <a:latin typeface="맑은 고딕" panose="020B0503020000020004" pitchFamily="50" charset="-127"/>
                <a:ea typeface="맑은 고딕" panose="020B0503020000020004" pitchFamily="50" charset="-127"/>
              </a:rPr>
              <a:t>.</a:t>
            </a:r>
          </a:p>
          <a:p>
            <a:pPr algn="l"/>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부터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까지 증가할 때 오즈 비의 값은 처음에는</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천천히 증가하지만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에 가까워지면 급격히 증가한다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sp>
        <p:nvSpPr>
          <p:cNvPr id="4" name="텍스트 개체 틀 3">
            <a:extLst>
              <a:ext uri="{FF2B5EF4-FFF2-40B4-BE49-F238E27FC236}">
                <a16:creationId xmlns:a16="http://schemas.microsoft.com/office/drawing/2014/main" id="{3F84927F-0606-42F4-AEC5-2C3B554FDA46}"/>
              </a:ext>
            </a:extLst>
          </p:cNvPr>
          <p:cNvSpPr>
            <a:spLocks noGrp="1"/>
          </p:cNvSpPr>
          <p:nvPr>
            <p:ph type="body" sz="quarter" idx="19"/>
          </p:nvPr>
        </p:nvSpPr>
        <p:spPr/>
        <p:txBody>
          <a:bodyPr/>
          <a:lstStyle/>
          <a:p>
            <a:r>
              <a:rPr lang="ko-KR" altLang="en-US"/>
              <a:t>오즈 비</a:t>
            </a:r>
            <a:r>
              <a:rPr lang="en-US" altLang="ko-KR"/>
              <a:t>(odds ratio)</a:t>
            </a:r>
            <a:endParaRPr lang="ko-KR" altLang="en-US"/>
          </a:p>
        </p:txBody>
      </p:sp>
      <p:sp>
        <p:nvSpPr>
          <p:cNvPr id="8" name="텍스트 개체 틀 2">
            <a:extLst>
              <a:ext uri="{FF2B5EF4-FFF2-40B4-BE49-F238E27FC236}">
                <a16:creationId xmlns:a16="http://schemas.microsoft.com/office/drawing/2014/main" id="{5E61AEAC-9A2B-4953-B7C8-A64D929DB52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15517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352084" y="774782"/>
                <a:ext cx="3425938" cy="879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ea typeface="Cambria Math" panose="02040503050406030204" pitchFamily="18" charset="0"/>
                        </a:rPr>
                        <m:t>𝑙𝑜𝑔𝑖𝑡</m:t>
                      </m:r>
                      <m:r>
                        <a:rPr lang="en-US" altLang="ko-KR" sz="2277" i="1" smtClean="0">
                          <a:latin typeface="Cambria Math" panose="02040503050406030204" pitchFamily="18" charset="0"/>
                          <a:ea typeface="Cambria Math" panose="02040503050406030204" pitchFamily="18" charset="0"/>
                        </a:rPr>
                        <m:t>(</m:t>
                      </m:r>
                      <m:r>
                        <a:rPr lang="en-US" altLang="ko-KR" sz="2277" i="1" smtClean="0">
                          <a:latin typeface="Cambria Math" panose="02040503050406030204" pitchFamily="18" charset="0"/>
                          <a:ea typeface="Cambria Math" panose="02040503050406030204" pitchFamily="18" charset="0"/>
                        </a:rPr>
                        <m:t>𝑝</m:t>
                      </m:r>
                      <m:r>
                        <a:rPr lang="en-US" altLang="ko-KR" sz="2277" i="1" smtClean="0">
                          <a:latin typeface="Cambria Math" panose="02040503050406030204" pitchFamily="18" charset="0"/>
                          <a:ea typeface="Cambria Math" panose="02040503050406030204" pitchFamily="18" charset="0"/>
                        </a:rPr>
                        <m:t>) =</m:t>
                      </m:r>
                      <m:func>
                        <m:funcPr>
                          <m:ctrlPr>
                            <a:rPr lang="en-US" altLang="ko-KR" sz="2277" b="0" i="1" smtClean="0">
                              <a:latin typeface="Cambria Math" panose="02040503050406030204" pitchFamily="18" charset="0"/>
                              <a:ea typeface="Cambria Math" panose="02040503050406030204" pitchFamily="18" charset="0"/>
                            </a:rPr>
                          </m:ctrlPr>
                        </m:funcPr>
                        <m:fName>
                          <m:sSub>
                            <m:sSubPr>
                              <m:ctrlPr>
                                <a:rPr lang="en-US" altLang="ko-KR" sz="2277" b="0" i="1" smtClean="0">
                                  <a:latin typeface="Cambria Math" panose="02040503050406030204" pitchFamily="18" charset="0"/>
                                  <a:ea typeface="Cambria Math" panose="02040503050406030204" pitchFamily="18" charset="0"/>
                                </a:rPr>
                              </m:ctrlPr>
                            </m:sSubPr>
                            <m:e>
                              <m:r>
                                <m:rPr>
                                  <m:sty m:val="p"/>
                                </m:rPr>
                                <a:rPr lang="en-US" altLang="ko-KR" sz="2277" b="0" i="0" smtClean="0">
                                  <a:latin typeface="Cambria Math" panose="02040503050406030204" pitchFamily="18" charset="0"/>
                                  <a:ea typeface="Cambria Math" panose="02040503050406030204" pitchFamily="18" charset="0"/>
                                </a:rPr>
                                <m:t>log</m:t>
                              </m:r>
                            </m:e>
                            <m:sub>
                              <m:r>
                                <a:rPr lang="en-US" altLang="ko-KR" sz="2277" b="0" i="1" smtClean="0">
                                  <a:latin typeface="Cambria Math" panose="02040503050406030204" pitchFamily="18" charset="0"/>
                                  <a:ea typeface="Cambria Math" panose="02040503050406030204" pitchFamily="18" charset="0"/>
                                </a:rPr>
                                <m:t>𝑒</m:t>
                              </m:r>
                            </m:sub>
                          </m:sSub>
                        </m:fName>
                        <m:e>
                          <m:d>
                            <m:dPr>
                              <m:ctrlPr>
                                <a:rPr lang="en-US" altLang="ko-KR" sz="2277" b="0" i="1" smtClean="0">
                                  <a:latin typeface="Cambria Math" panose="02040503050406030204" pitchFamily="18" charset="0"/>
                                  <a:ea typeface="Cambria Math" panose="02040503050406030204" pitchFamily="18" charset="0"/>
                                </a:rPr>
                              </m:ctrlPr>
                            </m:dPr>
                            <m:e>
                              <m:f>
                                <m:fPr>
                                  <m:ctrlPr>
                                    <a:rPr lang="en-US" altLang="ko-KR" sz="2277" b="0" i="1" smtClean="0">
                                      <a:latin typeface="Cambria Math" panose="02040503050406030204" pitchFamily="18" charset="0"/>
                                      <a:ea typeface="Cambria Math" panose="02040503050406030204" pitchFamily="18" charset="0"/>
                                    </a:rPr>
                                  </m:ctrlPr>
                                </m:fPr>
                                <m:num>
                                  <m:r>
                                    <a:rPr lang="en-US" altLang="ko-KR" sz="2277" b="0" i="1" smtClean="0">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e>
                          </m:d>
                        </m:e>
                      </m:func>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352084" y="774782"/>
                <a:ext cx="3425938" cy="879664"/>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1922844" y="1932536"/>
            <a:ext cx="6631944" cy="617990"/>
          </a:xfrm>
          <a:prstGeom prst="rect">
            <a:avLst/>
          </a:prstGeom>
          <a:noFill/>
        </p:spPr>
        <p:txBody>
          <a:bodyPr wrap="none" rtlCol="0">
            <a:spAutoFit/>
          </a:bodyPr>
          <a:lstStyle/>
          <a:p>
            <a:pPr algn="l"/>
            <a:r>
              <a:rPr lang="ko-KR" altLang="en-US" sz="1708" err="1">
                <a:latin typeface="맑은 고딕" panose="020B0503020000020004" pitchFamily="50" charset="-127"/>
                <a:ea typeface="맑은 고딕" panose="020B0503020000020004" pitchFamily="50" charset="-127"/>
              </a:rPr>
              <a:t>로짓</a:t>
            </a:r>
            <a:r>
              <a:rPr lang="ko-KR" altLang="en-US" sz="1708">
                <a:latin typeface="맑은 고딕" panose="020B0503020000020004" pitchFamily="50" charset="-127"/>
                <a:ea typeface="맑은 고딕" panose="020B0503020000020004" pitchFamily="50" charset="-127"/>
              </a:rPr>
              <a:t> 함수는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0.5</a:t>
            </a:r>
            <a:r>
              <a:rPr lang="ko-KR" altLang="en-US" sz="1708">
                <a:latin typeface="맑은 고딕" panose="020B0503020000020004" pitchFamily="50" charset="-127"/>
                <a:ea typeface="맑은 고딕" panose="020B0503020000020004" pitchFamily="50" charset="-127"/>
              </a:rPr>
              <a:t>일 때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이 되고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과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일 때 각각 무한대로</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음수와 양수가 되는 특징을 가진다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382" y="2809374"/>
            <a:ext cx="4865845" cy="3319926"/>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9CCFCD37-DFCC-40BD-AA8E-B6B2729C87D4}"/>
              </a:ext>
            </a:extLst>
          </p:cNvPr>
          <p:cNvSpPr>
            <a:spLocks noGrp="1"/>
          </p:cNvSpPr>
          <p:nvPr>
            <p:ph type="body" sz="quarter" idx="19"/>
          </p:nvPr>
        </p:nvSpPr>
        <p:spPr/>
        <p:txBody>
          <a:bodyPr/>
          <a:lstStyle/>
          <a:p>
            <a:r>
              <a:rPr lang="ko-KR" altLang="en-US"/>
              <a:t>로짓 함수</a:t>
            </a:r>
            <a:r>
              <a:rPr lang="en-US" altLang="ko-KR"/>
              <a:t>( Logit function)</a:t>
            </a:r>
            <a:endParaRPr lang="ko-KR" altLang="en-US"/>
          </a:p>
        </p:txBody>
      </p:sp>
      <p:sp>
        <p:nvSpPr>
          <p:cNvPr id="8" name="텍스트 개체 틀 2">
            <a:extLst>
              <a:ext uri="{FF2B5EF4-FFF2-40B4-BE49-F238E27FC236}">
                <a16:creationId xmlns:a16="http://schemas.microsoft.com/office/drawing/2014/main" id="{6F20C172-A076-4E1C-83A5-A2B4D842420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TextBox 4">
            <a:extLst>
              <a:ext uri="{FF2B5EF4-FFF2-40B4-BE49-F238E27FC236}">
                <a16:creationId xmlns:a16="http://schemas.microsoft.com/office/drawing/2014/main" id="{900010C5-03C1-437F-3597-816F682EBD78}"/>
              </a:ext>
            </a:extLst>
          </p:cNvPr>
          <p:cNvSpPr txBox="1"/>
          <p:nvPr/>
        </p:nvSpPr>
        <p:spPr>
          <a:xfrm>
            <a:off x="5861632" y="944724"/>
            <a:ext cx="2095445" cy="461665"/>
          </a:xfrm>
          <a:prstGeom prst="rect">
            <a:avLst/>
          </a:prstGeom>
          <a:noFill/>
        </p:spPr>
        <p:txBody>
          <a:bodyPr wrap="none" rtlCol="0">
            <a:spAutoFit/>
          </a:bodyPr>
          <a:lstStyle/>
          <a:p>
            <a:pPr algn="l"/>
            <a:r>
              <a:rPr lang="en-US" altLang="ko-KR" sz="2400">
                <a:latin typeface="Consolas" panose="020B0609020204030204" pitchFamily="49" charset="0"/>
              </a:rPr>
              <a:t>(p=</a:t>
            </a:r>
            <a:r>
              <a:rPr lang="ko-KR" altLang="en-US" sz="2400" b="1">
                <a:latin typeface="+mj-ea"/>
                <a:ea typeface="+mj-ea"/>
              </a:rPr>
              <a:t>성공확률</a:t>
            </a:r>
            <a:r>
              <a:rPr lang="en-US" altLang="ko-KR" sz="2400">
                <a:latin typeface="Consolas" panose="020B0609020204030204" pitchFamily="49" charset="0"/>
              </a:rPr>
              <a:t>)</a:t>
            </a:r>
            <a:endParaRPr lang="ko-KR" altLang="en-US" sz="2400">
              <a:latin typeface="Consolas" panose="020B0609020204030204" pitchFamily="49" charset="0"/>
            </a:endParaRPr>
          </a:p>
        </p:txBody>
      </p:sp>
    </p:spTree>
    <p:extLst>
      <p:ext uri="{BB962C8B-B14F-4D97-AF65-F5344CB8AC3E}">
        <p14:creationId xmlns:p14="http://schemas.microsoft.com/office/powerpoint/2010/main" val="15246737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859209" y="894780"/>
                <a:ext cx="3060261" cy="599395"/>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ko-KR" altLang="en-US" sz="2277">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859209" y="894780"/>
                <a:ext cx="3060261" cy="599395"/>
              </a:xfrm>
              <a:prstGeom prst="rect">
                <a:avLst/>
              </a:prstGeom>
              <a:blipFill>
                <a:blip r:embed="rId3"/>
                <a:stretch>
                  <a:fillRect l="-2789" t="-1020"/>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488504" y="1635187"/>
            <a:ext cx="3732112" cy="384401"/>
          </a:xfrm>
          <a:prstGeom prst="rect">
            <a:avLst/>
          </a:prstGeom>
          <a:noFill/>
        </p:spPr>
        <p:txBody>
          <a:bodyPr wrap="none" rtlCol="0">
            <a:spAutoFit/>
          </a:bodyPr>
          <a:lstStyle/>
          <a:p>
            <a:pPr algn="l"/>
            <a:r>
              <a:rPr lang="ko-KR" altLang="en-US" sz="1898">
                <a:latin typeface="맑은 고딕" panose="020B0503020000020004" pitchFamily="50" charset="-127"/>
                <a:ea typeface="맑은 고딕" panose="020B0503020000020004" pitchFamily="50" charset="-127"/>
              </a:rPr>
              <a:t>로짓 함수의 유도 </a:t>
            </a:r>
            <a:r>
              <a:rPr lang="en-US" altLang="ko-KR" sz="1898">
                <a:latin typeface="맑은 고딕" panose="020B0503020000020004" pitchFamily="50" charset="-127"/>
                <a:ea typeface="맑은 고딕" panose="020B0503020000020004" pitchFamily="50" charset="-127"/>
              </a:rPr>
              <a:t>: p</a:t>
            </a:r>
            <a:r>
              <a:rPr lang="ko-KR" altLang="en-US" sz="1898">
                <a:latin typeface="맑은 고딕" panose="020B0503020000020004" pitchFamily="50" charset="-127"/>
                <a:ea typeface="맑은 고딕" panose="020B0503020000020004" pitchFamily="50" charset="-127"/>
              </a:rPr>
              <a:t>에대해 정리</a:t>
            </a:r>
            <a:endParaRPr lang="en-US" altLang="ko-KR" sz="1898">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859209" y="2072263"/>
                <a:ext cx="2201052" cy="4237057"/>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en-US" altLang="ko-KR" sz="2277">
                  <a:latin typeface="Cambria Math" panose="02040503050406030204" pitchFamily="18" charset="0"/>
                  <a:ea typeface="Cambria Math" panose="02040503050406030204" pitchFamily="18" charset="0"/>
                </a:endParaRPr>
              </a:p>
              <a:p>
                <a:pPr algn="l"/>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m:rPr>
                            <m:nor/>
                          </m:rPr>
                          <a:rPr lang="en-US" altLang="ko-KR" sz="2277">
                            <a:latin typeface="Cambria Math" panose="02040503050406030204" pitchFamily="18" charset="0"/>
                            <a:ea typeface="Cambria Math" panose="02040503050406030204" pitchFamily="18" charset="0"/>
                          </a:rPr>
                          <m:t>log</m:t>
                        </m:r>
                        <m:r>
                          <m:rPr>
                            <m:nor/>
                          </m:rPr>
                          <a:rPr lang="en-US" altLang="ko-KR" sz="2277">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sup>
                    </m:sSup>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𝑝</m:t>
                        </m:r>
                      </m:num>
                      <m:den>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den>
                    </m:f>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e>
                    </m:d>
                    <m:r>
                      <a:rPr lang="en-US" altLang="ko-KR" sz="2277" i="1">
                        <a:solidFill>
                          <a:srgbClr val="000000"/>
                        </a:solidFill>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𝑝</m:t>
                    </m:r>
                    <m:r>
                      <a:rPr lang="en-US" altLang="ko-KR" sz="2277" i="1">
                        <a:latin typeface="Cambria Math" panose="02040503050406030204" pitchFamily="18" charset="0"/>
                        <a:ea typeface="Cambria Math" panose="02040503050406030204" pitchFamily="18" charset="0"/>
                      </a:rPr>
                      <m:t> ∗</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p</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den>
                    </m:f>
                  </m:oMath>
                </a14:m>
                <a:r>
                  <a:rPr lang="en-US" altLang="ko-KR" sz="2277">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sup>
                        </m:sSup>
                      </m:den>
                    </m:f>
                  </m:oMath>
                </a14:m>
                <a:endParaRPr lang="en-US" altLang="ko-KR" sz="2277">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859209" y="2072263"/>
                <a:ext cx="2201052" cy="4237057"/>
              </a:xfrm>
              <a:prstGeom prst="rect">
                <a:avLst/>
              </a:prstGeom>
              <a:blipFill>
                <a:blip r:embed="rId4"/>
                <a:stretch>
                  <a:fillRect l="-3878" t="-144"/>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558" y="2360295"/>
            <a:ext cx="4345889" cy="2949801"/>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B2BA0833-F470-48E8-A508-D070BBC6D339}"/>
              </a:ext>
            </a:extLst>
          </p:cNvPr>
          <p:cNvSpPr>
            <a:spLocks noGrp="1"/>
          </p:cNvSpPr>
          <p:nvPr>
            <p:ph type="body" sz="quarter" idx="19"/>
          </p:nvPr>
        </p:nvSpPr>
        <p:spPr/>
        <p:txBody>
          <a:bodyPr/>
          <a:lstStyle/>
          <a:p>
            <a:r>
              <a:rPr lang="ko-KR" altLang="en-US"/>
              <a:t>시그모이드 함수</a:t>
            </a:r>
            <a:r>
              <a:rPr lang="en-US" altLang="ko-KR"/>
              <a:t>( Sigmoid function)</a:t>
            </a:r>
            <a:endParaRPr lang="ko-KR" altLang="en-US"/>
          </a:p>
        </p:txBody>
      </p:sp>
      <p:sp>
        <p:nvSpPr>
          <p:cNvPr id="9" name="텍스트 개체 틀 2">
            <a:extLst>
              <a:ext uri="{FF2B5EF4-FFF2-40B4-BE49-F238E27FC236}">
                <a16:creationId xmlns:a16="http://schemas.microsoft.com/office/drawing/2014/main" id="{34815C1A-31B1-4263-AE74-3BCB18E5805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5937905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5B3BE0-3A7B-499B-B478-80C85ECF3EB3}"/>
              </a:ext>
            </a:extLst>
          </p:cNvPr>
          <p:cNvSpPr txBox="1"/>
          <p:nvPr/>
        </p:nvSpPr>
        <p:spPr>
          <a:xfrm>
            <a:off x="448385" y="915098"/>
            <a:ext cx="6039282" cy="442750"/>
          </a:xfrm>
          <a:prstGeom prst="rect">
            <a:avLst/>
          </a:prstGeom>
          <a:noFill/>
        </p:spPr>
        <p:txBody>
          <a:bodyPr wrap="none" rtlCol="0">
            <a:spAutoFit/>
          </a:bodyPr>
          <a:lstStyle/>
          <a:p>
            <a:pPr algn="l"/>
            <a:r>
              <a:rPr lang="en-US" altLang="ko-KR" sz="2277" b="1">
                <a:latin typeface="+mj-ea"/>
                <a:ea typeface="+mj-ea"/>
              </a:rPr>
              <a:t>A convex logistic regression cost function</a:t>
            </a:r>
            <a:endParaRPr lang="ko-KR" altLang="en-US" sz="2277" b="1">
              <a:latin typeface="+mj-ea"/>
              <a:ea typeface="+mj-ea"/>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871248" y="2057020"/>
            <a:ext cx="0" cy="1905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871248" y="3962328"/>
            <a:ext cx="26300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112844" y="2594775"/>
            <a:ext cx="2080094" cy="1131469"/>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19" name="TextBox 18">
            <a:extLst>
              <a:ext uri="{FF2B5EF4-FFF2-40B4-BE49-F238E27FC236}">
                <a16:creationId xmlns:a16="http://schemas.microsoft.com/office/drawing/2014/main" id="{597A50AD-483E-439C-B572-BF7D88A77D14}"/>
              </a:ext>
            </a:extLst>
          </p:cNvPr>
          <p:cNvSpPr txBox="1"/>
          <p:nvPr/>
        </p:nvSpPr>
        <p:spPr>
          <a:xfrm>
            <a:off x="703039"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024730"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663722" y="5079756"/>
                <a:ext cx="3454856" cy="66851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𝐽</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2</m:t>
                          </m:r>
                        </m:den>
                      </m:f>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r>
                                <a:rPr lang="en-US" altLang="ko-KR" sz="2000" i="1">
                                  <a:latin typeface="Cambria Math" panose="02040503050406030204" pitchFamily="18" charset="0"/>
                                </a:rPr>
                                <m:t>𝑠𝑖𝑔𝑚𝑜𝑖𝑑</m:t>
                              </m:r>
                              <m:d>
                                <m:dPr>
                                  <m:ctrlPr>
                                    <a:rPr lang="en-US" altLang="ko-KR" sz="2000" i="1">
                                      <a:latin typeface="Cambria Math" panose="02040503050406030204" pitchFamily="18" charset="0"/>
                                    </a:rPr>
                                  </m:ctrlPr>
                                </m:d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r>
                                <a:rPr lang="en-US" altLang="ko-KR" sz="2000" i="1">
                                  <a:latin typeface="Cambria Math" panose="02040503050406030204" pitchFamily="18" charset="0"/>
                                </a:rPr>
                                <m:t>−</m:t>
                              </m:r>
                              <m:r>
                                <a:rPr lang="en-US" altLang="ko-KR" sz="2000" i="1">
                                  <a:latin typeface="Cambria Math" panose="02040503050406030204" pitchFamily="18" charset="0"/>
                                </a:rPr>
                                <m:t>𝑦</m:t>
                              </m:r>
                            </m:e>
                          </m:d>
                        </m:e>
                        <m:sup>
                          <m:r>
                            <a:rPr lang="en-US" altLang="ko-KR" sz="2000" i="1">
                              <a:latin typeface="Cambria Math" panose="02040503050406030204" pitchFamily="18" charset="0"/>
                            </a:rPr>
                            <m:t>2</m:t>
                          </m:r>
                        </m:sup>
                      </m:sSup>
                    </m:oMath>
                  </m:oMathPara>
                </a14:m>
                <a:endParaRPr lang="ko-KR" altLang="en-US"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663722" y="5079756"/>
                <a:ext cx="3454856" cy="668516"/>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938768" y="4580928"/>
            <a:ext cx="473649" cy="321054"/>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147915" y="4581307"/>
            <a:ext cx="362393" cy="362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506910" y="45320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506910" y="4532036"/>
                <a:ext cx="562975"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665066" y="45263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665066" y="4526336"/>
                <a:ext cx="562975" cy="442750"/>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307632" y="4561431"/>
            <a:ext cx="366526" cy="40291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332745" y="2844691"/>
            <a:ext cx="755784" cy="66163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111695" y="5266989"/>
                <a:ext cx="552125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cost</m:t>
                      </m:r>
                      <m:r>
                        <a:rPr lang="en-US" altLang="ko-KR" sz="2000">
                          <a:latin typeface="Cambria Math" panose="02040503050406030204" pitchFamily="18" charset="0"/>
                          <a:ea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r>
                            <a:rPr lang="en-US" altLang="ko-KR" sz="2000" i="1">
                              <a:latin typeface="Cambria Math" panose="02040503050406030204" pitchFamily="18" charset="0"/>
                            </a:rPr>
                            <m:t> </m:t>
                          </m:r>
                        </m:e>
                      </m:acc>
                      <m:r>
                        <a:rPr lang="en-US" altLang="ko-KR" sz="2000" i="1">
                          <a:latin typeface="Cambria Math" panose="02040503050406030204" pitchFamily="18" charset="0"/>
                        </a:rPr>
                        <m:t>, </m:t>
                      </m:r>
                      <m:r>
                        <a:rPr lang="en-US" altLang="ko-KR" sz="2000" i="1">
                          <a:latin typeface="Cambria Math" panose="02040503050406030204" pitchFamily="18" charset="0"/>
                        </a:rPr>
                        <m:t>𝑦</m:t>
                      </m:r>
                      <m:r>
                        <a:rPr lang="en-US" altLang="ko-KR" sz="2000">
                          <a:latin typeface="Cambria Math" panose="02040503050406030204" pitchFamily="18" charset="0"/>
                          <a:ea typeface="Cambria Math" panose="02040503050406030204" pitchFamily="18" charset="0"/>
                        </a:rPr>
                        <m:t>)=−(</m:t>
                      </m:r>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m:t>
                      </m:r>
                      <m:r>
                        <a:rPr lang="en-US" altLang="ko-KR" sz="2000">
                          <a:latin typeface="Cambria Math" panose="02040503050406030204" pitchFamily="18" charset="0"/>
                        </a:rPr>
                        <m:t>1</m:t>
                      </m:r>
                      <m:r>
                        <a:rPr lang="en-US" altLang="ko-KR" sz="2000">
                          <a:latin typeface="Cambria Math" panose="02040503050406030204" pitchFamily="18" charset="0"/>
                        </a:rPr>
                        <m:t>−</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111695" y="5266989"/>
                <a:ext cx="5521255" cy="400110"/>
              </a:xfrm>
              <a:prstGeom prst="rect">
                <a:avLst/>
              </a:prstGeom>
              <a:blipFill>
                <a:blip r:embed="rId6"/>
                <a:stretch>
                  <a:fillRect t="-6061" b="-151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197216" y="4703182"/>
                <a:ext cx="1511568" cy="384401"/>
              </a:xfrm>
              <a:prstGeom prst="rect">
                <a:avLst/>
              </a:prstGeom>
              <a:noFill/>
            </p:spPr>
            <p:txBody>
              <a:bodyPr wrap="none" rtlCol="0">
                <a:spAutoFit/>
              </a:bodyPr>
              <a:lstStyle/>
              <a:p>
                <a:r>
                  <a:rPr lang="en-US" altLang="ko-KR" sz="1898">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rPr>
                      <m:t>, </m:t>
                    </m:r>
                    <m:r>
                      <a:rPr lang="en-US" altLang="ko-KR" sz="1898" i="1">
                        <a:latin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m:t>
                    </m:r>
                  </m:oMath>
                </a14:m>
                <a:endParaRPr lang="ko-KR" altLang="en-US" sz="189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197216" y="4703182"/>
                <a:ext cx="1511568" cy="384401"/>
              </a:xfrm>
              <a:prstGeom prst="rect">
                <a:avLst/>
              </a:prstGeom>
              <a:blipFill>
                <a:blip r:embed="rId7"/>
                <a:stretch>
                  <a:fillRect l="-4049" t="-9524" b="-25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5651724" y="4565622"/>
                <a:ext cx="2859244" cy="678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m:rPr>
                                  <m:nor/>
                                </m:rPr>
                                <a:rPr lang="en-US" altLang="ko-KR" sz="1708">
                                  <a:latin typeface="Cambria Math" panose="02040503050406030204" pitchFamily="18" charset="0"/>
                                  <a:ea typeface="Cambria Math" panose="02040503050406030204" pitchFamily="18" charset="0"/>
                                </a:rPr>
                                <m:t> </m:t>
                              </m:r>
                            </m:e>
                            <m:e>
                              <m:r>
                                <a:rPr lang="en-US" altLang="ko-KR" sz="1708" i="1">
                                  <a:latin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r>
                                <a:rPr lang="en-US" altLang="ko-KR" sz="1708">
                                  <a:latin typeface="Cambria Math" panose="02040503050406030204" pitchFamily="18" charset="0"/>
                                </a:rPr>
                                <m:t>1</m:t>
                              </m:r>
                              <m:r>
                                <a:rPr lang="en-US" altLang="ko-KR" sz="1708">
                                  <a:latin typeface="Cambria Math" panose="02040503050406030204" pitchFamily="18" charset="0"/>
                                </a:rPr>
                                <m:t>−</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 </m:t>
                              </m:r>
                              <m:r>
                                <m:rPr>
                                  <m:nor/>
                                </m:rPr>
                                <a:rPr lang="en-US" altLang="ko-KR" sz="1708">
                                  <a:latin typeface="Consolas" panose="020B0609020204030204" pitchFamily="49" charset="0"/>
                                </a:rPr>
                                <m:t>0</m:t>
                              </m:r>
                              <m:r>
                                <m:rPr>
                                  <m:nor/>
                                </m:rPr>
                                <a:rPr lang="ko-KR" altLang="en-US" sz="1708">
                                  <a:latin typeface="Consolas" panose="020B0609020204030204" pitchFamily="49" charset="0"/>
                                </a:rPr>
                                <m:t> </m:t>
                              </m:r>
                            </m:e>
                          </m:eqArr>
                        </m:e>
                      </m:d>
                    </m:oMath>
                  </m:oMathPara>
                </a14:m>
                <a:endParaRPr lang="ko-KR" altLang="en-US" sz="1708"/>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5651724" y="4565622"/>
                <a:ext cx="2859244" cy="678647"/>
              </a:xfrm>
              <a:prstGeom prst="rect">
                <a:avLst/>
              </a:prstGeom>
              <a:blipFill>
                <a:blip r:embed="rId8"/>
                <a:stretch>
                  <a:fillRect/>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DFEE9972-18CA-4F1F-9E76-ECC8D8FC16D9}"/>
              </a:ext>
            </a:extLst>
          </p:cNvPr>
          <p:cNvSpPr txBox="1"/>
          <p:nvPr/>
        </p:nvSpPr>
        <p:spPr>
          <a:xfrm>
            <a:off x="786938" y="1447464"/>
            <a:ext cx="4780476" cy="617990"/>
          </a:xfrm>
          <a:prstGeom prst="rect">
            <a:avLst/>
          </a:prstGeom>
          <a:noFill/>
        </p:spPr>
        <p:txBody>
          <a:bodyPr wrap="none" rtlCol="0">
            <a:spAutoFit/>
          </a:bodyPr>
          <a:lstStyle/>
          <a:p>
            <a:pPr algn="l"/>
            <a:r>
              <a:rPr lang="ko-KR" altLang="en-US" sz="1708">
                <a:latin typeface="Consolas" panose="020B0609020204030204" pitchFamily="49" charset="0"/>
              </a:rPr>
              <a:t>로지스틱 회귀에서는 </a:t>
            </a:r>
            <a:r>
              <a:rPr lang="en-US" altLang="ko-KR" sz="1708">
                <a:latin typeface="Consolas" panose="020B0609020204030204" pitchFamily="49" charset="0"/>
              </a:rPr>
              <a:t>MSE</a:t>
            </a:r>
            <a:r>
              <a:rPr lang="ko-KR" altLang="en-US" sz="1708">
                <a:latin typeface="Consolas" panose="020B0609020204030204" pitchFamily="49" charset="0"/>
              </a:rPr>
              <a:t>를 사용할 수 없다</a:t>
            </a:r>
            <a:r>
              <a:rPr lang="en-US" altLang="ko-KR" sz="1708">
                <a:latin typeface="Consolas" panose="020B0609020204030204" pitchFamily="49" charset="0"/>
              </a:rPr>
              <a:t>.</a:t>
            </a:r>
          </a:p>
          <a:p>
            <a:pPr algn="l"/>
            <a:r>
              <a:rPr lang="ko-KR" altLang="en-US" sz="1708">
                <a:latin typeface="Consolas" panose="020B0609020204030204" pitchFamily="49" charset="0"/>
              </a:rPr>
              <a:t>이유 </a:t>
            </a:r>
            <a:r>
              <a:rPr lang="en-US" altLang="ko-KR" sz="1708">
                <a:latin typeface="Consolas" panose="020B0609020204030204" pitchFamily="49" charset="0"/>
              </a:rPr>
              <a:t>: </a:t>
            </a:r>
            <a:r>
              <a:rPr lang="ko-KR" altLang="en-US" sz="1708">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39841" y="1522113"/>
            <a:ext cx="3148619" cy="355162"/>
          </a:xfrm>
          <a:prstGeom prst="rect">
            <a:avLst/>
          </a:prstGeom>
          <a:noFill/>
        </p:spPr>
        <p:txBody>
          <a:bodyPr wrap="none" rtlCol="0">
            <a:spAutoFit/>
          </a:bodyPr>
          <a:lstStyle/>
          <a:p>
            <a:pPr algn="l"/>
            <a:r>
              <a:rPr lang="en-US" altLang="ko-KR" sz="1708">
                <a:latin typeface="Consolas" panose="020B0609020204030204" pitchFamily="49" charset="0"/>
              </a:rPr>
              <a:t>Binary</a:t>
            </a:r>
            <a:r>
              <a:rPr lang="ko-KR" altLang="en-US" sz="1708">
                <a:latin typeface="Consolas" panose="020B0609020204030204" pitchFamily="49" charset="0"/>
              </a:rPr>
              <a:t> </a:t>
            </a:r>
            <a:r>
              <a:rPr lang="en-US" altLang="ko-KR" sz="1708">
                <a:latin typeface="Consolas" panose="020B0609020204030204" pitchFamily="49" charset="0"/>
              </a:rPr>
              <a:t>Cross Entropy </a:t>
            </a:r>
            <a:r>
              <a:rPr lang="ko-KR" altLang="en-US" sz="1708">
                <a:latin typeface="Consolas" panose="020B0609020204030204" pitchFamily="49" charset="0"/>
              </a:rPr>
              <a:t>함수</a:t>
            </a:r>
            <a:endParaRPr lang="en-US" altLang="ko-KR" sz="1708">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4937" y="2507931"/>
            <a:ext cx="2083015" cy="14429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45288" y="2497215"/>
            <a:ext cx="2103060" cy="1456807"/>
          </a:xfrm>
          <a:prstGeom prst="rect">
            <a:avLst/>
          </a:prstGeom>
          <a:noFill/>
          <a:extLst>
            <a:ext uri="{909E8E84-426E-40DD-AFC4-6F175D3DCCD1}">
              <a14:hiddenFill xmlns:a14="http://schemas.microsoft.com/office/drawing/2010/main">
                <a:solidFill>
                  <a:srgbClr val="FFFFFF"/>
                </a:solidFill>
              </a14:hiddenFill>
            </a:ext>
          </a:extLst>
        </p:spPr>
      </p:pic>
      <p:sp>
        <p:nvSpPr>
          <p:cNvPr id="4" name="타원 3">
            <a:extLst>
              <a:ext uri="{FF2B5EF4-FFF2-40B4-BE49-F238E27FC236}">
                <a16:creationId xmlns:a16="http://schemas.microsoft.com/office/drawing/2014/main" id="{3AC43178-A337-4165-9C17-9954A145468E}"/>
              </a:ext>
            </a:extLst>
          </p:cNvPr>
          <p:cNvSpPr/>
          <p:nvPr/>
        </p:nvSpPr>
        <p:spPr>
          <a:xfrm>
            <a:off x="1304711" y="2752191"/>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DC5DD6E2-2CE0-48AD-9864-51E1D9E8133D}"/>
              </a:ext>
            </a:extLst>
          </p:cNvPr>
          <p:cNvCxnSpPr/>
          <p:nvPr/>
        </p:nvCxnSpPr>
        <p:spPr>
          <a:xfrm>
            <a:off x="494532" y="2889545"/>
            <a:ext cx="1895066" cy="0"/>
          </a:xfrm>
          <a:prstGeom prst="line">
            <a:avLst/>
          </a:prstGeom>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AF3D7532-2D88-47FF-8E00-D1409DEFB842}"/>
              </a:ext>
            </a:extLst>
          </p:cNvPr>
          <p:cNvSpPr>
            <a:spLocks noGrp="1"/>
          </p:cNvSpPr>
          <p:nvPr>
            <p:ph type="body" sz="quarter" idx="19"/>
          </p:nvPr>
        </p:nvSpPr>
        <p:spPr/>
        <p:txBody>
          <a:bodyPr/>
          <a:lstStyle/>
          <a:p>
            <a:r>
              <a:rPr lang="en-US" altLang="ko-KR"/>
              <a:t>Cost Function</a:t>
            </a:r>
            <a:endParaRPr lang="ko-KR" altLang="en-US"/>
          </a:p>
        </p:txBody>
      </p:sp>
      <p:sp>
        <p:nvSpPr>
          <p:cNvPr id="29" name="텍스트 개체 틀 2">
            <a:extLst>
              <a:ext uri="{FF2B5EF4-FFF2-40B4-BE49-F238E27FC236}">
                <a16:creationId xmlns:a16="http://schemas.microsoft.com/office/drawing/2014/main" id="{BAE2A481-3111-4E82-85EF-059A3DCF02A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1" name="타원 30">
            <a:extLst>
              <a:ext uri="{FF2B5EF4-FFF2-40B4-BE49-F238E27FC236}">
                <a16:creationId xmlns:a16="http://schemas.microsoft.com/office/drawing/2014/main" id="{E51A3A89-2219-4C35-BA52-24D93E9A2B40}"/>
              </a:ext>
            </a:extLst>
          </p:cNvPr>
          <p:cNvSpPr/>
          <p:nvPr/>
        </p:nvSpPr>
        <p:spPr>
          <a:xfrm>
            <a:off x="3079369" y="2645826"/>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2" name="직선 연결선 31">
            <a:extLst>
              <a:ext uri="{FF2B5EF4-FFF2-40B4-BE49-F238E27FC236}">
                <a16:creationId xmlns:a16="http://schemas.microsoft.com/office/drawing/2014/main" id="{136767B5-1486-4D07-BBA8-7EB28E32A95F}"/>
              </a:ext>
            </a:extLst>
          </p:cNvPr>
          <p:cNvCxnSpPr/>
          <p:nvPr/>
        </p:nvCxnSpPr>
        <p:spPr>
          <a:xfrm>
            <a:off x="2309866" y="2802023"/>
            <a:ext cx="1895066" cy="0"/>
          </a:xfrm>
          <a:prstGeom prst="line">
            <a:avLst/>
          </a:prstGeom>
        </p:spPr>
        <p:style>
          <a:lnRef idx="1">
            <a:schemeClr val="dk1"/>
          </a:lnRef>
          <a:fillRef idx="0">
            <a:schemeClr val="dk1"/>
          </a:fillRef>
          <a:effectRef idx="0">
            <a:schemeClr val="dk1"/>
          </a:effectRef>
          <a:fontRef idx="minor">
            <a:schemeClr val="tx1"/>
          </a:fontRef>
        </p:style>
      </p:cxnSp>
      <p:sp>
        <p:nvSpPr>
          <p:cNvPr id="33" name="타원 32">
            <a:extLst>
              <a:ext uri="{FF2B5EF4-FFF2-40B4-BE49-F238E27FC236}">
                <a16:creationId xmlns:a16="http://schemas.microsoft.com/office/drawing/2014/main" id="{A45ED40D-4738-0AE5-5D6E-51C10E0E1BA7}"/>
              </a:ext>
            </a:extLst>
          </p:cNvPr>
          <p:cNvSpPr/>
          <p:nvPr/>
        </p:nvSpPr>
        <p:spPr>
          <a:xfrm>
            <a:off x="2048941" y="3579842"/>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069460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endParaRPr lang="ko-KR" altLang="en-US" sz="1898" b="1">
              <a:solidFill>
                <a:schemeClr val="tx1"/>
              </a:solidFill>
              <a:ea typeface="-2002" pitchFamily="18" charset="-127"/>
            </a:endParaRPr>
          </a:p>
        </p:txBody>
      </p:sp>
      <p:sp>
        <p:nvSpPr>
          <p:cNvPr id="6" name="직사각형 5">
            <a:extLst>
              <a:ext uri="{FF2B5EF4-FFF2-40B4-BE49-F238E27FC236}">
                <a16:creationId xmlns:a16="http://schemas.microsoft.com/office/drawing/2014/main" id="{FFE52B80-1654-49A6-99F7-AE124A8A6CD4}"/>
              </a:ext>
            </a:extLst>
          </p:cNvPr>
          <p:cNvSpPr/>
          <p:nvPr/>
        </p:nvSpPr>
        <p:spPr>
          <a:xfrm>
            <a:off x="1185382" y="1839695"/>
            <a:ext cx="5783842" cy="707886"/>
          </a:xfrm>
          <a:prstGeom prst="rect">
            <a:avLst/>
          </a:prstGeom>
        </p:spPr>
        <p:txBody>
          <a:bodyPr wrap="square">
            <a:spAutoFit/>
          </a:bodyPr>
          <a:lstStyle/>
          <a:p>
            <a:r>
              <a:rPr lang="en-US" altLang="ko-KR" sz="2000" b="1" i="1">
                <a:solidFill>
                  <a:srgbClr val="494E52"/>
                </a:solidFill>
                <a:latin typeface="+mj-ea"/>
                <a:ea typeface="+mj-ea"/>
              </a:rPr>
              <a:t>"</a:t>
            </a:r>
            <a:r>
              <a:rPr lang="ko-KR" altLang="en-US" sz="2000" b="1" i="1">
                <a:solidFill>
                  <a:srgbClr val="494E52"/>
                </a:solidFill>
                <a:latin typeface="+mj-ea"/>
                <a:ea typeface="+mj-ea"/>
              </a:rPr>
              <a:t>보통의 사람이 수행하는 지능적인 작업을 자동화하기 위한 연구 활동 </a:t>
            </a:r>
            <a:r>
              <a:rPr lang="en-US" altLang="ko-KR" sz="2000" b="1" i="1">
                <a:solidFill>
                  <a:srgbClr val="494E52"/>
                </a:solidFill>
                <a:latin typeface="+mj-ea"/>
                <a:ea typeface="+mj-ea"/>
              </a:rPr>
              <a:t>- </a:t>
            </a:r>
            <a:r>
              <a:rPr lang="ko-KR" altLang="en-US" sz="2000" b="1" i="1">
                <a:solidFill>
                  <a:srgbClr val="494E52"/>
                </a:solidFill>
                <a:latin typeface="+mj-ea"/>
                <a:ea typeface="+mj-ea"/>
              </a:rPr>
              <a:t>본문</a:t>
            </a:r>
            <a:r>
              <a:rPr lang="en-US" altLang="ko-KR" sz="2000" b="1" i="1">
                <a:solidFill>
                  <a:srgbClr val="494E52"/>
                </a:solidFill>
                <a:latin typeface="+mj-ea"/>
                <a:ea typeface="+mj-ea"/>
              </a:rPr>
              <a:t>"</a:t>
            </a:r>
            <a:endParaRPr lang="ko-KR" altLang="en-US" sz="2000" b="1">
              <a:latin typeface="+mj-ea"/>
              <a:ea typeface="+mj-ea"/>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185383" y="2983090"/>
            <a:ext cx="6597821" cy="707886"/>
          </a:xfrm>
          <a:prstGeom prst="rect">
            <a:avLst/>
          </a:prstGeom>
        </p:spPr>
        <p:txBody>
          <a:bodyPr wrap="square">
            <a:spAutoFit/>
          </a:bodyPr>
          <a:lstStyle/>
          <a:p>
            <a:r>
              <a:rPr lang="ko-KR" altLang="en-US" sz="2000" b="1" i="1">
                <a:solidFill>
                  <a:srgbClr val="494E52"/>
                </a:solidFill>
                <a:latin typeface="+mj-ea"/>
                <a:ea typeface="+mj-ea"/>
              </a:rPr>
              <a:t>인공지능</a:t>
            </a:r>
            <a:r>
              <a:rPr lang="en-US" altLang="ko-KR" sz="2000" b="1" i="1">
                <a:solidFill>
                  <a:srgbClr val="494E52"/>
                </a:solidFill>
                <a:latin typeface="+mj-ea"/>
                <a:ea typeface="+mj-ea"/>
              </a:rPr>
              <a:t>(</a:t>
            </a:r>
            <a:r>
              <a:rPr lang="ko-KR" altLang="en-US" sz="2000" b="1" i="1">
                <a:solidFill>
                  <a:srgbClr val="494E52"/>
                </a:solidFill>
                <a:latin typeface="+mj-ea"/>
                <a:ea typeface="+mj-ea"/>
              </a:rPr>
              <a:t>人工知能</a:t>
            </a:r>
            <a:r>
              <a:rPr lang="en-US" altLang="ko-KR" sz="2000" b="1" i="1">
                <a:solidFill>
                  <a:srgbClr val="494E52"/>
                </a:solidFill>
                <a:latin typeface="+mj-ea"/>
                <a:ea typeface="+mj-ea"/>
              </a:rPr>
              <a:t>, </a:t>
            </a:r>
            <a:r>
              <a:rPr lang="ko-KR" altLang="en-US" sz="2000" b="1" i="1">
                <a:solidFill>
                  <a:srgbClr val="494E52"/>
                </a:solidFill>
                <a:latin typeface="+mj-ea"/>
                <a:ea typeface="+mj-ea"/>
              </a:rPr>
              <a:t>영어</a:t>
            </a:r>
            <a:r>
              <a:rPr lang="en-US" altLang="ko-KR" sz="2000" b="1" i="1">
                <a:solidFill>
                  <a:srgbClr val="494E52"/>
                </a:solidFill>
                <a:latin typeface="+mj-ea"/>
                <a:ea typeface="+mj-ea"/>
              </a:rPr>
              <a:t>: artificial intelligence, AI)</a:t>
            </a:r>
            <a:r>
              <a:rPr lang="ko-KR" altLang="en-US" sz="2000" b="1" i="1">
                <a:solidFill>
                  <a:srgbClr val="494E52"/>
                </a:solidFill>
                <a:latin typeface="+mj-ea"/>
                <a:ea typeface="+mj-ea"/>
              </a:rPr>
              <a:t>은 기계로부터 만들어진 지능을 말한다</a:t>
            </a:r>
            <a:r>
              <a:rPr lang="en-US" altLang="ko-KR" sz="2000" b="1" i="1">
                <a:solidFill>
                  <a:srgbClr val="494E52"/>
                </a:solidFill>
                <a:latin typeface="+mj-ea"/>
                <a:ea typeface="+mj-ea"/>
              </a:rPr>
              <a:t>. - </a:t>
            </a:r>
            <a:r>
              <a:rPr lang="en-US" altLang="ko-KR" sz="2000" b="1" i="1" err="1">
                <a:solidFill>
                  <a:srgbClr val="494E52"/>
                </a:solidFill>
                <a:latin typeface="+mj-ea"/>
                <a:ea typeface="+mj-ea"/>
              </a:rPr>
              <a:t>wikipedia</a:t>
            </a:r>
            <a:endParaRPr lang="ko-KR" altLang="en-US" sz="2000" b="1">
              <a:latin typeface="+mj-ea"/>
              <a:ea typeface="+mj-ea"/>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185383" y="4196772"/>
            <a:ext cx="8232113" cy="1015663"/>
          </a:xfrm>
          <a:prstGeom prst="rect">
            <a:avLst/>
          </a:prstGeom>
        </p:spPr>
        <p:txBody>
          <a:bodyPr wrap="square">
            <a:spAutoFit/>
          </a:bodyPr>
          <a:lstStyle/>
          <a:p>
            <a:r>
              <a:rPr lang="ko-KR" altLang="en-US" sz="2000" b="1" i="1">
                <a:solidFill>
                  <a:srgbClr val="494E52"/>
                </a:solidFill>
                <a:latin typeface="+mj-ea"/>
                <a:ea typeface="+mj-ea"/>
              </a:rPr>
              <a:t>명시적인 규칙을 충분하게 만들어 기계의 수준을 높이는 접근 방법을 </a:t>
            </a:r>
            <a:r>
              <a:rPr lang="en-US" altLang="ko-KR" sz="2000" b="1" i="1">
                <a:solidFill>
                  <a:srgbClr val="494E52"/>
                </a:solidFill>
                <a:latin typeface="+mj-ea"/>
                <a:ea typeface="+mj-ea"/>
              </a:rPr>
              <a:t>symbolic AI </a:t>
            </a:r>
            <a:r>
              <a:rPr lang="ko-KR" altLang="en-US" sz="2000" b="1" i="1">
                <a:solidFill>
                  <a:srgbClr val="494E52"/>
                </a:solidFill>
                <a:latin typeface="+mj-ea"/>
                <a:ea typeface="+mj-ea"/>
              </a:rPr>
              <a:t>라고 하며</a:t>
            </a:r>
            <a:r>
              <a:rPr lang="en-US" altLang="ko-KR" sz="2000" b="1" i="1">
                <a:solidFill>
                  <a:srgbClr val="494E52"/>
                </a:solidFill>
                <a:latin typeface="+mj-ea"/>
                <a:ea typeface="+mj-ea"/>
              </a:rPr>
              <a:t>, 1950</a:t>
            </a:r>
            <a:r>
              <a:rPr lang="ko-KR" altLang="en-US" sz="2000" b="1" i="1">
                <a:solidFill>
                  <a:srgbClr val="494E52"/>
                </a:solidFill>
                <a:latin typeface="+mj-ea"/>
                <a:ea typeface="+mj-ea"/>
              </a:rPr>
              <a:t>년대부터 </a:t>
            </a:r>
            <a:r>
              <a:rPr lang="en-US" altLang="ko-KR" sz="2000" b="1" i="1">
                <a:solidFill>
                  <a:srgbClr val="494E52"/>
                </a:solidFill>
                <a:latin typeface="+mj-ea"/>
                <a:ea typeface="+mj-ea"/>
              </a:rPr>
              <a:t>1980</a:t>
            </a:r>
            <a:r>
              <a:rPr lang="ko-KR" altLang="en-US" sz="2000" b="1" i="1">
                <a:solidFill>
                  <a:srgbClr val="494E52"/>
                </a:solidFill>
                <a:latin typeface="+mj-ea"/>
                <a:ea typeface="+mj-ea"/>
              </a:rPr>
              <a:t>년대까지 </a:t>
            </a:r>
            <a:r>
              <a:rPr lang="en-US" altLang="ko-KR" sz="2000" b="1" i="1">
                <a:solidFill>
                  <a:srgbClr val="494E52"/>
                </a:solidFill>
                <a:latin typeface="+mj-ea"/>
                <a:ea typeface="+mj-ea"/>
              </a:rPr>
              <a:t>AI</a:t>
            </a:r>
            <a:r>
              <a:rPr lang="ko-KR" altLang="en-US" sz="2000" b="1" i="1">
                <a:solidFill>
                  <a:srgbClr val="494E52"/>
                </a:solidFill>
                <a:latin typeface="+mj-ea"/>
                <a:ea typeface="+mj-ea"/>
              </a:rPr>
              <a:t>의 지배적인 패러다임이었습니다</a:t>
            </a:r>
            <a:r>
              <a:rPr lang="en-US" altLang="ko-KR" sz="2000" b="1" i="1">
                <a:solidFill>
                  <a:srgbClr val="494E52"/>
                </a:solidFill>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F7CDB6F4-485F-4E25-8622-B087C5D9EAA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3" name="텍스트 개체 틀 2">
            <a:extLst>
              <a:ext uri="{FF2B5EF4-FFF2-40B4-BE49-F238E27FC236}">
                <a16:creationId xmlns:a16="http://schemas.microsoft.com/office/drawing/2014/main" id="{9DAD1B64-5FD4-4EE1-9A92-5ECF832D63C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Rectangle 8">
            <a:extLst>
              <a:ext uri="{FF2B5EF4-FFF2-40B4-BE49-F238E27FC236}">
                <a16:creationId xmlns:a16="http://schemas.microsoft.com/office/drawing/2014/main" id="{8AB3DF66-9ACB-4096-AC99-BDC0D5AB591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 지능 정의</a:t>
            </a:r>
          </a:p>
        </p:txBody>
      </p:sp>
    </p:spTree>
    <p:extLst>
      <p:ext uri="{BB962C8B-B14F-4D97-AF65-F5344CB8AC3E}">
        <p14:creationId xmlns:p14="http://schemas.microsoft.com/office/powerpoint/2010/main" val="11681987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322159" y="91013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079810" y="1855204"/>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079810" y="1855204"/>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848700" y="1704728"/>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848700" y="1704728"/>
                <a:ext cx="3145861" cy="743922"/>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744" y="2996952"/>
            <a:ext cx="4127260" cy="28589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629011" y="2978009"/>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e>
                    </m:acc>
                    <m:r>
                      <m:rPr>
                        <m:nor/>
                      </m:rPr>
                      <a:rPr lang="en-US" altLang="ko-KR" sz="2400">
                        <a:latin typeface="Cambria Math" panose="02040503050406030204" pitchFamily="18" charset="0"/>
                        <a:ea typeface="Cambria Math" panose="02040503050406030204" pitchFamily="18" charset="0"/>
                      </a:rPr>
                      <m:t> = 1</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0.1</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629011" y="2978009"/>
                <a:ext cx="3336619" cy="2677656"/>
              </a:xfrm>
              <a:prstGeom prst="rect">
                <a:avLst/>
              </a:prstGeom>
              <a:blipFill>
                <a:blip r:embed="rId6"/>
                <a:stretch>
                  <a:fillRect l="-2737" t="-1822" b="-432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677799" y="3453762"/>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=1</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677799" y="3453762"/>
                <a:ext cx="1350947" cy="442750"/>
              </a:xfrm>
              <a:prstGeom prst="rect">
                <a:avLst/>
              </a:prstGeom>
              <a:blipFill>
                <a:blip r:embed="rId7"/>
                <a:stretch>
                  <a:fillRect l="-450" b="-16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1590880" y="4203335"/>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690875" y="3429168"/>
            <a:ext cx="1800010" cy="1865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E048BDC7-D2C9-44C3-8567-EC9F0E3B94E6}"/>
              </a:ext>
            </a:extLst>
          </p:cNvPr>
          <p:cNvSpPr/>
          <p:nvPr/>
        </p:nvSpPr>
        <p:spPr>
          <a:xfrm>
            <a:off x="4716843" y="5207423"/>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876AABF5-5810-489C-9BE4-9F54CF779C9E}"/>
              </a:ext>
            </a:extLst>
          </p:cNvPr>
          <p:cNvCxnSpPr/>
          <p:nvPr/>
        </p:nvCxnSpPr>
        <p:spPr>
          <a:xfrm flipV="1">
            <a:off x="1622286" y="4429495"/>
            <a:ext cx="0" cy="1001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D7A70CD-5D9D-4328-848D-D431F48C7400}"/>
              </a:ext>
            </a:extLst>
          </p:cNvPr>
          <p:cNvCxnSpPr>
            <a:cxnSpLocks/>
          </p:cNvCxnSpPr>
          <p:nvPr/>
        </p:nvCxnSpPr>
        <p:spPr>
          <a:xfrm>
            <a:off x="1221051" y="4424252"/>
            <a:ext cx="40123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화살표: 오른쪽 11">
            <a:extLst>
              <a:ext uri="{FF2B5EF4-FFF2-40B4-BE49-F238E27FC236}">
                <a16:creationId xmlns:a16="http://schemas.microsoft.com/office/drawing/2014/main" id="{DEF1FB10-DFAB-491B-807B-69DCAB1B4F9A}"/>
              </a:ext>
            </a:extLst>
          </p:cNvPr>
          <p:cNvSpPr/>
          <p:nvPr/>
        </p:nvSpPr>
        <p:spPr>
          <a:xfrm>
            <a:off x="1702650" y="5698947"/>
            <a:ext cx="1063866" cy="32009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60BC9211-E9AE-4338-BE0A-97320AAB9C17}"/>
              </a:ext>
            </a:extLst>
          </p:cNvPr>
          <p:cNvSpPr/>
          <p:nvPr/>
        </p:nvSpPr>
        <p:spPr>
          <a:xfrm>
            <a:off x="2970336" y="4905242"/>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5B12778A-8447-4FED-9E8B-7E78580796C2}"/>
              </a:ext>
            </a:extLst>
          </p:cNvPr>
          <p:cNvCxnSpPr>
            <a:cxnSpLocks/>
          </p:cNvCxnSpPr>
          <p:nvPr/>
        </p:nvCxnSpPr>
        <p:spPr>
          <a:xfrm>
            <a:off x="1653693" y="4772532"/>
            <a:ext cx="2853357" cy="732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타원 30">
            <a:extLst>
              <a:ext uri="{FF2B5EF4-FFF2-40B4-BE49-F238E27FC236}">
                <a16:creationId xmlns:a16="http://schemas.microsoft.com/office/drawing/2014/main" id="{27CD8A84-8CAB-4F4C-8F27-8F9DF0F2E413}"/>
              </a:ext>
            </a:extLst>
          </p:cNvPr>
          <p:cNvSpPr/>
          <p:nvPr/>
        </p:nvSpPr>
        <p:spPr>
          <a:xfrm>
            <a:off x="3991420" y="5123367"/>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FD3286BC-5F46-4084-A3B4-E44CD699754C}"/>
              </a:ext>
            </a:extLst>
          </p:cNvPr>
          <p:cNvSpPr/>
          <p:nvPr/>
        </p:nvSpPr>
        <p:spPr>
          <a:xfrm>
            <a:off x="4395280" y="5180571"/>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471ED195-DDF1-4B95-8556-CC682BC8EB80}"/>
              </a:ext>
            </a:extLst>
          </p:cNvPr>
          <p:cNvSpPr>
            <a:spLocks noGrp="1"/>
          </p:cNvSpPr>
          <p:nvPr>
            <p:ph type="body" sz="quarter" idx="19"/>
          </p:nvPr>
        </p:nvSpPr>
        <p:spPr/>
        <p:txBody>
          <a:bodyPr/>
          <a:lstStyle/>
          <a:p>
            <a:r>
              <a:rPr lang="ko-KR" altLang="en-US"/>
              <a:t>로지스틱 회귀 손실 함수</a:t>
            </a:r>
          </a:p>
        </p:txBody>
      </p:sp>
      <p:sp>
        <p:nvSpPr>
          <p:cNvPr id="21" name="텍스트 개체 틀 2">
            <a:extLst>
              <a:ext uri="{FF2B5EF4-FFF2-40B4-BE49-F238E27FC236}">
                <a16:creationId xmlns:a16="http://schemas.microsoft.com/office/drawing/2014/main" id="{2F75CEB1-D1CD-4D52-A726-532459991F5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3" name="타원 22">
            <a:extLst>
              <a:ext uri="{FF2B5EF4-FFF2-40B4-BE49-F238E27FC236}">
                <a16:creationId xmlns:a16="http://schemas.microsoft.com/office/drawing/2014/main" id="{8C7ED79E-4E6A-B262-0BED-C09718F2D16C}"/>
              </a:ext>
            </a:extLst>
          </p:cNvPr>
          <p:cNvSpPr/>
          <p:nvPr/>
        </p:nvSpPr>
        <p:spPr>
          <a:xfrm>
            <a:off x="1109281" y="1234604"/>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880" y="3068960"/>
            <a:ext cx="4127259" cy="2858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1BF8E7E-7992-4302-8FC5-CBD5FDEBA41F}"/>
              </a:ext>
            </a:extLst>
          </p:cNvPr>
          <p:cNvSpPr txBox="1"/>
          <p:nvPr/>
        </p:nvSpPr>
        <p:spPr>
          <a:xfrm>
            <a:off x="508437" y="93005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131882" y="1988269"/>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131882" y="1988269"/>
                <a:ext cx="1779846" cy="442750"/>
              </a:xfrm>
              <a:prstGeom prst="rect">
                <a:avLst/>
              </a:prstGeom>
              <a:blipFill>
                <a:blip r:embed="rId4"/>
                <a:stretch>
                  <a:fillRect l="-4795"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900772" y="1837793"/>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r>
                                <a:rPr lang="en-US" altLang="ko-KR" sz="1898">
                                  <a:latin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900772" y="1837793"/>
                <a:ext cx="3145861" cy="74392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886212" y="3068960"/>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a:latin typeface="Cambria Math" panose="02040503050406030204" pitchFamily="18" charset="0"/>
                        <a:ea typeface="Cambria Math" panose="02040503050406030204" pitchFamily="18" charset="0"/>
                      </a:rPr>
                      <m:t>0</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1</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m:t>
                      </m:r>
                      <m:r>
                        <m:rPr>
                          <m:nor/>
                        </m:rPr>
                        <a:rPr lang="en-US" altLang="ko-KR" sz="2400">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9</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m:t>
                    </m:r>
                    <m:r>
                      <a:rPr lang="en-US" altLang="ko-KR" sz="2400" i="1">
                        <a:latin typeface="Cambria Math" panose="02040503050406030204" pitchFamily="18" charset="0"/>
                        <a:ea typeface="Cambria Math" panose="02040503050406030204" pitchFamily="18" charset="0"/>
                      </a:rPr>
                      <m:t>2</m:t>
                    </m:r>
                    <m:r>
                      <a:rPr lang="en-US" altLang="ko-KR" sz="2400" i="1">
                        <a:latin typeface="Cambria Math" panose="02040503050406030204" pitchFamily="18" charset="0"/>
                        <a:ea typeface="Cambria Math" panose="02040503050406030204" pitchFamily="18" charset="0"/>
                      </a:rPr>
                      <m:t>.</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886212" y="3068960"/>
                <a:ext cx="3336619" cy="2677656"/>
              </a:xfrm>
              <a:prstGeom prst="rect">
                <a:avLst/>
              </a:prstGeom>
              <a:blipFill>
                <a:blip r:embed="rId6"/>
                <a:stretch>
                  <a:fillRect l="-2925" t="-1818" r="-731" b="-4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731274" y="3511664"/>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0</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731274" y="3511664"/>
                <a:ext cx="1350947" cy="442750"/>
              </a:xfrm>
              <a:prstGeom prst="rect">
                <a:avLst/>
              </a:prstGeom>
              <a:blipFill>
                <a:blip r:embed="rId7"/>
                <a:stretch>
                  <a:fillRect l="-450" b="-16438"/>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1941424" y="5182141"/>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cxnSpLocks/>
          </p:cNvCxnSpPr>
          <p:nvPr/>
        </p:nvCxnSpPr>
        <p:spPr>
          <a:xfrm flipV="1">
            <a:off x="3954012" y="3732097"/>
            <a:ext cx="1112792" cy="15591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1236980" y="528395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339610" y="4280237"/>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027508" y="495920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A780C268-830B-4C7A-9E15-FA725997432F}"/>
              </a:ext>
            </a:extLst>
          </p:cNvPr>
          <p:cNvSpPr/>
          <p:nvPr/>
        </p:nvSpPr>
        <p:spPr>
          <a:xfrm flipH="1">
            <a:off x="1455197" y="5840029"/>
            <a:ext cx="3188202" cy="438010"/>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B426377B-3543-4E80-9B59-2D0ADCD1B454}"/>
              </a:ext>
            </a:extLst>
          </p:cNvPr>
          <p:cNvSpPr/>
          <p:nvPr/>
        </p:nvSpPr>
        <p:spPr>
          <a:xfrm>
            <a:off x="1581844" y="5233834"/>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95578636-1D2C-4A68-B419-6066865D4056}"/>
              </a:ext>
            </a:extLst>
          </p:cNvPr>
          <p:cNvCxnSpPr>
            <a:cxnSpLocks/>
          </p:cNvCxnSpPr>
          <p:nvPr/>
        </p:nvCxnSpPr>
        <p:spPr>
          <a:xfrm flipV="1">
            <a:off x="2218667" y="4903349"/>
            <a:ext cx="1968677" cy="5481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6CFED917-DA8F-4631-8D0B-01BE8782F88A}"/>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0" name="텍스트 개체 틀 2">
            <a:extLst>
              <a:ext uri="{FF2B5EF4-FFF2-40B4-BE49-F238E27FC236}">
                <a16:creationId xmlns:a16="http://schemas.microsoft.com/office/drawing/2014/main" id="{6E5B84CF-6A41-440C-80E9-C2D1A905542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83805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596516" y="1239165"/>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207108" y="2602791"/>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207108" y="2602791"/>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3975998" y="2452315"/>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3975998" y="2452315"/>
                <a:ext cx="3145861" cy="743922"/>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3975998" y="3518842"/>
            <a:ext cx="1038966" cy="53780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09658" y="4406971"/>
                <a:ext cx="6803081" cy="559512"/>
              </a:xfrm>
              <a:prstGeom prst="rect">
                <a:avLst/>
              </a:prstGeom>
              <a:noFill/>
            </p:spPr>
            <p:txBody>
              <a:bodyPr wrap="none" rtlCol="0">
                <a:spAutoFit/>
              </a:bodyPr>
              <a:lstStyle/>
              <a:p>
                <a:r>
                  <a:rPr lang="en-US" altLang="ko-KR" sz="3036">
                    <a:latin typeface="Consolas" panose="020B0609020204030204" pitchFamily="49" charset="0"/>
                  </a:rPr>
                  <a:t>L = -(</a:t>
                </a:r>
                <a14:m>
                  <m:oMath xmlns:m="http://schemas.openxmlformats.org/officeDocument/2006/math">
                    <m:r>
                      <m:rPr>
                        <m:sty m:val="p"/>
                      </m:rPr>
                      <a:rPr lang="en-US" altLang="ko-KR" sz="3036">
                        <a:latin typeface="Cambria Math" panose="02040503050406030204" pitchFamily="18" charset="0"/>
                        <a:ea typeface="Cambria Math" panose="02040503050406030204" pitchFamily="18" charset="0"/>
                      </a:rPr>
                      <m:t>y</m:t>
                    </m:r>
                    <m:r>
                      <a:rPr lang="en-US" altLang="ko-KR" sz="3036">
                        <a:latin typeface="Cambria Math" panose="02040503050406030204" pitchFamily="18" charset="0"/>
                        <a:ea typeface="Cambria Math" panose="02040503050406030204" pitchFamily="18" charset="0"/>
                      </a:rPr>
                      <m:t>∗</m:t>
                    </m:r>
                    <m:r>
                      <m:rPr>
                        <m:nor/>
                      </m:rPr>
                      <a:rPr lang="en-US" altLang="ko-KR" sz="3036">
                        <a:latin typeface="Cambria Math" panose="02040503050406030204" pitchFamily="18" charset="0"/>
                        <a:ea typeface="Cambria Math" panose="02040503050406030204" pitchFamily="18" charset="0"/>
                      </a:rPr>
                      <m:t>log</m:t>
                    </m:r>
                    <m:r>
                      <m:rPr>
                        <m:nor/>
                      </m:rPr>
                      <a:rPr lang="en-US" altLang="ko-KR" sz="3036">
                        <a:latin typeface="Cambria Math" panose="02040503050406030204" pitchFamily="18" charset="0"/>
                        <a:ea typeface="Cambria Math" panose="02040503050406030204" pitchFamily="18" charset="0"/>
                      </a:rPr>
                      <m:t>(</m:t>
                    </m:r>
                    <m:r>
                      <a:rPr lang="en-US" altLang="ko-KR" sz="3036" i="1">
                        <a:latin typeface="Cambria Math" panose="02040503050406030204" pitchFamily="18" charset="0"/>
                        <a:ea typeface="Cambria Math" panose="02040503050406030204" pitchFamily="18" charset="0"/>
                      </a:rPr>
                      <m:t>𝑎</m:t>
                    </m:r>
                    <m:r>
                      <a:rPr lang="en-US" altLang="ko-KR" sz="3036" i="1">
                        <a:latin typeface="Cambria Math" panose="02040503050406030204" pitchFamily="18" charset="0"/>
                        <a:ea typeface="Cambria Math" panose="02040503050406030204" pitchFamily="18" charset="0"/>
                      </a:rPr>
                      <m:t>) +(1−</m:t>
                    </m:r>
                    <m:r>
                      <a:rPr lang="en-US" altLang="ko-KR" sz="3036" i="1">
                        <a:latin typeface="Cambria Math" panose="02040503050406030204" pitchFamily="18" charset="0"/>
                      </a:rPr>
                      <m:t>𝑦</m:t>
                    </m:r>
                    <m:r>
                      <a:rPr lang="en-US" altLang="ko-KR" sz="3036">
                        <a:latin typeface="Cambria Math" panose="02040503050406030204" pitchFamily="18" charset="0"/>
                      </a:rPr>
                      <m:t>) </m:t>
                    </m:r>
                    <m:r>
                      <m:rPr>
                        <m:sty m:val="p"/>
                      </m:rPr>
                      <a:rPr lang="en-US" altLang="ko-KR" sz="3036">
                        <a:latin typeface="Cambria Math" panose="02040503050406030204" pitchFamily="18" charset="0"/>
                      </a:rPr>
                      <m:t>log</m:t>
                    </m:r>
                    <m:r>
                      <a:rPr lang="en-US" altLang="ko-KR" sz="3036">
                        <a:latin typeface="Cambria Math" panose="02040503050406030204" pitchFamily="18" charset="0"/>
                      </a:rPr>
                      <m:t>(1−</m:t>
                    </m:r>
                    <m:r>
                      <m:rPr>
                        <m:sty m:val="p"/>
                      </m:rPr>
                      <a:rPr lang="en-US" altLang="ko-KR" sz="3036">
                        <a:latin typeface="Cambria Math" panose="02040503050406030204" pitchFamily="18" charset="0"/>
                      </a:rPr>
                      <m:t>a</m:t>
                    </m:r>
                    <m:r>
                      <a:rPr lang="en-US" altLang="ko-KR" sz="3036">
                        <a:latin typeface="Cambria Math" panose="02040503050406030204" pitchFamily="18" charset="0"/>
                      </a:rPr>
                      <m:t>))</m:t>
                    </m:r>
                  </m:oMath>
                </a14:m>
                <a:endParaRPr lang="ko-KR" altLang="en-US" sz="3036">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09658" y="4406971"/>
                <a:ext cx="6803081" cy="559512"/>
              </a:xfrm>
              <a:prstGeom prst="rect">
                <a:avLst/>
              </a:prstGeom>
              <a:blipFill>
                <a:blip r:embed="rId5"/>
                <a:stretch>
                  <a:fillRect l="-2151" t="-13043" b="-3260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1C66A25A-B2DC-4DA5-B771-E9CA8FBE7821}"/>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28E741EF-6E33-430A-B8C8-D11FA07D7BD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369315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타원 9">
            <a:extLst>
              <a:ext uri="{FF2B5EF4-FFF2-40B4-BE49-F238E27FC236}">
                <a16:creationId xmlns:a16="http://schemas.microsoft.com/office/drawing/2014/main" id="{DBA9BFFA-9B02-47C7-B0C7-F539D7423C8C}"/>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679716" y="222170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884260" y="257331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642321" y="1213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12950" y="1966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566866" y="2734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298271" y="1884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297206" y="2120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460750" y="2718958"/>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31" name="원호 30">
            <a:extLst>
              <a:ext uri="{FF2B5EF4-FFF2-40B4-BE49-F238E27FC236}">
                <a16:creationId xmlns:a16="http://schemas.microsoft.com/office/drawing/2014/main" id="{A5457878-7973-4928-82DC-A6D276EEA60C}"/>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367290" y="2694386"/>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298271" y="439224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679716" y="488949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1988994" y="421591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884260" y="524110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642321" y="388087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12950" y="463381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566866" y="540209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298271" y="455199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297206" y="478828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292775"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744184"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591548" y="450685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7968305" y="467049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7968305" y="467049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356820" y="4889495"/>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460750" y="538674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541892" y="45114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103897"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309109"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760518"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120231"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350962" y="5013176"/>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350962" y="5013176"/>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244427" y="395178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234906" y="361036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684233" y="5042415"/>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684233" y="5042415"/>
                <a:ext cx="590226" cy="355162"/>
              </a:xfrm>
              <a:prstGeom prst="rect">
                <a:avLst/>
              </a:prstGeom>
              <a:blipFill>
                <a:blip r:embed="rId6"/>
                <a:stretch>
                  <a:fillRect t="-6897" r="-8247" b="-25862"/>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861140" y="5049180"/>
            <a:ext cx="877163" cy="307777"/>
          </a:xfrm>
          <a:prstGeom prst="rect">
            <a:avLst/>
          </a:prstGeom>
          <a:noFill/>
        </p:spPr>
        <p:txBody>
          <a:bodyPr wrap="none" rtlCol="0">
            <a:spAutoFit/>
          </a:bodyPr>
          <a:lstStyle/>
          <a:p>
            <a:pPr algn="l"/>
            <a:r>
              <a:rPr lang="en-US" altLang="ko-KR" sz="1400" b="1">
                <a:solidFill>
                  <a:srgbClr val="3399FF"/>
                </a:solidFill>
                <a:latin typeface="+mj-ea"/>
                <a:ea typeface="+mj-ea"/>
              </a:rPr>
              <a:t>0 </a:t>
            </a:r>
            <a:r>
              <a:rPr lang="ko-KR" altLang="en-US" sz="1400" b="1">
                <a:solidFill>
                  <a:srgbClr val="3399FF"/>
                </a:solidFill>
                <a:latin typeface="+mj-ea"/>
                <a:ea typeface="+mj-ea"/>
              </a:rPr>
              <a:t>또는 </a:t>
            </a:r>
            <a:r>
              <a:rPr lang="en-US" altLang="ko-KR" sz="1400" b="1">
                <a:solidFill>
                  <a:srgbClr val="3399FF"/>
                </a:solidFill>
                <a:latin typeface="+mj-ea"/>
                <a:ea typeface="+mj-ea"/>
              </a:rPr>
              <a:t>1</a:t>
            </a:r>
            <a:endParaRPr lang="ko-KR" altLang="en-US" sz="1400"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535227" y="4641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535227" y="4641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639534" y="469438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639534" y="469438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C83E2F8-6182-4BAD-937D-39623CC61DB0}"/>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8" name="텍스트 개체 틀 2">
            <a:extLst>
              <a:ext uri="{FF2B5EF4-FFF2-40B4-BE49-F238E27FC236}">
                <a16:creationId xmlns:a16="http://schemas.microsoft.com/office/drawing/2014/main" id="{994CDCA1-C607-4B57-9496-CEB1A94D518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483170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09929" y="31414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91375" y="36387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00653" y="29651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95919" y="39903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53980" y="2630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424608" y="3383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78524" y="4151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09930" y="3301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08864" y="3537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04434"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55843"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03207" y="32560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079963" y="3419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079963" y="3419700"/>
                <a:ext cx="366767" cy="442750"/>
              </a:xfrm>
              <a:prstGeom prst="rect">
                <a:avLst/>
              </a:prstGeom>
              <a:blipFill>
                <a:blip r:embed="rId3"/>
                <a:stretch>
                  <a:fillRect t="-5479" r="-18033"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68479" y="36387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53550" y="3260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15556"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20768"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72177"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31890"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62620" y="38418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i="1">
                          <a:solidFill>
                            <a:srgbClr val="3399FF"/>
                          </a:solidFill>
                          <a:latin typeface="Cambria Math" panose="02040503050406030204" pitchFamily="18" charset="0"/>
                          <a:ea typeface="고도 M" panose="02000503000000020004" pitchFamily="2" charset="-127"/>
                        </a:rPr>
                        <m:t>−</m:t>
                      </m:r>
                      <m:r>
                        <a:rPr lang="ko-KR" altLang="en-US"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Cambria Math" panose="02040503050406030204" pitchFamily="18" charset="0"/>
                        </a:rPr>
                        <m:t>~</m:t>
                      </m:r>
                      <m:r>
                        <a:rPr lang="en-US" altLang="ko-KR" sz="1898" i="1">
                          <a:solidFill>
                            <a:srgbClr val="3399FF"/>
                          </a:solidFill>
                          <a:latin typeface="Cambria Math" panose="02040503050406030204" pitchFamily="18" charset="0"/>
                          <a:ea typeface="Cambria Math" panose="02040503050406030204" pitchFamily="18" charset="0"/>
                        </a:rPr>
                        <m:t>∞</m:t>
                      </m:r>
                    </m:oMath>
                  </m:oMathPara>
                </a14:m>
                <a:endParaRPr lang="ko-KR" altLang="en-US" sz="1898">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62620" y="3841871"/>
                <a:ext cx="1027845" cy="384401"/>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56087" y="27009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46565" y="23595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795891" y="3856490"/>
                <a:ext cx="583814" cy="355162"/>
              </a:xfrm>
              <a:prstGeom prst="rect">
                <a:avLst/>
              </a:prstGeom>
              <a:noFill/>
            </p:spPr>
            <p:txBody>
              <a:bodyPr wrap="none" rtlCol="0">
                <a:spAutoFit/>
              </a:bodyPr>
              <a:lstStyle/>
              <a:p>
                <a:pPr algn="l"/>
                <a14:m>
                  <m:oMath xmlns:m="http://schemas.openxmlformats.org/officeDocument/2006/math">
                    <m:r>
                      <a:rPr lang="en-US" altLang="ko-KR" sz="1708" i="1">
                        <a:solidFill>
                          <a:srgbClr val="3399FF"/>
                        </a:solidFill>
                        <a:latin typeface="Cambria Math" panose="02040503050406030204" pitchFamily="18" charset="0"/>
                        <a:ea typeface="Cambria Math" panose="02040503050406030204" pitchFamily="18" charset="0"/>
                      </a:rPr>
                      <m:t>0</m:t>
                    </m:r>
                    <m:r>
                      <a:rPr lang="en-US" altLang="ko-KR" sz="1708" i="1">
                        <a:solidFill>
                          <a:srgbClr val="3399FF"/>
                        </a:solidFill>
                        <a:latin typeface="Cambria Math" panose="02040503050406030204" pitchFamily="18" charset="0"/>
                        <a:ea typeface="Cambria Math" panose="02040503050406030204" pitchFamily="18" charset="0"/>
                      </a:rPr>
                      <m:t>~</m:t>
                    </m:r>
                  </m:oMath>
                </a14:m>
                <a:r>
                  <a:rPr lang="en-US" altLang="ko-KR" sz="1708">
                    <a:solidFill>
                      <a:srgbClr val="3399FF"/>
                    </a:solidFill>
                    <a:latin typeface="Cambria Math" panose="02040503050406030204" pitchFamily="18" charset="0"/>
                    <a:ea typeface="Cambria Math" panose="02040503050406030204" pitchFamily="18" charset="0"/>
                  </a:rPr>
                  <a:t>1</a:t>
                </a:r>
                <a:endParaRPr lang="ko-KR" altLang="en-US" sz="1708">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795891" y="3856490"/>
                <a:ext cx="583814" cy="355162"/>
              </a:xfrm>
              <a:prstGeom prst="rect">
                <a:avLst/>
              </a:prstGeom>
              <a:blipFill>
                <a:blip r:embed="rId5"/>
                <a:stretch>
                  <a:fillRect t="-6897" r="-6250"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72164" y="38857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46885" y="33903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46885" y="3390326"/>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51192" y="34435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51192" y="3443590"/>
                <a:ext cx="690637" cy="408702"/>
              </a:xfrm>
              <a:prstGeom prst="rect">
                <a:avLst/>
              </a:prstGeom>
              <a:blipFill>
                <a:blip r:embed="rId7"/>
                <a:stretch>
                  <a:fillRect r="-2632" b="-2985"/>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68632" y="32935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63220" y="45784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02878" y="33215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59974" y="35559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04802" y="45293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04802" y="4529326"/>
                <a:ext cx="409919" cy="555858"/>
              </a:xfrm>
              <a:prstGeom prst="rect">
                <a:avLst/>
              </a:prstGeom>
              <a:blipFill>
                <a:blip r:embed="rId8"/>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30930" y="45293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30930" y="4529327"/>
                <a:ext cx="409919"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44852" y="4521830"/>
                <a:ext cx="454355"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44852" y="4521830"/>
                <a:ext cx="454355" cy="555858"/>
              </a:xfrm>
              <a:prstGeom prst="rect">
                <a:avLst/>
              </a:prstGeom>
              <a:blipFill>
                <a:blip r:embed="rId10"/>
                <a:stretch>
                  <a:fillRect b="-1099"/>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288372" y="1169146"/>
            <a:ext cx="3424335" cy="968535"/>
          </a:xfrm>
          <a:prstGeom prst="rect">
            <a:avLst/>
          </a:prstGeom>
          <a:noFill/>
        </p:spPr>
        <p:txBody>
          <a:bodyPr wrap="none" rtlCol="0">
            <a:spAutoFit/>
          </a:bodyPr>
          <a:lstStyle/>
          <a:p>
            <a:pPr algn="l"/>
            <a:r>
              <a:rPr lang="ko-KR" altLang="en-US" sz="1898" b="1">
                <a:latin typeface="+mj-ea"/>
                <a:ea typeface="+mj-ea"/>
              </a:rPr>
              <a:t>특성이 하나인 경우 </a:t>
            </a:r>
            <a:r>
              <a:rPr lang="en-US" altLang="ko-KR" sz="1898" b="1">
                <a:latin typeface="+mj-ea"/>
                <a:ea typeface="+mj-ea"/>
              </a:rPr>
              <a:t>=&gt; x 1</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pPr algn="l"/>
            <a:r>
              <a:rPr lang="en-US" altLang="ko-KR" sz="1898" b="1">
                <a:latin typeface="+mj-ea"/>
                <a:ea typeface="+mj-ea"/>
              </a:rPr>
              <a:t>z = wx + b</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4762933A-0F9B-4E6B-9FF3-7DF75428DFE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1" name="텍스트 개체 틀 2">
            <a:extLst>
              <a:ext uri="{FF2B5EF4-FFF2-40B4-BE49-F238E27FC236}">
                <a16:creationId xmlns:a16="http://schemas.microsoft.com/office/drawing/2014/main" id="{31737845-2500-44B3-A8EF-9217524DC8A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0964831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954911"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954911"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33689" y="5216642"/>
                <a:ext cx="908133"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33689" y="5216642"/>
                <a:ext cx="908133" cy="555858"/>
              </a:xfrm>
              <a:prstGeom prst="rect">
                <a:avLst/>
              </a:prstGeom>
              <a:blipFill>
                <a:blip r:embed="rId6"/>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731137" y="2653872"/>
                <a:ext cx="2717924"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731137" y="2653872"/>
                <a:ext cx="2717924" cy="55585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817017"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817017" y="3600099"/>
                <a:ext cx="3240439" cy="514885"/>
              </a:xfrm>
              <a:prstGeom prst="rect">
                <a:avLst/>
              </a:prstGeom>
              <a:blipFill>
                <a:blip r:embed="rId8"/>
                <a:stretch>
                  <a:fillRect r="-4323"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731137"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731137" y="4393989"/>
                <a:ext cx="1636923"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731137" y="5216642"/>
                <a:ext cx="85568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731137" y="5216642"/>
                <a:ext cx="855683" cy="555793"/>
              </a:xfrm>
              <a:prstGeom prst="rect">
                <a:avLst/>
              </a:prstGeom>
              <a:blipFill>
                <a:blip r:embed="rId10"/>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731137" y="1957957"/>
            <a:ext cx="2063385"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b</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m:t>
                    </m:r>
                    <m:r>
                      <a:rPr lang="en-US" altLang="ko-KR" sz="2000">
                        <a:latin typeface="Cambria Math" panose="02040503050406030204" pitchFamily="18" charset="0"/>
                      </a:rPr>
                      <m:t>1</m:t>
                    </m:r>
                    <m:r>
                      <a:rPr lang="en-US" altLang="ko-KR" sz="2000">
                        <a:latin typeface="Cambria Math" panose="02040503050406030204" pitchFamily="18" charset="0"/>
                      </a:rPr>
                      <m:t>−</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11"/>
                <a:stretch>
                  <a:fillRect l="-1477"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914333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455800"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455800"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−(1−</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(1−</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6"/>
                <a:stretch>
                  <a:fillRect l="-1477"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E6EDD2-AD8D-2D54-FFC0-E4538DE7D1D9}"/>
                  </a:ext>
                </a:extLst>
              </p:cNvPr>
              <p:cNvSpPr txBox="1"/>
              <p:nvPr/>
            </p:nvSpPr>
            <p:spPr>
              <a:xfrm>
                <a:off x="4772980" y="2380273"/>
                <a:ext cx="499438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r>
                        <a:rPr lang="en-US" altLang="ko-KR" sz="2277" b="0" i="0" smtClean="0">
                          <a:latin typeface="Cambria Math" panose="02040503050406030204" pitchFamily="18" charset="0"/>
                        </a:rPr>
                        <m:t>∗</m:t>
                      </m:r>
                      <m:r>
                        <a:rPr lang="en-US" altLang="ko-KR" sz="2400" i="1">
                          <a:latin typeface="Cambria Math" panose="02040503050406030204" pitchFamily="18" charset="0"/>
                        </a:rPr>
                        <m:t>𝑎</m:t>
                      </m:r>
                      <m:r>
                        <a:rPr lang="en-US" altLang="ko-KR" sz="2400" i="1">
                          <a:latin typeface="Cambria Math" panose="02040503050406030204" pitchFamily="18" charset="0"/>
                        </a:rPr>
                        <m:t>(1−</m:t>
                      </m:r>
                      <m:r>
                        <a:rPr lang="en-US" altLang="ko-KR" sz="2400" i="1">
                          <a:latin typeface="Cambria Math" panose="02040503050406030204" pitchFamily="18" charset="0"/>
                        </a:rPr>
                        <m:t>𝑎</m:t>
                      </m:r>
                      <m:r>
                        <a:rPr lang="en-US" altLang="ko-KR" sz="2400"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CEE6EDD2-AD8D-2D54-FFC0-E4538DE7D1D9}"/>
                  </a:ext>
                </a:extLst>
              </p:cNvPr>
              <p:cNvSpPr txBox="1">
                <a:spLocks noRot="1" noChangeAspect="1" noMove="1" noResize="1" noEditPoints="1" noAdjustHandles="1" noChangeArrowheads="1" noChangeShapeType="1" noTextEdit="1"/>
              </p:cNvSpPr>
              <p:nvPr/>
            </p:nvSpPr>
            <p:spPr>
              <a:xfrm>
                <a:off x="4772980" y="2380273"/>
                <a:ext cx="4994381" cy="78733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BC9887-8F55-FC20-D4CD-D8BF094C0CC5}"/>
                  </a:ext>
                </a:extLst>
              </p:cNvPr>
              <p:cNvSpPr txBox="1"/>
              <p:nvPr/>
            </p:nvSpPr>
            <p:spPr>
              <a:xfrm>
                <a:off x="4772980" y="3327376"/>
                <a:ext cx="4590552" cy="649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6BC9887-8F55-FC20-D4CD-D8BF094C0CC5}"/>
                  </a:ext>
                </a:extLst>
              </p:cNvPr>
              <p:cNvSpPr txBox="1">
                <a:spLocks noRot="1" noChangeAspect="1" noMove="1" noResize="1" noEditPoints="1" noAdjustHandles="1" noChangeArrowheads="1" noChangeShapeType="1" noTextEdit="1"/>
              </p:cNvSpPr>
              <p:nvPr/>
            </p:nvSpPr>
            <p:spPr>
              <a:xfrm>
                <a:off x="4772980" y="3327376"/>
                <a:ext cx="4590552" cy="64966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750322C-C0FE-4743-C27A-5947F8AA43EE}"/>
                  </a:ext>
                </a:extLst>
              </p:cNvPr>
              <p:cNvSpPr txBox="1"/>
              <p:nvPr/>
            </p:nvSpPr>
            <p:spPr>
              <a:xfrm>
                <a:off x="4772980" y="4136813"/>
                <a:ext cx="363355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(1−</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 −</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r>
                            <a:rPr lang="en-US" altLang="ko-KR" sz="2277" b="0" i="1" smtClean="0">
                              <a:latin typeface="Cambria Math" panose="02040503050406030204" pitchFamily="18" charset="0"/>
                            </a:rPr>
                            <m:t>𝑎</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4750322C-C0FE-4743-C27A-5947F8AA43EE}"/>
                  </a:ext>
                </a:extLst>
              </p:cNvPr>
              <p:cNvSpPr txBox="1">
                <a:spLocks noRot="1" noChangeAspect="1" noMove="1" noResize="1" noEditPoints="1" noAdjustHandles="1" noChangeArrowheads="1" noChangeShapeType="1" noTextEdit="1"/>
              </p:cNvSpPr>
              <p:nvPr/>
            </p:nvSpPr>
            <p:spPr>
              <a:xfrm>
                <a:off x="4772980" y="4136813"/>
                <a:ext cx="3633559" cy="350417"/>
              </a:xfrm>
              <a:prstGeom prst="rect">
                <a:avLst/>
              </a:prstGeom>
              <a:blipFill>
                <a:blip r:embed="rId9"/>
                <a:stretch>
                  <a:fillRect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0B6E3EA-5D7B-982A-8350-71CE969F1505}"/>
                  </a:ext>
                </a:extLst>
              </p:cNvPr>
              <p:cNvSpPr txBox="1"/>
              <p:nvPr/>
            </p:nvSpPr>
            <p:spPr>
              <a:xfrm>
                <a:off x="4772980" y="4647002"/>
                <a:ext cx="296658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m:t>
                      </m:r>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70B6E3EA-5D7B-982A-8350-71CE969F1505}"/>
                  </a:ext>
                </a:extLst>
              </p:cNvPr>
              <p:cNvSpPr txBox="1">
                <a:spLocks noRot="1" noChangeAspect="1" noMove="1" noResize="1" noEditPoints="1" noAdjustHandles="1" noChangeArrowheads="1" noChangeShapeType="1" noTextEdit="1"/>
              </p:cNvSpPr>
              <p:nvPr/>
            </p:nvSpPr>
            <p:spPr>
              <a:xfrm>
                <a:off x="4772980" y="4647002"/>
                <a:ext cx="2966581" cy="350417"/>
              </a:xfrm>
              <a:prstGeom prst="rect">
                <a:avLst/>
              </a:prstGeom>
              <a:blipFill>
                <a:blip r:embed="rId10"/>
                <a:stretch>
                  <a:fillRect r="-1232"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0E2F81-9A43-CF17-8566-B1C2E216B8A9}"/>
                  </a:ext>
                </a:extLst>
              </p:cNvPr>
              <p:cNvSpPr txBox="1"/>
              <p:nvPr/>
            </p:nvSpPr>
            <p:spPr>
              <a:xfrm>
                <a:off x="4772980" y="5157192"/>
                <a:ext cx="138820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950E2F81-9A43-CF17-8566-B1C2E216B8A9}"/>
                  </a:ext>
                </a:extLst>
              </p:cNvPr>
              <p:cNvSpPr txBox="1">
                <a:spLocks noRot="1" noChangeAspect="1" noMove="1" noResize="1" noEditPoints="1" noAdjustHandles="1" noChangeArrowheads="1" noChangeShapeType="1" noTextEdit="1"/>
              </p:cNvSpPr>
              <p:nvPr/>
            </p:nvSpPr>
            <p:spPr>
              <a:xfrm>
                <a:off x="4772980" y="5157192"/>
                <a:ext cx="1388201" cy="350417"/>
              </a:xfrm>
              <a:prstGeom prst="rect">
                <a:avLst/>
              </a:prstGeom>
              <a:blipFill>
                <a:blip r:embed="rId11"/>
                <a:stretch>
                  <a:fillRect r="-3509" b="-350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394065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832D152C-1EDC-4DB1-A9A7-71F4CA51D727}"/>
              </a:ext>
            </a:extLst>
          </p:cNvPr>
          <p:cNvSpPr txBox="1"/>
          <p:nvPr/>
        </p:nvSpPr>
        <p:spPr>
          <a:xfrm>
            <a:off x="632520" y="1029872"/>
            <a:ext cx="3597460" cy="1015663"/>
          </a:xfrm>
          <a:prstGeom prst="rect">
            <a:avLst/>
          </a:prstGeom>
          <a:noFill/>
        </p:spPr>
        <p:txBody>
          <a:bodyPr wrap="none" rtlCol="0">
            <a:spAutoFit/>
          </a:bodyPr>
          <a:lstStyle/>
          <a:p>
            <a:pPr algn="l"/>
            <a:r>
              <a:rPr lang="ko-KR" altLang="en-US" sz="2000" b="1">
                <a:latin typeface="+mj-ea"/>
                <a:ea typeface="+mj-ea"/>
              </a:rPr>
              <a:t>특성이 두개인 경우 </a:t>
            </a:r>
            <a:r>
              <a:rPr lang="en-US" altLang="ko-KR" sz="2000" b="1">
                <a:latin typeface="+mj-ea"/>
                <a:ea typeface="+mj-ea"/>
              </a:rPr>
              <a:t>=&gt; x 2</a:t>
            </a:r>
            <a:r>
              <a:rPr lang="ko-KR" altLang="en-US" sz="2000" b="1">
                <a:latin typeface="+mj-ea"/>
                <a:ea typeface="+mj-ea"/>
              </a:rPr>
              <a:t>개</a:t>
            </a:r>
            <a:endParaRPr lang="en-US" altLang="ko-KR" sz="2000" b="1">
              <a:latin typeface="+mj-ea"/>
              <a:ea typeface="+mj-ea"/>
            </a:endParaRPr>
          </a:p>
          <a:p>
            <a:pPr algn="l"/>
            <a:endParaRPr lang="en-US" altLang="ko-KR" sz="2000" b="1">
              <a:latin typeface="+mj-ea"/>
              <a:ea typeface="+mj-ea"/>
            </a:endParaRPr>
          </a:p>
          <a:p>
            <a:r>
              <a:rPr lang="en-US" altLang="ko-KR" sz="2000" b="1">
                <a:latin typeface="+mj-ea"/>
                <a:ea typeface="+mj-ea"/>
              </a:rPr>
              <a:t>y = w</a:t>
            </a:r>
            <a:r>
              <a:rPr lang="en-US" altLang="ko-KR" sz="2000" b="1" baseline="-25000">
                <a:latin typeface="+mj-ea"/>
                <a:ea typeface="+mj-ea"/>
              </a:rPr>
              <a:t>1</a:t>
            </a:r>
            <a:r>
              <a:rPr lang="en-US" altLang="ko-KR" sz="2000" b="1">
                <a:latin typeface="+mj-ea"/>
                <a:ea typeface="+mj-ea"/>
              </a:rPr>
              <a:t>x</a:t>
            </a:r>
            <a:r>
              <a:rPr lang="en-US" altLang="ko-KR" sz="2000" b="1" baseline="-25000">
                <a:latin typeface="+mj-ea"/>
                <a:ea typeface="+mj-ea"/>
              </a:rPr>
              <a:t>1</a:t>
            </a:r>
            <a:r>
              <a:rPr lang="en-US" altLang="ko-KR" sz="2000" b="1">
                <a:latin typeface="+mj-ea"/>
                <a:ea typeface="+mj-ea"/>
              </a:rPr>
              <a:t> + w</a:t>
            </a:r>
            <a:r>
              <a:rPr lang="en-US" altLang="ko-KR" sz="2000" b="1" baseline="-25000">
                <a:latin typeface="+mj-ea"/>
                <a:ea typeface="+mj-ea"/>
              </a:rPr>
              <a:t>2</a:t>
            </a:r>
            <a:r>
              <a:rPr lang="en-US" altLang="ko-KR" sz="2000" b="1">
                <a:latin typeface="+mj-ea"/>
                <a:ea typeface="+mj-ea"/>
              </a:rPr>
              <a:t>x</a:t>
            </a:r>
            <a:r>
              <a:rPr lang="en-US" altLang="ko-KR" sz="2000" b="1" baseline="-25000">
                <a:latin typeface="+mj-ea"/>
                <a:ea typeface="+mj-ea"/>
              </a:rPr>
              <a:t>2</a:t>
            </a:r>
            <a:r>
              <a:rPr lang="en-US" altLang="ko-KR" sz="2000" b="1">
                <a:latin typeface="+mj-ea"/>
                <a:ea typeface="+mj-ea"/>
              </a:rPr>
              <a:t> + b</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5457056" y="3240176"/>
                <a:ext cx="3497624" cy="1584601"/>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ea typeface="Cambria Math" panose="02040503050406030204" pitchFamily="18" charset="0"/>
                              </a:rPr>
                            </m:ctrlPr>
                          </m:sSubPr>
                          <m:e>
                            <m:r>
                              <m:rPr>
                                <m:sty m:val="p"/>
                              </m:rPr>
                              <a:rPr lang="en-US" altLang="ko-KR" sz="2400" i="1">
                                <a:latin typeface="Cambria Math" panose="02040503050406030204" pitchFamily="18" charset="0"/>
                                <a:ea typeface="Cambria Math" panose="02040503050406030204" pitchFamily="18" charset="0"/>
                              </a:rPr>
                              <m:t>w</m:t>
                            </m:r>
                          </m:e>
                          <m:sub>
                            <m:r>
                              <a:rPr lang="en-US" altLang="ko-KR" sz="2400" b="0" i="1" smtClean="0">
                                <a:latin typeface="Cambria Math" panose="02040503050406030204" pitchFamily="18" charset="0"/>
                                <a:ea typeface="Cambria Math" panose="02040503050406030204" pitchFamily="18" charset="0"/>
                              </a:rPr>
                              <m:t>2</m:t>
                            </m:r>
                          </m:sub>
                        </m:sSub>
                      </m:den>
                    </m:f>
                  </m:oMath>
                </a14:m>
                <a:r>
                  <a:rPr lang="en-US" altLang="ko-KR" sz="2400">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r>
                          <m:rPr>
                            <m:sty m:val="p"/>
                          </m:rPr>
                          <a:rPr lang="en-US" altLang="ko-KR" sz="2400">
                            <a:latin typeface="Cambria Math" panose="02040503050406030204" pitchFamily="18" charset="0"/>
                            <a:ea typeface="Cambria Math" panose="02040503050406030204" pitchFamily="18" charset="0"/>
                          </a:rPr>
                          <m:t>J</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oMath>
                </a14:m>
                <a:r>
                  <a:rPr lang="ko-KR" altLang="en-US" sz="2400">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sz="2400">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5457056" y="3240176"/>
                <a:ext cx="3497624" cy="1584601"/>
              </a:xfrm>
              <a:prstGeom prst="rect">
                <a:avLst/>
              </a:prstGeom>
              <a:blipFill>
                <a:blip r:embed="rId3"/>
                <a:stretch>
                  <a:fillRect l="-2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644094" y="2510360"/>
                <a:ext cx="4236897" cy="294843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ko-KR" sz="2400" i="1" smtClean="0">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r>
                        <a:rPr lang="en-US" altLang="ko-KR" sz="2400" i="1">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sz="2400">
                  <a:solidFill>
                    <a:srgbClr val="FFFFFF"/>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f>
                        <m:fPr>
                          <m:ctrlPr>
                            <a:rPr lang="en-US" altLang="ko-KR" sz="2400" i="1" smtClean="0">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sz="2400">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sz="2400">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ko-KR" altLang="en-US" sz="24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644094" y="2510360"/>
                <a:ext cx="4236897" cy="294843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5457056" y="1661134"/>
            <a:ext cx="2135521" cy="384401"/>
          </a:xfrm>
          <a:prstGeom prst="rect">
            <a:avLst/>
          </a:prstGeom>
          <a:noFill/>
        </p:spPr>
        <p:txBody>
          <a:bodyPr wrap="none" rtlCol="0">
            <a:spAutoFit/>
          </a:bodyPr>
          <a:lstStyle/>
          <a:p>
            <a:pPr algn="l"/>
            <a:r>
              <a:rPr lang="en-US" altLang="ko-KR" sz="1898">
                <a:latin typeface="Consolas" panose="020B0609020204030204" pitchFamily="49" charset="0"/>
              </a:rPr>
              <a:t>Chain Rule </a:t>
            </a:r>
            <a:r>
              <a:rPr lang="ko-KR" altLang="en-US" sz="1898">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426311" y="2512834"/>
                <a:ext cx="3219119"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oMath>
                  </m:oMathPara>
                </a14:m>
                <a:endParaRPr lang="en-US" altLang="ko-KR" sz="24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426311" y="2512834"/>
                <a:ext cx="3219119" cy="461665"/>
              </a:xfrm>
              <a:prstGeom prst="rect">
                <a:avLst/>
              </a:prstGeom>
              <a:blipFill>
                <a:blip r:embed="rId5"/>
                <a:stretch>
                  <a:fillRect l="-568" t="-1316" b="-13158"/>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E88A360B-D63D-4A10-9BC2-4818CFB171EB}"/>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95FED4E8-B2C6-48C0-B73F-BEADF0DB5DA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657380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32282" y="34595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813728" y="39568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23006" y="32832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018272" y="43084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445703" y="286747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445703" y="2867474"/>
                <a:ext cx="780940" cy="442750"/>
              </a:xfrm>
              <a:prstGeom prst="rect">
                <a:avLst/>
              </a:prstGeom>
              <a:blipFill>
                <a:blip r:embed="rId3"/>
                <a:stretch>
                  <a:fillRect b="-2740"/>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00877" y="44694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45323" y="3714536"/>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26787"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78196"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25560" y="35741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102316" y="37378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102316" y="373780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90832" y="39568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75903" y="35788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37909"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43121"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94530"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54243"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84973" y="41599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84973" y="4159971"/>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78440" y="30190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68918" y="26776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818244" y="4174590"/>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818244" y="4174590"/>
                <a:ext cx="590226" cy="355162"/>
              </a:xfrm>
              <a:prstGeom prst="rect">
                <a:avLst/>
              </a:prstGeom>
              <a:blipFill>
                <a:blip r:embed="rId6"/>
                <a:stretch>
                  <a:fillRect t="-6897" r="-8247"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94517" y="42038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69238" y="37084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69238" y="370842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73545" y="37616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73545" y="376169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90985" y="36116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85573" y="48965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25231" y="36396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82327" y="38740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27155" y="48474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27155" y="4847426"/>
                <a:ext cx="409919" cy="555858"/>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53283" y="48474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53283" y="4847427"/>
                <a:ext cx="409919" cy="555793"/>
              </a:xfrm>
              <a:prstGeom prst="rect">
                <a:avLst/>
              </a:prstGeom>
              <a:blipFill>
                <a:blip r:embed="rId10"/>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67205" y="4839930"/>
                <a:ext cx="524053" cy="60529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𝑤</m:t>
                              </m:r>
                            </m:e>
                            <m:sub>
                              <m:r>
                                <a:rPr lang="en-US" altLang="ko-KR" sz="1898" i="1">
                                  <a:latin typeface="Cambria Math" panose="02040503050406030204" pitchFamily="18" charset="0"/>
                                </a:rPr>
                                <m:t>𝑖</m:t>
                              </m:r>
                            </m:sub>
                          </m:sSub>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67205" y="4839930"/>
                <a:ext cx="524053" cy="605294"/>
              </a:xfrm>
              <a:prstGeom prst="rect">
                <a:avLst/>
              </a:prstGeom>
              <a:blipFill>
                <a:blip r:embed="rId11"/>
                <a:stretch>
                  <a:fillRect b="-1010"/>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845455" y="1075216"/>
            <a:ext cx="4007828" cy="968535"/>
          </a:xfrm>
          <a:prstGeom prst="rect">
            <a:avLst/>
          </a:prstGeom>
          <a:noFill/>
        </p:spPr>
        <p:txBody>
          <a:bodyPr wrap="none" rtlCol="0">
            <a:spAutoFit/>
          </a:bodyPr>
          <a:lstStyle/>
          <a:p>
            <a:pPr algn="l"/>
            <a:r>
              <a:rPr lang="ko-KR" altLang="en-US" sz="1898" b="1">
                <a:latin typeface="+mj-ea"/>
                <a:ea typeface="+mj-ea"/>
              </a:rPr>
              <a:t>특성이 여러개인 경우 </a:t>
            </a:r>
            <a:r>
              <a:rPr lang="en-US" altLang="ko-KR" sz="1898" b="1">
                <a:latin typeface="+mj-ea"/>
                <a:ea typeface="+mj-ea"/>
              </a:rPr>
              <a:t>=&gt; x n</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r>
              <a:rPr lang="en-US" altLang="ko-KR" sz="1898" b="1">
                <a:latin typeface="+mj-ea"/>
                <a:ea typeface="+mj-ea"/>
              </a:rPr>
              <a:t>z = w</a:t>
            </a:r>
            <a:r>
              <a:rPr lang="en-US" altLang="ko-KR" sz="1898" b="1" baseline="-25000">
                <a:latin typeface="+mj-ea"/>
                <a:ea typeface="+mj-ea"/>
              </a:rPr>
              <a:t>1</a:t>
            </a:r>
            <a:r>
              <a:rPr lang="en-US" altLang="ko-KR" sz="1898" b="1">
                <a:latin typeface="+mj-ea"/>
                <a:ea typeface="+mj-ea"/>
              </a:rPr>
              <a:t>x</a:t>
            </a:r>
            <a:r>
              <a:rPr lang="en-US" altLang="ko-KR" sz="1898" b="1" baseline="-25000">
                <a:latin typeface="+mj-ea"/>
                <a:ea typeface="+mj-ea"/>
              </a:rPr>
              <a:t>1</a:t>
            </a:r>
            <a:r>
              <a:rPr lang="en-US" altLang="ko-KR" sz="1898" b="1">
                <a:latin typeface="+mj-ea"/>
                <a:ea typeface="+mj-ea"/>
              </a:rPr>
              <a:t> + w</a:t>
            </a:r>
            <a:r>
              <a:rPr lang="en-US" altLang="ko-KR" sz="1898" b="1" baseline="-25000">
                <a:latin typeface="+mj-ea"/>
                <a:ea typeface="+mj-ea"/>
              </a:rPr>
              <a:t>2</a:t>
            </a:r>
            <a:r>
              <a:rPr lang="en-US" altLang="ko-KR" sz="1898" b="1">
                <a:latin typeface="+mj-ea"/>
                <a:ea typeface="+mj-ea"/>
              </a:rPr>
              <a:t>x</a:t>
            </a:r>
            <a:r>
              <a:rPr lang="en-US" altLang="ko-KR" sz="1898" b="1" baseline="-25000">
                <a:latin typeface="+mj-ea"/>
                <a:ea typeface="+mj-ea"/>
              </a:rPr>
              <a:t>2</a:t>
            </a:r>
            <a:r>
              <a:rPr lang="en-US" altLang="ko-KR" sz="1898" b="1">
                <a:latin typeface="+mj-ea"/>
                <a:ea typeface="+mj-ea"/>
              </a:rPr>
              <a:t> +  ... + w</a:t>
            </a:r>
            <a:r>
              <a:rPr lang="en-US" altLang="ko-KR" sz="1898" b="1" baseline="-25000">
                <a:latin typeface="+mj-ea"/>
                <a:ea typeface="+mj-ea"/>
              </a:rPr>
              <a:t>n</a:t>
            </a:r>
            <a:r>
              <a:rPr lang="en-US" altLang="ko-KR" sz="1898" b="1">
                <a:latin typeface="+mj-ea"/>
                <a:ea typeface="+mj-ea"/>
              </a:rPr>
              <a:t>x</a:t>
            </a:r>
            <a:r>
              <a:rPr lang="en-US" altLang="ko-KR" sz="1898" b="1" baseline="-25000">
                <a:latin typeface="+mj-ea"/>
                <a:ea typeface="+mj-ea"/>
              </a:rPr>
              <a:t>n</a:t>
            </a:r>
            <a:r>
              <a:rPr lang="en-US" altLang="ko-KR" sz="1898" b="1">
                <a:latin typeface="+mj-ea"/>
                <a:ea typeface="+mj-ea"/>
              </a:rPr>
              <a:t> + b</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07453" y="362935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𝑛</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𝑛</m:t>
                          </m:r>
                        </m:sub>
                      </m:sSub>
                    </m:oMath>
                  </m:oMathPara>
                </a14:m>
                <a:endParaRPr lang="ko-KR" altLang="en-US" sz="2277">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07453" y="3629354"/>
                <a:ext cx="780940" cy="442750"/>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595533" y="3248522"/>
            <a:ext cx="253596" cy="482120"/>
          </a:xfrm>
          <a:prstGeom prst="rect">
            <a:avLst/>
          </a:prstGeom>
          <a:noFill/>
        </p:spPr>
        <p:txBody>
          <a:bodyPr wrap="none" rtlCol="0">
            <a:spAutoFit/>
          </a:bodyPr>
          <a:lstStyle/>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endParaRPr lang="ko-KR" altLang="en-US" sz="1898">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054560" y="3487943"/>
            <a:ext cx="438907" cy="2139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1964679" y="3695148"/>
            <a:ext cx="473171" cy="119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42DFA2E5-BA84-4169-9EDB-A2B1600B72A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44" name="텍스트 개체 틀 2">
            <a:extLst>
              <a:ext uri="{FF2B5EF4-FFF2-40B4-BE49-F238E27FC236}">
                <a16:creationId xmlns:a16="http://schemas.microsoft.com/office/drawing/2014/main" id="{B77F7F37-6EBE-4ABC-9D89-3AB8366A5A7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791058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990518" y="2657269"/>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m:oMathPara>
                </a14:m>
                <a:endParaRPr lang="ko-KR" altLang="en-US" sz="2000">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990518" y="2657269"/>
                <a:ext cx="3338093" cy="637226"/>
              </a:xfrm>
              <a:prstGeom prst="rect">
                <a:avLst/>
              </a:prstGeom>
              <a:blipFill>
                <a:blip r:embed="rId3"/>
                <a:stretch>
                  <a:fillRect b="-962"/>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072386"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072386" y="3603496"/>
                <a:ext cx="2849242" cy="452560"/>
              </a:xfrm>
              <a:prstGeom prst="rect">
                <a:avLst/>
              </a:prstGeom>
              <a:blipFill>
                <a:blip r:embed="rId4"/>
                <a:stretch>
                  <a:fillRect l="-214" r="-449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990519"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990519" y="4397386"/>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72386" y="5252441"/>
                <a:ext cx="876971" cy="492507"/>
              </a:xfrm>
              <a:prstGeom prst="rect">
                <a:avLst/>
              </a:prstGeom>
              <a:noFill/>
            </p:spPr>
            <p:txBody>
              <a:bodyPr wrap="none" lIns="0" tIns="0" rIns="0" bIns="0" rtlCol="0">
                <a:spAutoFit/>
              </a:bodyPr>
              <a:lstStyle/>
              <a:p>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oMath>
                </a14:m>
                <a:r>
                  <a:rPr lang="en-US" altLang="ko-KR" sz="2000"/>
                  <a:t> </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a14:m>
                <a:endParaRPr lang="ko-KR" altLang="en-US" sz="2000">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72386" y="5252441"/>
                <a:ext cx="876971" cy="492507"/>
              </a:xfrm>
              <a:prstGeom prst="rect">
                <a:avLst/>
              </a:prstGeom>
              <a:blipFill>
                <a:blip r:embed="rId6"/>
                <a:stretch>
                  <a:fillRect l="-6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687966" y="2657269"/>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687966" y="2657269"/>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769834"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769834" y="3603496"/>
                <a:ext cx="2849242" cy="452560"/>
              </a:xfrm>
              <a:prstGeom prst="rect">
                <a:avLst/>
              </a:prstGeom>
              <a:blipFill>
                <a:blip r:embed="rId8"/>
                <a:stretch>
                  <a:fillRect r="-448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687967"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687967" y="4397386"/>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687966" y="5220039"/>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m:t>
                      </m:r>
                      <m:r>
                        <a:rPr lang="en-US" altLang="ko-KR" sz="200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687966" y="5220039"/>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990518" y="1950078"/>
            <a:ext cx="2355132"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w</a:t>
            </a:r>
            <a:r>
              <a:rPr lang="ko-KR" altLang="en-US" sz="2277">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687966" y="1950078"/>
            <a:ext cx="2315057"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b</a:t>
            </a:r>
            <a:r>
              <a:rPr lang="ko-KR" altLang="en-US" sz="2277">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E7D455F7-ABD6-4D82-8320-70367A2DE9D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6" name="텍스트 개체 틀 2">
            <a:extLst>
              <a:ext uri="{FF2B5EF4-FFF2-40B4-BE49-F238E27FC236}">
                <a16:creationId xmlns:a16="http://schemas.microsoft.com/office/drawing/2014/main" id="{C67BEE6C-F3A9-4E0E-940D-9F1170413BD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0017238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CC"/>
        </a:solidFill>
        <a:ln w="9525">
          <a:solidFill>
            <a:srgbClr val="FF6600"/>
          </a:solidFill>
        </a:ln>
      </a:spPr>
      <a:bodyPr lIns="36000" rIns="36000" rtlCol="0" anchor="ctr"/>
      <a:lstStyle>
        <a:defPPr algn="ctr">
          <a:defRPr sz="16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latin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58709</TotalTime>
  <Words>39409</Words>
  <Application>Microsoft Office PowerPoint</Application>
  <PresentationFormat>A4 용지(210x297mm)</PresentationFormat>
  <Paragraphs>8999</Paragraphs>
  <Slides>390</Slides>
  <Notes>386</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390</vt:i4>
      </vt:variant>
    </vt:vector>
  </HeadingPairs>
  <TitlesOfParts>
    <vt:vector size="406" baseType="lpstr">
      <vt:lpstr>Wingdings</vt:lpstr>
      <vt:lpstr>고도 M</vt:lpstr>
      <vt:lpstr>맑은 고딕</vt:lpstr>
      <vt:lpstr>Candara</vt:lpstr>
      <vt:lpstr>LG스마트체2.0 Regular</vt:lpstr>
      <vt:lpstr>나눔스퀘어 ExtraBold</vt:lpstr>
      <vt:lpstr>Arial</vt:lpstr>
      <vt:lpstr>굴림</vt:lpstr>
      <vt:lpstr>Cambria Math</vt:lpstr>
      <vt:lpstr>Consolas</vt:lpstr>
      <vt:lpstr>Calibri Light</vt:lpstr>
      <vt:lpstr>맑은 고딕</vt:lpstr>
      <vt:lpstr>Calibri</vt:lpstr>
      <vt:lpstr>고도 B</vt:lpstr>
      <vt:lpstr>Bradley Hand ITC</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이영수/선임/시스템에어컨Control Biz.팀(youngsoo.lee@lge.com)</dc:creator>
  <cp:lastModifiedBy>kim jungin</cp:lastModifiedBy>
  <cp:revision>2654</cp:revision>
  <cp:lastPrinted>2018-09-03T04:45:55Z</cp:lastPrinted>
  <dcterms:created xsi:type="dcterms:W3CDTF">2015-04-18T08:49:35Z</dcterms:created>
  <dcterms:modified xsi:type="dcterms:W3CDTF">2022-10-24T04:01:53Z</dcterms:modified>
</cp:coreProperties>
</file>